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45"/>
  </p:notesMasterIdLst>
  <p:handoutMasterIdLst>
    <p:handoutMasterId r:id="rId46"/>
  </p:handoutMasterIdLst>
  <p:sldIdLst>
    <p:sldId id="539" r:id="rId2"/>
    <p:sldId id="256" r:id="rId3"/>
    <p:sldId id="316" r:id="rId4"/>
    <p:sldId id="554" r:id="rId5"/>
    <p:sldId id="322" r:id="rId6"/>
    <p:sldId id="323" r:id="rId7"/>
    <p:sldId id="327" r:id="rId8"/>
    <p:sldId id="328" r:id="rId9"/>
    <p:sldId id="331" r:id="rId10"/>
    <p:sldId id="329" r:id="rId11"/>
    <p:sldId id="335" r:id="rId12"/>
    <p:sldId id="336" r:id="rId13"/>
    <p:sldId id="337" r:id="rId14"/>
    <p:sldId id="338" r:id="rId15"/>
    <p:sldId id="339" r:id="rId16"/>
    <p:sldId id="342" r:id="rId17"/>
    <p:sldId id="344" r:id="rId18"/>
    <p:sldId id="345" r:id="rId19"/>
    <p:sldId id="346" r:id="rId20"/>
    <p:sldId id="347" r:id="rId21"/>
    <p:sldId id="348" r:id="rId22"/>
    <p:sldId id="349" r:id="rId23"/>
    <p:sldId id="351" r:id="rId24"/>
    <p:sldId id="359" r:id="rId25"/>
    <p:sldId id="360" r:id="rId26"/>
    <p:sldId id="352" r:id="rId27"/>
    <p:sldId id="353" r:id="rId28"/>
    <p:sldId id="354" r:id="rId29"/>
    <p:sldId id="356" r:id="rId30"/>
    <p:sldId id="355" r:id="rId31"/>
    <p:sldId id="453" r:id="rId32"/>
    <p:sldId id="483" r:id="rId33"/>
    <p:sldId id="492" r:id="rId34"/>
    <p:sldId id="495" r:id="rId35"/>
    <p:sldId id="504" r:id="rId36"/>
    <p:sldId id="510" r:id="rId37"/>
    <p:sldId id="595" r:id="rId38"/>
    <p:sldId id="590" r:id="rId39"/>
    <p:sldId id="596" r:id="rId40"/>
    <p:sldId id="597" r:id="rId41"/>
    <p:sldId id="598" r:id="rId42"/>
    <p:sldId id="599" r:id="rId43"/>
    <p:sldId id="530" r:id="rId44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203" autoAdjust="0"/>
    <p:restoredTop sz="94660"/>
  </p:normalViewPr>
  <p:slideViewPr>
    <p:cSldViewPr snapToGrid="0">
      <p:cViewPr varScale="1">
        <p:scale>
          <a:sx n="79" d="100"/>
          <a:sy n="79" d="100"/>
        </p:scale>
        <p:origin x="30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372"/>
    </p:cViewPr>
  </p:sorterViewPr>
  <p:notesViewPr>
    <p:cSldViewPr snapToGrid="0">
      <p:cViewPr varScale="1">
        <p:scale>
          <a:sx n="57" d="100"/>
          <a:sy n="57" d="100"/>
        </p:scale>
        <p:origin x="251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image" Target="../media/image30.wmf"/><Relationship Id="rId18" Type="http://schemas.openxmlformats.org/officeDocument/2006/relationships/image" Target="../media/image35.wmf"/><Relationship Id="rId3" Type="http://schemas.openxmlformats.org/officeDocument/2006/relationships/image" Target="../media/image20.wmf"/><Relationship Id="rId21" Type="http://schemas.openxmlformats.org/officeDocument/2006/relationships/image" Target="../media/image38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17" Type="http://schemas.openxmlformats.org/officeDocument/2006/relationships/image" Target="../media/image34.wmf"/><Relationship Id="rId2" Type="http://schemas.openxmlformats.org/officeDocument/2006/relationships/image" Target="../media/image19.wmf"/><Relationship Id="rId16" Type="http://schemas.openxmlformats.org/officeDocument/2006/relationships/image" Target="../media/image33.wmf"/><Relationship Id="rId20" Type="http://schemas.openxmlformats.org/officeDocument/2006/relationships/image" Target="../media/image37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5" Type="http://schemas.openxmlformats.org/officeDocument/2006/relationships/image" Target="../media/image32.wmf"/><Relationship Id="rId23" Type="http://schemas.openxmlformats.org/officeDocument/2006/relationships/image" Target="../media/image40.wmf"/><Relationship Id="rId10" Type="http://schemas.openxmlformats.org/officeDocument/2006/relationships/image" Target="../media/image27.wmf"/><Relationship Id="rId19" Type="http://schemas.openxmlformats.org/officeDocument/2006/relationships/image" Target="../media/image36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Relationship Id="rId14" Type="http://schemas.openxmlformats.org/officeDocument/2006/relationships/image" Target="../media/image31.wmf"/><Relationship Id="rId22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FE697E1-8BE9-4AB4-9177-F80AA6CD56D2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58A0F55C-75BB-4517-9509-6816112C2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41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5B6026D6-F2BD-4D0D-91C2-F8F39A644750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D5EB048-37BD-4D14-9627-B176AC35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7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10/21/2014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7449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2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43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2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802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34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2894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933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150150"/>
            <a:ext cx="6589199" cy="1280890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56945"/>
            <a:ext cx="6997304" cy="3777622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08584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928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11634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045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378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553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1351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744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22860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1723645"/>
            <a:ext cx="7026487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10/21/2014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  <p:sldLayoutId id="2147484393" r:id="rId13"/>
    <p:sldLayoutId id="2147484394" r:id="rId14"/>
    <p:sldLayoutId id="2147484395" r:id="rId15"/>
    <p:sldLayoutId id="21474843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5.wmf"/><Relationship Id="rId26" Type="http://schemas.openxmlformats.org/officeDocument/2006/relationships/image" Target="../media/image29.wmf"/><Relationship Id="rId39" Type="http://schemas.openxmlformats.org/officeDocument/2006/relationships/oleObject" Target="../embeddings/oleObject27.bin"/><Relationship Id="rId21" Type="http://schemas.openxmlformats.org/officeDocument/2006/relationships/oleObject" Target="../embeddings/oleObject18.bin"/><Relationship Id="rId34" Type="http://schemas.openxmlformats.org/officeDocument/2006/relationships/image" Target="../media/image33.wmf"/><Relationship Id="rId42" Type="http://schemas.openxmlformats.org/officeDocument/2006/relationships/image" Target="../media/image37.wmf"/><Relationship Id="rId47" Type="http://schemas.openxmlformats.org/officeDocument/2006/relationships/oleObject" Target="../embeddings/oleObject31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9" Type="http://schemas.openxmlformats.org/officeDocument/2006/relationships/oleObject" Target="../embeddings/oleObject2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28.wmf"/><Relationship Id="rId32" Type="http://schemas.openxmlformats.org/officeDocument/2006/relationships/image" Target="../media/image32.wmf"/><Relationship Id="rId37" Type="http://schemas.openxmlformats.org/officeDocument/2006/relationships/oleObject" Target="../embeddings/oleObject26.bin"/><Relationship Id="rId40" Type="http://schemas.openxmlformats.org/officeDocument/2006/relationships/image" Target="../media/image36.wmf"/><Relationship Id="rId45" Type="http://schemas.openxmlformats.org/officeDocument/2006/relationships/oleObject" Target="../embeddings/oleObject30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28" Type="http://schemas.openxmlformats.org/officeDocument/2006/relationships/image" Target="../media/image30.wmf"/><Relationship Id="rId36" Type="http://schemas.openxmlformats.org/officeDocument/2006/relationships/image" Target="../media/image34.wmf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3.bin"/><Relationship Id="rId44" Type="http://schemas.openxmlformats.org/officeDocument/2006/relationships/image" Target="../media/image38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Relationship Id="rId27" Type="http://schemas.openxmlformats.org/officeDocument/2006/relationships/oleObject" Target="../embeddings/oleObject21.bin"/><Relationship Id="rId30" Type="http://schemas.openxmlformats.org/officeDocument/2006/relationships/image" Target="../media/image31.wmf"/><Relationship Id="rId35" Type="http://schemas.openxmlformats.org/officeDocument/2006/relationships/oleObject" Target="../embeddings/oleObject25.bin"/><Relationship Id="rId43" Type="http://schemas.openxmlformats.org/officeDocument/2006/relationships/oleObject" Target="../embeddings/oleObject29.bin"/><Relationship Id="rId48" Type="http://schemas.openxmlformats.org/officeDocument/2006/relationships/image" Target="../media/image40.wmf"/><Relationship Id="rId8" Type="http://schemas.openxmlformats.org/officeDocument/2006/relationships/image" Target="../media/image20.wmf"/><Relationship Id="rId3" Type="http://schemas.openxmlformats.org/officeDocument/2006/relationships/oleObject" Target="../embeddings/oleObject9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33" Type="http://schemas.openxmlformats.org/officeDocument/2006/relationships/oleObject" Target="../embeddings/oleObject24.bin"/><Relationship Id="rId38" Type="http://schemas.openxmlformats.org/officeDocument/2006/relationships/image" Target="../media/image35.wmf"/><Relationship Id="rId46" Type="http://schemas.openxmlformats.org/officeDocument/2006/relationships/image" Target="../media/image39.wmf"/><Relationship Id="rId20" Type="http://schemas.openxmlformats.org/officeDocument/2006/relationships/image" Target="../media/image26.wmf"/><Relationship Id="rId41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50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7.png"/><Relationship Id="rId5" Type="http://schemas.openxmlformats.org/officeDocument/2006/relationships/image" Target="../media/image52.png"/><Relationship Id="rId10" Type="http://schemas.openxmlformats.org/officeDocument/2006/relationships/image" Target="../media/image56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3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1344246"/>
            <a:ext cx="6600451" cy="3433137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C00000"/>
                </a:solidFill>
              </a:rPr>
              <a:t>Multi-Hazard Resilience Quantificatio</a:t>
            </a:r>
            <a:r>
              <a:rPr lang="en-US" sz="4200" b="1" dirty="0" smtClean="0">
                <a:solidFill>
                  <a:srgbClr val="C00000"/>
                </a:solidFill>
              </a:rPr>
              <a:t>n for Civil Infrastructure</a:t>
            </a:r>
            <a:r>
              <a:rPr lang="en-US" sz="4200" b="1" dirty="0" smtClean="0">
                <a:solidFill>
                  <a:srgbClr val="C00000"/>
                </a:solidFill>
              </a:rPr>
              <a:t> </a:t>
            </a:r>
            <a:r>
              <a:rPr lang="en-US" sz="4200" b="1" dirty="0" smtClean="0">
                <a:solidFill>
                  <a:srgbClr val="C00000"/>
                </a:solidFill>
              </a:rPr>
              <a:t>Systems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Elise Miller-Hooks</a:t>
            </a:r>
          </a:p>
          <a:p>
            <a:r>
              <a:rPr lang="en-US" dirty="0" smtClean="0"/>
              <a:t>University of Maryland</a:t>
            </a:r>
          </a:p>
          <a:p>
            <a:r>
              <a:rPr lang="en-US" dirty="0" smtClean="0"/>
              <a:t>www.millerhooks.umd.edu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2416" y="6211669"/>
            <a:ext cx="4676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University of Maryland, October </a:t>
            </a:r>
            <a:r>
              <a:rPr lang="en-US" b="1" dirty="0" smtClean="0"/>
              <a:t>22, 2014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Representation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55" y="1642404"/>
            <a:ext cx="7602537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8345" y="6345877"/>
            <a:ext cx="3114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Processes = capacitated link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5201" y="790595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Physical infrastructure &amp;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604" y="1055300"/>
            <a:ext cx="7198799" cy="2623225"/>
          </a:xfrm>
        </p:spPr>
        <p:txBody>
          <a:bodyPr/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sz="2600" dirty="0"/>
              <a:t>Scenario defined by location, intensity, and </a:t>
            </a:r>
            <a:r>
              <a:rPr lang="en-US" sz="2600" dirty="0"/>
              <a:t>impact: uncertain</a:t>
            </a:r>
            <a:endParaRPr lang="en-US" sz="2600" dirty="0"/>
          </a:p>
          <a:p>
            <a:pPr>
              <a:lnSpc>
                <a:spcPct val="90000"/>
              </a:lnSpc>
              <a:buSzPct val="100000"/>
              <a:defRPr/>
            </a:pPr>
            <a:r>
              <a:rPr lang="en-US" sz="2600" dirty="0"/>
              <a:t>Disasters </a:t>
            </a:r>
            <a:r>
              <a:rPr lang="en-US" sz="2600" dirty="0"/>
              <a:t>impact processes and reduce link capacities</a:t>
            </a:r>
          </a:p>
          <a:p>
            <a:endParaRPr lang="en-US" dirty="0"/>
          </a:p>
        </p:txBody>
      </p:sp>
      <p:grpSp>
        <p:nvGrpSpPr>
          <p:cNvPr id="4" name="Group 9"/>
          <p:cNvGrpSpPr/>
          <p:nvPr/>
        </p:nvGrpSpPr>
        <p:grpSpPr>
          <a:xfrm>
            <a:off x="228600" y="3417878"/>
            <a:ext cx="8763000" cy="2472309"/>
            <a:chOff x="152400" y="3404806"/>
            <a:chExt cx="8839200" cy="2475738"/>
          </a:xfrm>
        </p:grpSpPr>
        <p:pic>
          <p:nvPicPr>
            <p:cNvPr id="5" name="Picture 15" descr="S1 (bomb)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408235"/>
              <a:ext cx="1556766" cy="2468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s2(access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861" y="3408235"/>
              <a:ext cx="1625346" cy="2468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3" descr="S3 (coal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02" y="3408235"/>
              <a:ext cx="1611630" cy="2468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2" descr="s4 (EQ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4227" y="3404806"/>
              <a:ext cx="1556766" cy="247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1" descr="S5 (flood)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3686" y="3408235"/>
              <a:ext cx="1597914" cy="2468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364789" y="592601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Terrorism </a:t>
            </a:r>
          </a:p>
          <a:p>
            <a:r>
              <a:rPr lang="en-US" dirty="0" smtClean="0"/>
              <a:t>   (bomb</a:t>
            </a:r>
            <a:r>
              <a:rPr lang="en-US" dirty="0"/>
              <a:t>)</a:t>
            </a:r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103823" y="5926012"/>
            <a:ext cx="1398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Terrorism</a:t>
            </a:r>
          </a:p>
          <a:p>
            <a:pPr algn="ctr"/>
            <a:r>
              <a:rPr lang="en-US" dirty="0" smtClean="0"/>
              <a:t>(hinterland</a:t>
            </a:r>
          </a:p>
          <a:p>
            <a:pPr algn="ctr"/>
            <a:r>
              <a:rPr lang="en-US" dirty="0" smtClean="0"/>
              <a:t>access)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97164" y="5926012"/>
            <a:ext cx="2739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Terrorism</a:t>
            </a:r>
          </a:p>
          <a:p>
            <a:pPr algn="ctr"/>
            <a:r>
              <a:rPr lang="en-US" dirty="0" smtClean="0"/>
              <a:t>(coordinated/arson</a:t>
            </a:r>
          </a:p>
          <a:p>
            <a:pPr algn="ctr"/>
            <a:r>
              <a:rPr lang="en-US" dirty="0" smtClean="0"/>
              <a:t>-near chemical storage)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51189" y="592601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Earthquake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52085" y="5926012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Flooding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Some Details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590533" y="1324051"/>
            <a:ext cx="3733800" cy="4924349"/>
          </a:xfrm>
        </p:spPr>
        <p:txBody>
          <a:bodyPr>
            <a:normAutofit fontScale="92500" lnSpcReduction="20000"/>
          </a:bodyPr>
          <a:lstStyle/>
          <a:p>
            <a:pPr>
              <a:buSzPct val="100000"/>
              <a:defRPr/>
            </a:pPr>
            <a:r>
              <a:rPr lang="en-US" sz="2800" dirty="0"/>
              <a:t>Additional Input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Recovery activities and their impact on various links and processes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Cargo flows through port</a:t>
            </a:r>
          </a:p>
          <a:p>
            <a:pPr marL="342900" lvl="1" indent="-342900">
              <a:buSzPct val="100000"/>
              <a:defRPr/>
            </a:pPr>
            <a:r>
              <a:rPr lang="en-US" sz="2800" dirty="0"/>
              <a:t>Computational Experiments</a:t>
            </a:r>
          </a:p>
          <a:p>
            <a:pPr lvl="1"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 dirty="0"/>
              <a:t>10,000 random realizations of disruptions and throughput measured</a:t>
            </a:r>
          </a:p>
          <a:p>
            <a:pPr lvl="1">
              <a:lnSpc>
                <a:spcPct val="90000"/>
              </a:lnSpc>
              <a:buSzPct val="70000"/>
              <a:buFont typeface="Courier New" pitchFamily="49" charset="0"/>
              <a:buChar char="o"/>
              <a:defRPr/>
            </a:pPr>
            <a:endParaRPr lang="en-US" sz="2400" dirty="0"/>
          </a:p>
          <a:p>
            <a:endParaRPr lang="en-US" dirty="0" smtClean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285421" y="1325140"/>
            <a:ext cx="4495800" cy="457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90000"/>
              </a:lnSpc>
              <a:buSzPct val="100000"/>
              <a:defRPr/>
            </a:pPr>
            <a:r>
              <a:rPr lang="en-US" sz="2600" dirty="0" smtClean="0"/>
              <a:t>Network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200" dirty="0" smtClean="0"/>
              <a:t>10 O-D pairs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200" dirty="0" smtClean="0"/>
              <a:t>164 arcs, 390 paths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200" dirty="0" smtClean="0"/>
              <a:t>1261 recovery actions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200" dirty="0" smtClean="0"/>
              <a:t>Total =$76.6 million</a:t>
            </a:r>
          </a:p>
          <a:p>
            <a:pPr marL="342900" lvl="1" indent="-342900">
              <a:lnSpc>
                <a:spcPct val="90000"/>
              </a:lnSpc>
              <a:buSzPct val="100000"/>
              <a:defRPr/>
            </a:pPr>
            <a:r>
              <a:rPr lang="en-US" sz="2600" dirty="0" smtClean="0"/>
              <a:t>Recovery budget 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400" dirty="0" smtClean="0"/>
              <a:t>$</a:t>
            </a:r>
            <a:r>
              <a:rPr lang="en-US" sz="2200" dirty="0" smtClean="0"/>
              <a:t>0-$100,000</a:t>
            </a:r>
          </a:p>
          <a:p>
            <a:pPr marL="0" lvl="1" indent="0">
              <a:buFont typeface="Wingdings 3" charset="2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223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443974"/>
              </p:ext>
            </p:extLst>
          </p:nvPr>
        </p:nvGraphicFramePr>
        <p:xfrm>
          <a:off x="1489726" y="2799791"/>
          <a:ext cx="73152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502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Budget ($)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Resilience level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5F5F5F"/>
                          </a:solidFill>
                          <a:latin typeface="+mj-lt"/>
                        </a:rPr>
                        <a:t>77%*</a:t>
                      </a:r>
                      <a:endParaRPr lang="en-US" sz="2400" dirty="0">
                        <a:solidFill>
                          <a:srgbClr val="5F5F5F"/>
                        </a:solidFill>
                        <a:latin typeface="+mj-lt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10,000 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5F5F5F"/>
                          </a:solidFill>
                          <a:latin typeface="+mj-lt"/>
                        </a:rPr>
                        <a:t>87%</a:t>
                      </a:r>
                      <a:endParaRPr lang="en-US" sz="2400" dirty="0">
                        <a:solidFill>
                          <a:srgbClr val="5F5F5F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50,000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5F5F5F"/>
                          </a:solidFill>
                          <a:latin typeface="+mj-lt"/>
                        </a:rPr>
                        <a:t>97%</a:t>
                      </a:r>
                      <a:endParaRPr lang="en-US" sz="2400" dirty="0">
                        <a:solidFill>
                          <a:srgbClr val="5F5F5F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100,000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5F5F5F"/>
                          </a:solidFill>
                          <a:latin typeface="+mj-lt"/>
                        </a:rPr>
                        <a:t>99%</a:t>
                      </a:r>
                      <a:endParaRPr lang="en-US" sz="2400" dirty="0">
                        <a:solidFill>
                          <a:srgbClr val="5F5F5F"/>
                        </a:solidFill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53317" y="1431040"/>
            <a:ext cx="7324846" cy="9361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sz="2600" dirty="0" smtClean="0"/>
              <a:t>Increase in resilience due solely to recovery actions</a:t>
            </a:r>
            <a:endParaRPr lang="en-US" sz="2600" dirty="0"/>
          </a:p>
        </p:txBody>
      </p:sp>
      <p:sp>
        <p:nvSpPr>
          <p:cNvPr id="6" name="Rectangle 5"/>
          <p:cNvSpPr/>
          <p:nvPr/>
        </p:nvSpPr>
        <p:spPr>
          <a:xfrm>
            <a:off x="1825545" y="5399167"/>
            <a:ext cx="3999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5F5F5F"/>
                </a:solidFill>
              </a:rPr>
              <a:t>*</a:t>
            </a:r>
            <a:r>
              <a:rPr lang="en-US" sz="2400" dirty="0" smtClean="0">
                <a:solidFill>
                  <a:srgbClr val="5F5F5F"/>
                </a:solidFill>
              </a:rPr>
              <a:t>Port </a:t>
            </a:r>
            <a:r>
              <a:rPr lang="en-US" sz="2400" dirty="0">
                <a:solidFill>
                  <a:srgbClr val="5F5F5F"/>
                </a:solidFill>
              </a:rPr>
              <a:t>services 77% of </a:t>
            </a:r>
            <a:r>
              <a:rPr lang="en-US" sz="2400" dirty="0" smtClean="0">
                <a:solidFill>
                  <a:srgbClr val="5F5F5F"/>
                </a:solidFill>
              </a:rPr>
              <a:t>flows</a:t>
            </a:r>
            <a:endParaRPr lang="en-US" sz="2400" dirty="0">
              <a:solidFill>
                <a:srgbClr val="5F5F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Resilience</a:t>
            </a:r>
          </a:p>
        </p:txBody>
      </p:sp>
      <p:pic>
        <p:nvPicPr>
          <p:cNvPr id="4" name="Picture 2" descr="Resi_d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17" y="990600"/>
            <a:ext cx="7283806" cy="543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21863" y="6324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Stabilization after ~2k realizations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5717" y="2006379"/>
            <a:ext cx="693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SzPct val="70000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The higher the budget, the narrower the range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Mitigation &amp; Preparedness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426" y="894944"/>
            <a:ext cx="7587574" cy="59630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altLang="zh-TW" sz="2600" dirty="0"/>
              <a:t>Solution of (P) provides optimal recovery actions to take </a:t>
            </a:r>
            <a:r>
              <a:rPr lang="en-US" altLang="zh-TW" sz="2600" dirty="0" smtClean="0"/>
              <a:t>for monetary/time </a:t>
            </a:r>
            <a:r>
              <a:rPr lang="en-US" altLang="zh-TW" sz="2600" dirty="0"/>
              <a:t>budgets</a:t>
            </a:r>
          </a:p>
          <a:p>
            <a:pPr marL="742950" lvl="2" indent="-342900">
              <a:lnSpc>
                <a:spcPct val="9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altLang="zh-TW" sz="2200" dirty="0"/>
              <a:t>Can</a:t>
            </a:r>
            <a:r>
              <a:rPr lang="en-US" altLang="zh-TW" dirty="0"/>
              <a:t> </a:t>
            </a:r>
            <a:r>
              <a:rPr lang="en-US" altLang="zh-TW" sz="2200" dirty="0"/>
              <a:t>take preparedness steps to facilitate recovery:</a:t>
            </a:r>
          </a:p>
          <a:p>
            <a:pPr marL="914400" lvl="2" indent="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  <a:defRPr/>
            </a:pPr>
            <a:r>
              <a:rPr lang="en-US" altLang="zh-TW" sz="2000" dirty="0"/>
              <a:t>Network expansion: e.g. add new link</a:t>
            </a:r>
          </a:p>
          <a:p>
            <a:pPr marL="914400" lvl="2" indent="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  <a:defRPr/>
            </a:pPr>
            <a:r>
              <a:rPr lang="en-US" altLang="zh-TW" sz="2000" dirty="0"/>
              <a:t>Retrofit – harden network components for greater resistance</a:t>
            </a:r>
          </a:p>
          <a:p>
            <a:pPr marL="914400" lvl="2" indent="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  <a:defRPr/>
            </a:pPr>
            <a:r>
              <a:rPr lang="en-US" altLang="zh-TW" sz="2000" dirty="0"/>
              <a:t>Order spare parts/backup equipment</a:t>
            </a:r>
          </a:p>
          <a:p>
            <a:pPr marL="914400" lvl="2" indent="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  <a:defRPr/>
            </a:pPr>
            <a:r>
              <a:rPr lang="en-US" altLang="zh-TW" sz="2000" dirty="0"/>
              <a:t>Preposition resources to aid anticipated recovery activities</a:t>
            </a:r>
          </a:p>
          <a:p>
            <a:pPr marL="914400" lvl="2" indent="0">
              <a:lnSpc>
                <a:spcPct val="90000"/>
              </a:lnSpc>
              <a:buClr>
                <a:schemeClr val="tx2">
                  <a:lumMod val="60000"/>
                  <a:lumOff val="40000"/>
                </a:schemeClr>
              </a:buClr>
              <a:buSzPct val="75000"/>
              <a:buNone/>
              <a:defRPr/>
            </a:pPr>
            <a:r>
              <a:rPr lang="en-US" altLang="zh-TW" sz="2000" dirty="0"/>
              <a:t>Implement technologies, training</a:t>
            </a:r>
          </a:p>
          <a:p>
            <a:pPr>
              <a:lnSpc>
                <a:spcPct val="90000"/>
              </a:lnSpc>
              <a:buSzPct val="100000"/>
              <a:defRPr/>
            </a:pPr>
            <a:r>
              <a:rPr lang="en-US" sz="2600" dirty="0"/>
              <a:t>Preparedness actions can enhance</a:t>
            </a:r>
          </a:p>
          <a:p>
            <a:pPr marL="742950" lvl="2" indent="-342900">
              <a:lnSpc>
                <a:spcPct val="9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inherent coping capacity</a:t>
            </a:r>
          </a:p>
          <a:p>
            <a:pPr marL="742950" lvl="2" indent="-342900">
              <a:lnSpc>
                <a:spcPct val="9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reduce time and cost of recovery actions</a:t>
            </a:r>
            <a:endParaRPr lang="en-US" altLang="zh-TW" sz="2200" dirty="0"/>
          </a:p>
          <a:p>
            <a:pPr>
              <a:buNone/>
            </a:pPr>
            <a:endParaRPr lang="en-US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Maximizing Resilience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58917868"/>
              </p:ext>
            </p:extLst>
          </p:nvPr>
        </p:nvGraphicFramePr>
        <p:xfrm>
          <a:off x="2097498" y="4543335"/>
          <a:ext cx="5692775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4" name="Equation" r:id="rId3" imgW="4025880" imgH="393480" progId="Equation.3">
                  <p:embed/>
                </p:oleObj>
              </mc:Choice>
              <mc:Fallback>
                <p:oleObj name="Equation" r:id="rId3" imgW="402588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498" y="4543335"/>
                        <a:ext cx="5692775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233950"/>
              </p:ext>
            </p:extLst>
          </p:nvPr>
        </p:nvGraphicFramePr>
        <p:xfrm>
          <a:off x="3192873" y="2052547"/>
          <a:ext cx="341471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5" name="Equation" r:id="rId5" imgW="1993680" imgH="406080" progId="Equation.3">
                  <p:embed/>
                </p:oleObj>
              </mc:Choice>
              <mc:Fallback>
                <p:oleObj name="Equation" r:id="rId5" imgW="199368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873" y="2052547"/>
                        <a:ext cx="3414712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786498"/>
              </p:ext>
            </p:extLst>
          </p:nvPr>
        </p:nvGraphicFramePr>
        <p:xfrm>
          <a:off x="2241959" y="2585947"/>
          <a:ext cx="22987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6" name="Equation" r:id="rId7" imgW="1384200" imgH="406080" progId="Equation.3">
                  <p:embed/>
                </p:oleObj>
              </mc:Choice>
              <mc:Fallback>
                <p:oleObj name="Equation" r:id="rId7" imgW="13842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959" y="2585947"/>
                        <a:ext cx="2298700" cy="681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237598"/>
              </p:ext>
            </p:extLst>
          </p:nvPr>
        </p:nvGraphicFramePr>
        <p:xfrm>
          <a:off x="2224498" y="3268572"/>
          <a:ext cx="6267450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7" name="Equation" r:id="rId9" imgW="4089240" imgH="419040" progId="Equation.3">
                  <p:embed/>
                </p:oleObj>
              </mc:Choice>
              <mc:Fallback>
                <p:oleObj name="Equation" r:id="rId9" imgW="408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498" y="3268572"/>
                        <a:ext cx="6267450" cy="6588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928646"/>
              </p:ext>
            </p:extLst>
          </p:nvPr>
        </p:nvGraphicFramePr>
        <p:xfrm>
          <a:off x="2200685" y="3941672"/>
          <a:ext cx="565785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8" name="Equation" r:id="rId11" imgW="3771720" imgH="419040" progId="Equation.3">
                  <p:embed/>
                </p:oleObj>
              </mc:Choice>
              <mc:Fallback>
                <p:oleObj name="Equation" r:id="rId11" imgW="3771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685" y="3941672"/>
                        <a:ext cx="5657850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047583" y="1094691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 smtClean="0">
                <a:latin typeface="Gill Sans MT" pitchFamily="34" charset="0"/>
              </a:rPr>
              <a:t>First stage:</a:t>
            </a:r>
            <a:endParaRPr lang="en-US" altLang="zh-TW" dirty="0">
              <a:latin typeface="Gill Sans MT" pitchFamily="34" charset="0"/>
            </a:endParaRPr>
          </a:p>
        </p:txBody>
      </p:sp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803112"/>
              </p:ext>
            </p:extLst>
          </p:nvPr>
        </p:nvGraphicFramePr>
        <p:xfrm>
          <a:off x="2171865" y="5024347"/>
          <a:ext cx="2444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09" name="Equation" r:id="rId13" imgW="1434960" imgH="291960" progId="Equation.3">
                  <p:embed/>
                </p:oleObj>
              </mc:Choice>
              <mc:Fallback>
                <p:oleObj name="Equation" r:id="rId13" imgW="1434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865" y="5024347"/>
                        <a:ext cx="24447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983183"/>
              </p:ext>
            </p:extLst>
          </p:nvPr>
        </p:nvGraphicFramePr>
        <p:xfrm>
          <a:off x="2170523" y="5481547"/>
          <a:ext cx="519271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0" name="Equation" r:id="rId15" imgW="3555720" imgH="419040" progId="Equation.3">
                  <p:embed/>
                </p:oleObj>
              </mc:Choice>
              <mc:Fallback>
                <p:oleObj name="Equation" r:id="rId15" imgW="3555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523" y="5481547"/>
                        <a:ext cx="5192712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871763"/>
              </p:ext>
            </p:extLst>
          </p:nvPr>
        </p:nvGraphicFramePr>
        <p:xfrm>
          <a:off x="2153060" y="6167347"/>
          <a:ext cx="11842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1" name="Equation" r:id="rId17" imgW="787320" imgH="342720" progId="Equation.3">
                  <p:embed/>
                </p:oleObj>
              </mc:Choice>
              <mc:Fallback>
                <p:oleObj name="Equation" r:id="rId17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060" y="6167347"/>
                        <a:ext cx="1184275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899563"/>
              </p:ext>
            </p:extLst>
          </p:nvPr>
        </p:nvGraphicFramePr>
        <p:xfrm>
          <a:off x="4052097" y="6167347"/>
          <a:ext cx="719138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2" name="Equation" r:id="rId19" imgW="431640" imgH="215640" progId="Equation.3">
                  <p:embed/>
                </p:oleObj>
              </mc:Choice>
              <mc:Fallback>
                <p:oleObj name="Equation" r:id="rId19" imgW="431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097" y="6167347"/>
                        <a:ext cx="719138" cy="354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061853"/>
              </p:ext>
            </p:extLst>
          </p:nvPr>
        </p:nvGraphicFramePr>
        <p:xfrm>
          <a:off x="2392528" y="1671547"/>
          <a:ext cx="85566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3" name="Equation" r:id="rId21" imgW="609600" imgH="330200" progId="Equation.3">
                  <p:embed/>
                </p:oleObj>
              </mc:Choice>
              <mc:Fallback>
                <p:oleObj name="Equation" r:id="rId21" imgW="609600" imgH="33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2528" y="1671547"/>
                        <a:ext cx="855662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2241959" y="3354297"/>
            <a:ext cx="1230314" cy="579437"/>
          </a:xfrm>
          <a:prstGeom prst="roundRect">
            <a:avLst/>
          </a:prstGeom>
          <a:noFill/>
          <a:ln>
            <a:solidFill>
              <a:srgbClr val="AB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43910" y="3352708"/>
            <a:ext cx="2927350" cy="581025"/>
          </a:xfrm>
          <a:prstGeom prst="roundRect">
            <a:avLst/>
          </a:prstGeom>
          <a:noFill/>
          <a:ln>
            <a:solidFill>
              <a:srgbClr val="AB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058060" y="5481547"/>
            <a:ext cx="2514599" cy="533401"/>
          </a:xfrm>
          <a:prstGeom prst="roundRect">
            <a:avLst/>
          </a:prstGeom>
          <a:noFill/>
          <a:ln>
            <a:solidFill>
              <a:srgbClr val="AB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27440" y="1654084"/>
            <a:ext cx="1066800" cy="487363"/>
          </a:xfrm>
          <a:prstGeom prst="roundRect">
            <a:avLst/>
          </a:prstGeom>
          <a:noFill/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20060" y="4002066"/>
            <a:ext cx="1097509" cy="541267"/>
          </a:xfrm>
          <a:prstGeom prst="roundRect">
            <a:avLst/>
          </a:prstGeom>
          <a:noFill/>
          <a:ln>
            <a:solidFill>
              <a:srgbClr val="ABAB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graphicFrame>
        <p:nvGraphicFramePr>
          <p:cNvPr id="2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884703"/>
              </p:ext>
            </p:extLst>
          </p:nvPr>
        </p:nvGraphicFramePr>
        <p:xfrm>
          <a:off x="4270983" y="2814547"/>
          <a:ext cx="5334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4" name="Equation" r:id="rId23" imgW="533160" imgH="177480" progId="Equation.3">
                  <p:embed/>
                </p:oleObj>
              </mc:Choice>
              <mc:Fallback>
                <p:oleObj name="Equation" r:id="rId23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983" y="2814547"/>
                        <a:ext cx="5334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647548"/>
              </p:ext>
            </p:extLst>
          </p:nvPr>
        </p:nvGraphicFramePr>
        <p:xfrm>
          <a:off x="7922828" y="4087722"/>
          <a:ext cx="482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5" name="Equation" r:id="rId25" imgW="482400" imgH="177480" progId="Equation.3">
                  <p:embed/>
                </p:oleObj>
              </mc:Choice>
              <mc:Fallback>
                <p:oleObj name="Equation" r:id="rId25" imgW="482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2828" y="4087722"/>
                        <a:ext cx="482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15694"/>
              </p:ext>
            </p:extLst>
          </p:nvPr>
        </p:nvGraphicFramePr>
        <p:xfrm>
          <a:off x="7679983" y="4643347"/>
          <a:ext cx="1028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6" name="Equation" r:id="rId27" imgW="1028520" imgH="215640" progId="Equation.3">
                  <p:embed/>
                </p:oleObj>
              </mc:Choice>
              <mc:Fallback>
                <p:oleObj name="Equation" r:id="rId27" imgW="1028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9983" y="4643347"/>
                        <a:ext cx="1028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515922"/>
              </p:ext>
            </p:extLst>
          </p:nvPr>
        </p:nvGraphicFramePr>
        <p:xfrm>
          <a:off x="4648610" y="5176747"/>
          <a:ext cx="1028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7" name="Equation" r:id="rId29" imgW="1028520" imgH="215640" progId="Equation.3">
                  <p:embed/>
                </p:oleObj>
              </mc:Choice>
              <mc:Fallback>
                <p:oleObj name="Equation" r:id="rId29" imgW="1028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610" y="5176747"/>
                        <a:ext cx="1028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152644"/>
              </p:ext>
            </p:extLst>
          </p:nvPr>
        </p:nvGraphicFramePr>
        <p:xfrm>
          <a:off x="6979060" y="5637122"/>
          <a:ext cx="1498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8" name="Equation" r:id="rId31" imgW="1498320" imgH="215640" progId="Equation.3">
                  <p:embed/>
                </p:oleObj>
              </mc:Choice>
              <mc:Fallback>
                <p:oleObj name="Equation" r:id="rId31" imgW="1498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060" y="5637122"/>
                        <a:ext cx="14986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149628"/>
              </p:ext>
            </p:extLst>
          </p:nvPr>
        </p:nvGraphicFramePr>
        <p:xfrm>
          <a:off x="3511715" y="1758859"/>
          <a:ext cx="482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19" name="Equation" r:id="rId33" imgW="482400" imgH="177480" progId="Equation.3">
                  <p:embed/>
                </p:oleObj>
              </mc:Choice>
              <mc:Fallback>
                <p:oleObj name="Equation" r:id="rId33" imgW="482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715" y="1758859"/>
                        <a:ext cx="482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64230"/>
              </p:ext>
            </p:extLst>
          </p:nvPr>
        </p:nvGraphicFramePr>
        <p:xfrm>
          <a:off x="3410360" y="6276884"/>
          <a:ext cx="4826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0" name="Equation" r:id="rId35" imgW="482400" imgH="177480" progId="Equation.3">
                  <p:embed/>
                </p:oleObj>
              </mc:Choice>
              <mc:Fallback>
                <p:oleObj name="Equation" r:id="rId35" imgW="482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0360" y="6276884"/>
                        <a:ext cx="4826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78887"/>
              </p:ext>
            </p:extLst>
          </p:nvPr>
        </p:nvGraphicFramePr>
        <p:xfrm>
          <a:off x="5810660" y="6091147"/>
          <a:ext cx="23272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1" name="Equation" r:id="rId37" imgW="1473120" imgH="291960" progId="Equation.3">
                  <p:embed/>
                </p:oleObj>
              </mc:Choice>
              <mc:Fallback>
                <p:oleObj name="Equation" r:id="rId37" imgW="14731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660" y="6091147"/>
                        <a:ext cx="23272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40833"/>
              </p:ext>
            </p:extLst>
          </p:nvPr>
        </p:nvGraphicFramePr>
        <p:xfrm>
          <a:off x="4810235" y="6243547"/>
          <a:ext cx="850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2" name="Equation" r:id="rId39" imgW="850680" imgH="203040" progId="Equation.3">
                  <p:embed/>
                </p:oleObj>
              </mc:Choice>
              <mc:Fallback>
                <p:oleObj name="Equation" r:id="rId39" imgW="850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235" y="6243547"/>
                        <a:ext cx="8509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202757"/>
              </p:ext>
            </p:extLst>
          </p:nvPr>
        </p:nvGraphicFramePr>
        <p:xfrm>
          <a:off x="7715660" y="6408647"/>
          <a:ext cx="10287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3" name="Equation" r:id="rId41" imgW="1028520" imgH="215640" progId="Equation.3">
                  <p:embed/>
                </p:oleObj>
              </mc:Choice>
              <mc:Fallback>
                <p:oleObj name="Equation" r:id="rId41" imgW="10285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660" y="6408647"/>
                        <a:ext cx="10287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2565413" y="2170574"/>
            <a:ext cx="4769247" cy="491573"/>
          </a:xfrm>
          <a:prstGeom prst="rect">
            <a:avLst/>
          </a:prstGeom>
          <a:solidFill>
            <a:srgbClr val="ABABFF"/>
          </a:solidFill>
          <a:ln w="476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Maximize 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throughput in each scenario</a:t>
            </a:r>
            <a:endParaRPr 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87973" y="2738347"/>
            <a:ext cx="6754812" cy="533400"/>
          </a:xfrm>
          <a:prstGeom prst="rect">
            <a:avLst/>
          </a:prstGeom>
          <a:solidFill>
            <a:srgbClr val="ABABFF"/>
          </a:solidFill>
          <a:ln w="476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Total flow along all paths cannot exceed demand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92626" y="3340644"/>
            <a:ext cx="6757987" cy="591763"/>
          </a:xfrm>
          <a:prstGeom prst="rect">
            <a:avLst/>
          </a:prstGeom>
          <a:solidFill>
            <a:srgbClr val="ABABFF"/>
          </a:solidFill>
          <a:ln w="476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Budget constraint on preparedness and recovery activities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81021" y="3998562"/>
            <a:ext cx="6746875" cy="579989"/>
          </a:xfrm>
          <a:prstGeom prst="rect">
            <a:avLst/>
          </a:prstGeom>
          <a:solidFill>
            <a:srgbClr val="ABABFF"/>
          </a:solidFill>
          <a:ln w="476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Links cannot support flows exceeding capacity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95077" y="4651701"/>
            <a:ext cx="6761163" cy="1447799"/>
          </a:xfrm>
          <a:prstGeom prst="rect">
            <a:avLst/>
          </a:prstGeom>
          <a:solidFill>
            <a:srgbClr val="ABABFF"/>
          </a:solidFill>
          <a:ln w="476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solidFill>
                  <a:schemeClr val="bg1"/>
                </a:solidFill>
                <a:latin typeface="Candara" pitchFamily="34" charset="0"/>
              </a:rPr>
              <a:t>Level-of-service constraint</a:t>
            </a:r>
          </a:p>
          <a:p>
            <a:pPr algn="ctr">
              <a:defRPr/>
            </a:pPr>
            <a:endParaRPr lang="zh-TW" altLang="en-US" sz="2000" dirty="0">
              <a:solidFill>
                <a:srgbClr val="9E0000"/>
              </a:solidFill>
              <a:latin typeface="Candara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87973" y="6167347"/>
            <a:ext cx="6750050" cy="533400"/>
          </a:xfrm>
          <a:prstGeom prst="rect">
            <a:avLst/>
          </a:prstGeom>
          <a:solidFill>
            <a:srgbClr val="ABABFF"/>
          </a:solidFill>
          <a:ln w="476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At most one 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recovery 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action in each 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link, integer/binary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d.v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1039215" y="2094374"/>
            <a:ext cx="1676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 smtClean="0">
                <a:latin typeface="Gill Sans MT" pitchFamily="34" charset="0"/>
              </a:rPr>
              <a:t>Second stage:</a:t>
            </a:r>
            <a:endParaRPr lang="en-US" altLang="zh-TW" dirty="0">
              <a:latin typeface="Gill Sans MT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972298"/>
              </p:ext>
            </p:extLst>
          </p:nvPr>
        </p:nvGraphicFramePr>
        <p:xfrm>
          <a:off x="2305460" y="1171100"/>
          <a:ext cx="186531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4" name="Equation" r:id="rId43" imgW="1015920" imgH="215640" progId="Equation.3">
                  <p:embed/>
                </p:oleObj>
              </mc:Choice>
              <mc:Fallback>
                <p:oleObj name="Equation" r:id="rId43" imgW="1015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460" y="1171100"/>
                        <a:ext cx="1865312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323944"/>
              </p:ext>
            </p:extLst>
          </p:nvPr>
        </p:nvGraphicFramePr>
        <p:xfrm>
          <a:off x="4797835" y="1654085"/>
          <a:ext cx="11430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5" name="Equation" r:id="rId45" imgW="685800" imgH="215640" progId="Equation.3">
                  <p:embed/>
                </p:oleObj>
              </mc:Choice>
              <mc:Fallback>
                <p:oleObj name="Equation" r:id="rId45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835" y="1654085"/>
                        <a:ext cx="11430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45393"/>
              </p:ext>
            </p:extLst>
          </p:nvPr>
        </p:nvGraphicFramePr>
        <p:xfrm>
          <a:off x="5982109" y="1694565"/>
          <a:ext cx="876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26" name="Equation" r:id="rId47" imgW="876240" imgH="203040" progId="Equation.3">
                  <p:embed/>
                </p:oleObj>
              </mc:Choice>
              <mc:Fallback>
                <p:oleObj name="Equation" r:id="rId47" imgW="876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2109" y="1694565"/>
                        <a:ext cx="8763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2071303" y="1606251"/>
            <a:ext cx="6750050" cy="504825"/>
          </a:xfrm>
          <a:prstGeom prst="rect">
            <a:avLst/>
          </a:prstGeom>
          <a:solidFill>
            <a:srgbClr val="ABABFF"/>
          </a:solidFill>
          <a:ln w="476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At most one preparedness 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action </a:t>
            </a: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in each 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link, binary </a:t>
            </a:r>
            <a:r>
              <a:rPr lang="en-US" sz="2000" dirty="0" err="1" smtClean="0">
                <a:solidFill>
                  <a:schemeClr val="bg1"/>
                </a:solidFill>
                <a:latin typeface="Candara" pitchFamily="34" charset="0"/>
              </a:rPr>
              <a:t>d.v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05460" y="1045666"/>
            <a:ext cx="4997847" cy="491573"/>
          </a:xfrm>
          <a:prstGeom prst="rect">
            <a:avLst/>
          </a:prstGeom>
          <a:solidFill>
            <a:srgbClr val="ABABFF"/>
          </a:solidFill>
          <a:ln w="47625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Candara" pitchFamily="34" charset="0"/>
              </a:rPr>
              <a:t>Maximize expected </a:t>
            </a:r>
            <a:r>
              <a:rPr lang="en-US" sz="2000" dirty="0" smtClean="0">
                <a:solidFill>
                  <a:schemeClr val="bg1"/>
                </a:solidFill>
                <a:latin typeface="Candara" pitchFamily="34" charset="0"/>
              </a:rPr>
              <a:t>throughput</a:t>
            </a:r>
            <a:endParaRPr lang="en-US" sz="20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06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150150"/>
            <a:ext cx="6994518" cy="128089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Application 2: Airport </a:t>
            </a:r>
            <a:r>
              <a:rPr lang="en-US" dirty="0">
                <a:solidFill>
                  <a:schemeClr val="accent1"/>
                </a:solidFill>
              </a:rPr>
              <a:t>Taxiway &amp; Runway Pavement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260" y="1627762"/>
            <a:ext cx="7130705" cy="5103778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SzPct val="100000"/>
              <a:defRPr/>
            </a:pPr>
            <a:r>
              <a:rPr lang="en-US" sz="2800" dirty="0"/>
              <a:t>Vulnerable to</a:t>
            </a:r>
          </a:p>
          <a:p>
            <a:pPr marL="742950" lvl="2" indent="-342900">
              <a:lnSpc>
                <a:spcPct val="8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extreme climatic/geological events</a:t>
            </a:r>
          </a:p>
          <a:p>
            <a:pPr marL="742950" lvl="2" indent="-342900">
              <a:lnSpc>
                <a:spcPct val="8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random operational events</a:t>
            </a:r>
          </a:p>
          <a:p>
            <a:pPr marL="742950" lvl="2" indent="-342900">
              <a:lnSpc>
                <a:spcPct val="8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natural deterioration</a:t>
            </a:r>
          </a:p>
          <a:p>
            <a:pPr marL="742950" lvl="2" indent="-342900">
              <a:lnSpc>
                <a:spcPct val="8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human-induced events</a:t>
            </a:r>
          </a:p>
          <a:p>
            <a:pPr marL="342900" lvl="1" indent="-342900">
              <a:lnSpc>
                <a:spcPct val="90000"/>
              </a:lnSpc>
              <a:buSzPct val="100000"/>
              <a:defRPr/>
            </a:pPr>
            <a:r>
              <a:rPr lang="en-US" sz="2800" dirty="0"/>
              <a:t>Major damage types (asphalt</a:t>
            </a:r>
            <a:r>
              <a:rPr lang="en-US" sz="2800" dirty="0" smtClean="0"/>
              <a:t>/ concrete</a:t>
            </a:r>
            <a:r>
              <a:rPr lang="en-US" sz="2800" dirty="0"/>
              <a:t>)</a:t>
            </a:r>
          </a:p>
          <a:p>
            <a:pPr marL="742950" lvl="2" indent="-342900">
              <a:lnSpc>
                <a:spcPct val="8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cracking</a:t>
            </a:r>
          </a:p>
          <a:p>
            <a:pPr marL="742950" lvl="2" indent="-342900">
              <a:lnSpc>
                <a:spcPct val="8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disintegration</a:t>
            </a:r>
          </a:p>
          <a:p>
            <a:pPr marL="742950" lvl="2" indent="-342900">
              <a:lnSpc>
                <a:spcPct val="80000"/>
              </a:lnSpc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distortion</a:t>
            </a:r>
          </a:p>
          <a:p>
            <a:pPr marL="742950" lvl="2" indent="-342900">
              <a:lnSpc>
                <a:spcPct val="120000"/>
              </a:lnSpc>
              <a:spcBef>
                <a:spcPts val="0"/>
              </a:spcBef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loss of skid resistance - increased surface slipperiness</a:t>
            </a:r>
          </a:p>
          <a:p>
            <a:pPr marL="342900" lvl="1" indent="-342900">
              <a:buSzPct val="100000"/>
              <a:defRPr/>
            </a:pPr>
            <a:r>
              <a:rPr lang="en-US" sz="2800" dirty="0"/>
              <a:t>Assess airport readiness to cope with damage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205" y="1635618"/>
            <a:ext cx="2411066" cy="320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Airport </a:t>
            </a:r>
            <a:r>
              <a:rPr lang="en-US" dirty="0" smtClean="0">
                <a:solidFill>
                  <a:schemeClr val="accent1"/>
                </a:solidFill>
              </a:rPr>
              <a:t>Resilience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4090" y="2977776"/>
            <a:ext cx="1673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System performance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54734" y="558659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Time</a:t>
            </a:r>
            <a:endParaRPr lang="en-US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468534" y="3686919"/>
            <a:ext cx="10886" cy="2011680"/>
          </a:xfrm>
          <a:prstGeom prst="line">
            <a:avLst/>
          </a:prstGeom>
          <a:ln>
            <a:solidFill>
              <a:srgbClr val="F6924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011334" y="5669258"/>
            <a:ext cx="4389120" cy="58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12966" y="3715266"/>
            <a:ext cx="45720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459988" y="3700308"/>
            <a:ext cx="237146" cy="1591295"/>
          </a:xfrm>
          <a:custGeom>
            <a:avLst/>
            <a:gdLst>
              <a:gd name="connsiteX0" fmla="*/ 0 w 1174750"/>
              <a:gd name="connsiteY0" fmla="*/ 0 h 2247900"/>
              <a:gd name="connsiteX1" fmla="*/ 88900 w 1174750"/>
              <a:gd name="connsiteY1" fmla="*/ 152400 h 2247900"/>
              <a:gd name="connsiteX2" fmla="*/ 304800 w 1174750"/>
              <a:gd name="connsiteY2" fmla="*/ 863600 h 2247900"/>
              <a:gd name="connsiteX3" fmla="*/ 685800 w 1174750"/>
              <a:gd name="connsiteY3" fmla="*/ 1638300 h 2247900"/>
              <a:gd name="connsiteX4" fmla="*/ 1174750 w 1174750"/>
              <a:gd name="connsiteY4" fmla="*/ 224790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750" h="2247900">
                <a:moveTo>
                  <a:pt x="0" y="0"/>
                </a:moveTo>
                <a:cubicBezTo>
                  <a:pt x="19050" y="4233"/>
                  <a:pt x="38100" y="8467"/>
                  <a:pt x="88900" y="152400"/>
                </a:cubicBezTo>
                <a:cubicBezTo>
                  <a:pt x="139700" y="296333"/>
                  <a:pt x="205317" y="615950"/>
                  <a:pt x="304800" y="863600"/>
                </a:cubicBezTo>
                <a:cubicBezTo>
                  <a:pt x="404283" y="1111250"/>
                  <a:pt x="540808" y="1407583"/>
                  <a:pt x="685800" y="1638300"/>
                </a:cubicBezTo>
                <a:cubicBezTo>
                  <a:pt x="830792" y="1869017"/>
                  <a:pt x="1174750" y="2247900"/>
                  <a:pt x="1174750" y="2247900"/>
                </a:cubicBez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3697134" y="4349376"/>
            <a:ext cx="2641122" cy="942227"/>
          </a:xfrm>
          <a:custGeom>
            <a:avLst/>
            <a:gdLst>
              <a:gd name="connsiteX0" fmla="*/ 0 w 2552700"/>
              <a:gd name="connsiteY0" fmla="*/ 1417320 h 1422400"/>
              <a:gd name="connsiteX1" fmla="*/ 297180 w 2552700"/>
              <a:gd name="connsiteY1" fmla="*/ 1417320 h 1422400"/>
              <a:gd name="connsiteX2" fmla="*/ 624840 w 2552700"/>
              <a:gd name="connsiteY2" fmla="*/ 1386840 h 1422400"/>
              <a:gd name="connsiteX3" fmla="*/ 1028700 w 2552700"/>
              <a:gd name="connsiteY3" fmla="*/ 1310640 h 1422400"/>
              <a:gd name="connsiteX4" fmla="*/ 1531620 w 2552700"/>
              <a:gd name="connsiteY4" fmla="*/ 1059180 h 1422400"/>
              <a:gd name="connsiteX5" fmla="*/ 2148840 w 2552700"/>
              <a:gd name="connsiteY5" fmla="*/ 525780 h 1422400"/>
              <a:gd name="connsiteX6" fmla="*/ 2552700 w 2552700"/>
              <a:gd name="connsiteY6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700" h="1422400">
                <a:moveTo>
                  <a:pt x="0" y="1417320"/>
                </a:moveTo>
                <a:cubicBezTo>
                  <a:pt x="96520" y="1419860"/>
                  <a:pt x="193040" y="1422400"/>
                  <a:pt x="297180" y="1417320"/>
                </a:cubicBezTo>
                <a:cubicBezTo>
                  <a:pt x="401320" y="1412240"/>
                  <a:pt x="502920" y="1404620"/>
                  <a:pt x="624840" y="1386840"/>
                </a:cubicBezTo>
                <a:cubicBezTo>
                  <a:pt x="746760" y="1369060"/>
                  <a:pt x="877570" y="1365250"/>
                  <a:pt x="1028700" y="1310640"/>
                </a:cubicBezTo>
                <a:cubicBezTo>
                  <a:pt x="1179830" y="1256030"/>
                  <a:pt x="1344930" y="1189990"/>
                  <a:pt x="1531620" y="1059180"/>
                </a:cubicBezTo>
                <a:cubicBezTo>
                  <a:pt x="1718310" y="928370"/>
                  <a:pt x="1978660" y="702310"/>
                  <a:pt x="2148840" y="525780"/>
                </a:cubicBezTo>
                <a:cubicBezTo>
                  <a:pt x="2319020" y="349250"/>
                  <a:pt x="2486660" y="83820"/>
                  <a:pt x="2552700" y="0"/>
                </a:cubicBezTo>
              </a:path>
            </a:pathLst>
          </a:cu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011334" y="3246098"/>
            <a:ext cx="0" cy="24231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82734" y="3700307"/>
            <a:ext cx="0" cy="1981200"/>
          </a:xfrm>
          <a:prstGeom prst="straightConnector1">
            <a:avLst/>
          </a:prstGeom>
          <a:ln w="635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12580" y="4273176"/>
            <a:ext cx="0" cy="1401981"/>
          </a:xfrm>
          <a:prstGeom prst="line">
            <a:avLst/>
          </a:prstGeom>
          <a:ln w="6350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43"/>
          <p:cNvSpPr>
            <a:spLocks noGrp="1"/>
          </p:cNvSpPr>
          <p:nvPr>
            <p:ph type="sldNum" sz="quarter" idx="12"/>
          </p:nvPr>
        </p:nvSpPr>
        <p:spPr>
          <a:xfrm>
            <a:off x="5287121" y="5881755"/>
            <a:ext cx="2820987" cy="152400"/>
          </a:xfrm>
        </p:spPr>
        <p:txBody>
          <a:bodyPr/>
          <a:lstStyle/>
          <a:p>
            <a:fld id="{84E6B04B-0A08-4985-AD00-544AE2AA0D7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782734" y="564477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Disaster moment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2494" y="4541245"/>
            <a:ext cx="1724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Pre-event performance </a:t>
            </a:r>
            <a:endParaRPr 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3708" y="4660097"/>
            <a:ext cx="178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Post-response performance </a:t>
            </a:r>
            <a:endParaRPr lang="en-US" dirty="0">
              <a:latin typeface="+mj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357784" y="5289176"/>
            <a:ext cx="0" cy="375249"/>
          </a:xfrm>
          <a:prstGeom prst="straightConnector1">
            <a:avLst/>
          </a:prstGeom>
          <a:ln w="254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29197" y="5124076"/>
            <a:ext cx="110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coping capacity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357784" y="4349376"/>
            <a:ext cx="0" cy="939800"/>
          </a:xfrm>
          <a:prstGeom prst="straightConnector1">
            <a:avLst/>
          </a:prstGeom>
          <a:ln w="25400">
            <a:solidFill>
              <a:srgbClr val="C0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92684" y="4526601"/>
            <a:ext cx="118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C00000"/>
                </a:solidFill>
              </a:rPr>
              <a:t>Adaptive capacity</a:t>
            </a:r>
            <a:endParaRPr lang="en-US" sz="1600" dirty="0">
              <a:solidFill>
                <a:srgbClr val="C00000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33" y="1960407"/>
            <a:ext cx="4248150" cy="704850"/>
          </a:xfrm>
          <a:prstGeom prst="rect">
            <a:avLst/>
          </a:prstGeom>
          <a:noFill/>
          <a:ln w="22225">
            <a:solidFill>
              <a:srgbClr val="AD5207"/>
            </a:solidFill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993308" y="1065422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Expectation of total flow of all aircraft </a:t>
            </a:r>
            <a:r>
              <a:rPr lang="en-US" dirty="0"/>
              <a:t>types </a:t>
            </a:r>
            <a:r>
              <a:rPr lang="en-US" dirty="0" smtClean="0"/>
              <a:t>and </a:t>
            </a:r>
            <a:r>
              <a:rPr lang="en-US" dirty="0" smtClean="0">
                <a:latin typeface="+mj-lt"/>
              </a:rPr>
              <a:t>maneuvers </a:t>
            </a:r>
            <a:endParaRPr lang="en-US" dirty="0">
              <a:latin typeface="+mj-lt"/>
            </a:endParaRPr>
          </a:p>
        </p:txBody>
      </p:sp>
      <p:sp>
        <p:nvSpPr>
          <p:cNvPr id="24" name="Right Brace 23"/>
          <p:cNvSpPr/>
          <p:nvPr/>
        </p:nvSpPr>
        <p:spPr>
          <a:xfrm rot="5400000">
            <a:off x="5672062" y="2453934"/>
            <a:ext cx="76200" cy="694426"/>
          </a:xfrm>
          <a:prstGeom prst="rightBrace">
            <a:avLst>
              <a:gd name="adj1" fmla="val 208333"/>
              <a:gd name="adj2" fmla="val 50000"/>
            </a:avLst>
          </a:prstGeom>
          <a:noFill/>
          <a:ln w="2222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666408" y="2797575"/>
            <a:ext cx="209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Total demand</a:t>
            </a:r>
            <a:endParaRPr lang="en-US" dirty="0">
              <a:latin typeface="+mj-lt"/>
            </a:endParaRPr>
          </a:p>
        </p:txBody>
      </p:sp>
      <p:sp>
        <p:nvSpPr>
          <p:cNvPr id="26" name="Right Brace 25"/>
          <p:cNvSpPr/>
          <p:nvPr/>
        </p:nvSpPr>
        <p:spPr>
          <a:xfrm rot="16200000">
            <a:off x="5700438" y="614207"/>
            <a:ext cx="152400" cy="2362200"/>
          </a:xfrm>
          <a:prstGeom prst="rightBrace">
            <a:avLst>
              <a:gd name="adj1" fmla="val 208333"/>
              <a:gd name="adj2" fmla="val 50000"/>
            </a:avLst>
          </a:prstGeom>
          <a:noFill/>
          <a:ln w="22225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6908" y="5700557"/>
            <a:ext cx="533399" cy="25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13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Airport Capacity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966281"/>
            <a:ext cx="6997304" cy="3777622"/>
          </a:xfrm>
        </p:spPr>
        <p:txBody>
          <a:bodyPr/>
          <a:lstStyle/>
          <a:p>
            <a:r>
              <a:rPr lang="en-US" sz="2600" dirty="0"/>
              <a:t>Runway capacity estimation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sz="1800" dirty="0"/>
              <a:t>through capacity envelopes, boundaries of arrival and departure flows for each runway configuration (FAA 2004)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330" y="2326794"/>
            <a:ext cx="3913414" cy="2417109"/>
          </a:xfrm>
          <a:prstGeom prst="rect">
            <a:avLst/>
          </a:prstGeom>
          <a:noFill/>
          <a:ln w="22225">
            <a:solidFill>
              <a:srgbClr val="AD52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29066" y="5984666"/>
            <a:ext cx="512638" cy="365125"/>
          </a:xfrm>
        </p:spPr>
        <p:txBody>
          <a:bodyPr/>
          <a:lstStyle/>
          <a:p>
            <a:fld id="{81284CC8-87AA-437C-A8FB-73EC2019ECA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99762" y="5038852"/>
            <a:ext cx="2986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dirty="0"/>
              <a:t>Runway configuration </a:t>
            </a:r>
            <a:r>
              <a:rPr lang="en-US" i="1" dirty="0"/>
              <a:t>g</a:t>
            </a:r>
            <a:r>
              <a:rPr lang="en-US" i="1" dirty="0" smtClean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3390" y="5913681"/>
            <a:ext cx="366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dirty="0" smtClean="0">
                <a:solidFill>
                  <a:srgbClr val="C00000"/>
                </a:solidFill>
              </a:rPr>
              <a:t>Flow of maneuver </a:t>
            </a:r>
            <a:r>
              <a:rPr lang="en-US" i="1" dirty="0" smtClean="0">
                <a:solidFill>
                  <a:srgbClr val="C00000"/>
                </a:solidFill>
              </a:rPr>
              <a:t>w </a:t>
            </a:r>
            <a:r>
              <a:rPr lang="en-US" dirty="0" smtClean="0">
                <a:solidFill>
                  <a:srgbClr val="C00000"/>
                </a:solidFill>
              </a:rPr>
              <a:t>in runway </a:t>
            </a:r>
            <a:r>
              <a:rPr lang="en-US" i="1" dirty="0">
                <a:solidFill>
                  <a:srgbClr val="C00000"/>
                </a:solidFill>
              </a:rPr>
              <a:t>a</a:t>
            </a:r>
            <a:r>
              <a:rPr lang="en-US" i="1" dirty="0" smtClean="0">
                <a:solidFill>
                  <a:srgbClr val="C00000"/>
                </a:solidFill>
              </a:rPr>
              <a:t>’ </a:t>
            </a:r>
            <a:r>
              <a:rPr lang="en-US" dirty="0" smtClean="0">
                <a:solidFill>
                  <a:srgbClr val="C00000"/>
                </a:solidFill>
              </a:rPr>
              <a:t>for configuration</a:t>
            </a:r>
            <a:r>
              <a:rPr lang="en-US" i="1" dirty="0" smtClean="0">
                <a:solidFill>
                  <a:srgbClr val="C00000"/>
                </a:solidFill>
              </a:rPr>
              <a:t> 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3781" y="5129464"/>
            <a:ext cx="182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dirty="0" smtClean="0">
                <a:solidFill>
                  <a:srgbClr val="C00000"/>
                </a:solidFill>
              </a:rPr>
              <a:t>Modeling parameters</a:t>
            </a:r>
            <a:endParaRPr lang="en-US" i="1" dirty="0" smtClean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51122" y="5857743"/>
            <a:ext cx="2866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i="1" dirty="0"/>
              <a:t> </a:t>
            </a:r>
            <a:r>
              <a:rPr lang="en-US" dirty="0" smtClean="0"/>
              <a:t>Individual </a:t>
            </a:r>
            <a:r>
              <a:rPr lang="en-US" dirty="0"/>
              <a:t>runway </a:t>
            </a:r>
            <a:r>
              <a:rPr lang="en-US" i="1" dirty="0"/>
              <a:t>a’</a:t>
            </a:r>
            <a:r>
              <a:rPr lang="en-US" dirty="0"/>
              <a:t>: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6849446" y="5105651"/>
            <a:ext cx="76200" cy="694426"/>
          </a:xfrm>
          <a:prstGeom prst="rightBrace">
            <a:avLst>
              <a:gd name="adj1" fmla="val 208333"/>
              <a:gd name="adj2" fmla="val 50000"/>
            </a:avLst>
          </a:prstGeom>
          <a:noFill/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361872" y="4902687"/>
            <a:ext cx="7399718" cy="1670016"/>
          </a:xfrm>
          <a:prstGeom prst="roundRect">
            <a:avLst>
              <a:gd name="adj" fmla="val 0"/>
            </a:avLst>
          </a:prstGeom>
          <a:noFill/>
          <a:ln w="22225">
            <a:solidFill>
              <a:srgbClr val="AD52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61" y="5049601"/>
            <a:ext cx="2593181" cy="90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ight Brace 12"/>
          <p:cNvSpPr/>
          <p:nvPr/>
        </p:nvSpPr>
        <p:spPr>
          <a:xfrm rot="5400000">
            <a:off x="5511631" y="5557533"/>
            <a:ext cx="76200" cy="694426"/>
          </a:xfrm>
          <a:prstGeom prst="rightBrace">
            <a:avLst>
              <a:gd name="adj1" fmla="val 208333"/>
              <a:gd name="adj2" fmla="val 50000"/>
            </a:avLst>
          </a:prstGeom>
          <a:noFill/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566055"/>
            <a:ext cx="6600451" cy="2262781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C00000"/>
                </a:solidFill>
              </a:rPr>
              <a:t>Graduate Student </a:t>
            </a:r>
            <a:r>
              <a:rPr lang="en-US" sz="4200" b="1" dirty="0" smtClean="0">
                <a:solidFill>
                  <a:srgbClr val="C00000"/>
                </a:solidFill>
              </a:rPr>
              <a:t>Contributors</a:t>
            </a:r>
            <a:endParaRPr lang="en-US" sz="42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2905852"/>
            <a:ext cx="6600451" cy="3104804"/>
          </a:xfrm>
        </p:spPr>
        <p:txBody>
          <a:bodyPr numCol="2">
            <a:normAutofit lnSpcReduction="10000"/>
          </a:bodyPr>
          <a:lstStyle/>
          <a:p>
            <a:pPr lvl="0">
              <a:lnSpc>
                <a:spcPct val="120000"/>
              </a:lnSpc>
              <a:defRPr/>
            </a:pPr>
            <a:r>
              <a:rPr lang="en-US" altLang="zh-TW" b="1" dirty="0" smtClean="0"/>
              <a:t>Graduated</a:t>
            </a:r>
          </a:p>
          <a:p>
            <a:pPr lvl="0">
              <a:lnSpc>
                <a:spcPct val="120000"/>
              </a:lnSpc>
              <a:defRPr/>
            </a:pPr>
            <a:r>
              <a:rPr lang="en-US" altLang="zh-TW" dirty="0" smtClean="0"/>
              <a:t>Lisa Chen, Ph.D.</a:t>
            </a:r>
            <a:endParaRPr lang="en-US" altLang="zh-TW" dirty="0"/>
          </a:p>
          <a:p>
            <a:pPr lvl="0">
              <a:lnSpc>
                <a:spcPct val="120000"/>
              </a:lnSpc>
              <a:defRPr/>
            </a:pPr>
            <a:r>
              <a:rPr lang="en-US" altLang="zh-TW" dirty="0"/>
              <a:t>Rahul </a:t>
            </a:r>
            <a:r>
              <a:rPr lang="en-US" altLang="zh-TW" dirty="0" smtClean="0"/>
              <a:t>Nair, Ph.D.</a:t>
            </a:r>
            <a:endParaRPr lang="en-US" altLang="zh-TW" dirty="0"/>
          </a:p>
          <a:p>
            <a:pPr lvl="0">
              <a:lnSpc>
                <a:spcPct val="120000"/>
              </a:lnSpc>
              <a:defRPr/>
            </a:pPr>
            <a:r>
              <a:rPr lang="en-US" altLang="zh-TW" dirty="0"/>
              <a:t>Hakob </a:t>
            </a:r>
            <a:r>
              <a:rPr lang="en-US" altLang="zh-TW" dirty="0" smtClean="0"/>
              <a:t>Avetisyan, Ph.D.</a:t>
            </a:r>
            <a:endParaRPr lang="en-US" altLang="zh-TW" dirty="0"/>
          </a:p>
          <a:p>
            <a:pPr>
              <a:lnSpc>
                <a:spcPct val="120000"/>
              </a:lnSpc>
              <a:defRPr/>
            </a:pPr>
            <a:r>
              <a:rPr lang="en-US" altLang="zh-TW" dirty="0"/>
              <a:t>Reza </a:t>
            </a:r>
            <a:r>
              <a:rPr lang="en-US" altLang="zh-TW" dirty="0" smtClean="0"/>
              <a:t>Faturechi, Ph.D.</a:t>
            </a:r>
            <a:endParaRPr lang="en-US" altLang="zh-TW" dirty="0"/>
          </a:p>
          <a:p>
            <a:pPr lvl="0">
              <a:lnSpc>
                <a:spcPct val="120000"/>
              </a:lnSpc>
              <a:defRPr/>
            </a:pPr>
            <a:r>
              <a:rPr lang="en-US" altLang="zh-TW" dirty="0"/>
              <a:t>Xiaodong </a:t>
            </a:r>
            <a:r>
              <a:rPr lang="en-US" altLang="zh-TW" dirty="0" smtClean="0"/>
              <a:t>Zhang, Ph.D.</a:t>
            </a:r>
            <a:endParaRPr lang="en-US" altLang="zh-TW" dirty="0"/>
          </a:p>
          <a:p>
            <a:pPr lvl="0">
              <a:lnSpc>
                <a:spcPct val="120000"/>
              </a:lnSpc>
              <a:defRPr/>
            </a:pPr>
            <a:endParaRPr lang="en-US" altLang="zh-TW" dirty="0" smtClean="0"/>
          </a:p>
          <a:p>
            <a:pPr lvl="0">
              <a:lnSpc>
                <a:spcPct val="120000"/>
              </a:lnSpc>
              <a:defRPr/>
            </a:pPr>
            <a:r>
              <a:rPr lang="en-US" altLang="zh-TW" b="1" dirty="0" smtClean="0"/>
              <a:t>Continuing</a:t>
            </a:r>
          </a:p>
          <a:p>
            <a:pPr lvl="0">
              <a:lnSpc>
                <a:spcPct val="120000"/>
              </a:lnSpc>
              <a:defRPr/>
            </a:pPr>
            <a:r>
              <a:rPr lang="en-US" altLang="zh-TW" dirty="0" err="1" smtClean="0"/>
              <a:t>Mercedeh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TariVerdi</a:t>
            </a:r>
            <a:endParaRPr lang="en-US" altLang="zh-TW" dirty="0" smtClean="0"/>
          </a:p>
          <a:p>
            <a:pPr lvl="0">
              <a:lnSpc>
                <a:spcPct val="120000"/>
              </a:lnSpc>
              <a:defRPr/>
            </a:pPr>
            <a:r>
              <a:rPr lang="en-US" altLang="zh-TW" dirty="0" smtClean="0"/>
              <a:t>Ali Asadabadi</a:t>
            </a:r>
          </a:p>
          <a:p>
            <a:pPr lvl="0">
              <a:lnSpc>
                <a:spcPct val="120000"/>
              </a:lnSpc>
              <a:defRPr/>
            </a:pPr>
            <a:r>
              <a:rPr lang="en-US" altLang="zh-TW" dirty="0" smtClean="0"/>
              <a:t>Neza Vodopivec</a:t>
            </a:r>
          </a:p>
          <a:p>
            <a:pPr lvl="0">
              <a:lnSpc>
                <a:spcPct val="120000"/>
              </a:lnSpc>
              <a:defRPr/>
            </a:pPr>
            <a:r>
              <a:rPr lang="en-US" altLang="zh-TW" dirty="0" smtClean="0"/>
              <a:t>Hossein Fotouhi</a:t>
            </a:r>
            <a:endParaRPr lang="en-US" altLang="zh-TW" dirty="0" smtClean="0"/>
          </a:p>
          <a:p>
            <a:pPr>
              <a:lnSpc>
                <a:spcPct val="120000"/>
              </a:lnSpc>
              <a:defRPr/>
            </a:pPr>
            <a:r>
              <a:rPr lang="en-US" altLang="zh-TW" dirty="0" smtClean="0"/>
              <a:t>Kevin Denny </a:t>
            </a:r>
            <a:r>
              <a:rPr lang="en-US" altLang="zh-TW" i="1" dirty="0" smtClean="0"/>
              <a:t>(UG)</a:t>
            </a:r>
          </a:p>
          <a:p>
            <a:pPr lvl="0">
              <a:lnSpc>
                <a:spcPct val="120000"/>
              </a:lnSpc>
              <a:defRPr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92956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Airport Capacity </a:t>
            </a:r>
            <a:r>
              <a:rPr lang="en-US" dirty="0" smtClean="0">
                <a:solidFill>
                  <a:schemeClr val="accent1"/>
                </a:solidFill>
              </a:rPr>
              <a:t>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1034375"/>
            <a:ext cx="6997304" cy="3777622"/>
          </a:xfrm>
        </p:spPr>
        <p:txBody>
          <a:bodyPr/>
          <a:lstStyle/>
          <a:p>
            <a:r>
              <a:rPr lang="en-US" sz="2600" dirty="0"/>
              <a:t>Taxiway capacity estimation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sz="1800" dirty="0"/>
              <a:t>piecewise linear envelopes, boundaries of taxiway bi-directional flow (using piecewise linearization of </a:t>
            </a:r>
            <a:r>
              <a:rPr lang="en-US" sz="1800" dirty="0" err="1"/>
              <a:t>Sherali</a:t>
            </a:r>
            <a:r>
              <a:rPr lang="en-US" sz="1800" dirty="0"/>
              <a:t>, 2001)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0063" y="6205159"/>
            <a:ext cx="512638" cy="365125"/>
          </a:xfrm>
        </p:spPr>
        <p:txBody>
          <a:bodyPr/>
          <a:lstStyle/>
          <a:p>
            <a:fld id="{81284CC8-87AA-437C-A8FB-73EC2019ECA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587" y="2531712"/>
            <a:ext cx="3691891" cy="2280285"/>
          </a:xfrm>
          <a:prstGeom prst="rect">
            <a:avLst/>
          </a:prstGeom>
          <a:noFill/>
          <a:ln w="22225">
            <a:solidFill>
              <a:srgbClr val="AD52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36" y="4992971"/>
            <a:ext cx="5220051" cy="147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5509" y="4955682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1600" dirty="0" smtClean="0">
                <a:solidFill>
                  <a:srgbClr val="C00000"/>
                </a:solidFill>
              </a:rPr>
              <a:t>Directional </a:t>
            </a:r>
          </a:p>
          <a:p>
            <a:pPr marL="0" lvl="2" algn="ctr"/>
            <a:r>
              <a:rPr lang="en-US" sz="1600" dirty="0" smtClean="0">
                <a:solidFill>
                  <a:srgbClr val="C00000"/>
                </a:solidFill>
              </a:rPr>
              <a:t>taxiway flows</a:t>
            </a:r>
            <a:endParaRPr lang="en-US" sz="1600" i="1" dirty="0" smtClean="0">
              <a:solidFill>
                <a:srgbClr val="C0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10800000">
            <a:off x="2587588" y="5040596"/>
            <a:ext cx="76200" cy="533400"/>
          </a:xfrm>
          <a:prstGeom prst="rightBrace">
            <a:avLst>
              <a:gd name="adj1" fmla="val 208333"/>
              <a:gd name="adj2" fmla="val 50000"/>
            </a:avLst>
          </a:prstGeom>
          <a:noFill/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 rot="5400000">
            <a:off x="4814564" y="5490039"/>
            <a:ext cx="78201" cy="360415"/>
          </a:xfrm>
          <a:prstGeom prst="rightBrace">
            <a:avLst>
              <a:gd name="adj1" fmla="val 208333"/>
              <a:gd name="adj2" fmla="val 50000"/>
            </a:avLst>
          </a:prstGeom>
          <a:noFill/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92186" y="4965207"/>
            <a:ext cx="7010400" cy="1670016"/>
          </a:xfrm>
          <a:prstGeom prst="roundRect">
            <a:avLst>
              <a:gd name="adj" fmla="val 0"/>
            </a:avLst>
          </a:prstGeom>
          <a:noFill/>
          <a:ln w="22225">
            <a:solidFill>
              <a:srgbClr val="AD52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10800000">
            <a:off x="2587587" y="5793071"/>
            <a:ext cx="76200" cy="640080"/>
          </a:xfrm>
          <a:prstGeom prst="rightBrace">
            <a:avLst>
              <a:gd name="adj1" fmla="val 208333"/>
              <a:gd name="adj2" fmla="val 50000"/>
            </a:avLst>
          </a:prstGeom>
          <a:noFill/>
          <a:ln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06462" y="5657399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1600" dirty="0" smtClean="0">
                <a:solidFill>
                  <a:srgbClr val="C00000"/>
                </a:solidFill>
              </a:rPr>
              <a:t>Convex-combination weights</a:t>
            </a:r>
            <a:endParaRPr lang="en-US" sz="1600" i="1" dirty="0" smtClean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02022" y="5670246"/>
            <a:ext cx="1262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1600" dirty="0" smtClean="0">
                <a:solidFill>
                  <a:srgbClr val="C00000"/>
                </a:solidFill>
              </a:rPr>
              <a:t>Taxiway capacity</a:t>
            </a:r>
            <a:endParaRPr lang="en-US" sz="1600" i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Minimum Operating Strip (MOS)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Requirements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3867" y="1577524"/>
            <a:ext cx="8382000" cy="2287253"/>
          </a:xfrm>
        </p:spPr>
        <p:txBody>
          <a:bodyPr>
            <a:normAutofit/>
          </a:bodyPr>
          <a:lstStyle/>
          <a:p>
            <a:r>
              <a:rPr lang="en-US" sz="2600" dirty="0"/>
              <a:t>Runway segmentation to manage repair actions</a:t>
            </a:r>
          </a:p>
          <a:p>
            <a:r>
              <a:rPr lang="en-US" sz="2600" dirty="0"/>
              <a:t>Shortest set of consecutive functioning runway segments for safe landing and takeoff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3613" y="3301666"/>
            <a:ext cx="1371600" cy="628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000"/>
            </a:lvl1pPr>
            <a:lvl2pPr marL="742950" lvl="1" indent="-285750">
              <a:spcBef>
                <a:spcPct val="20000"/>
              </a:spcBef>
              <a:buFont typeface="Courier New" pitchFamily="49" charset="0"/>
              <a:buChar char="o"/>
              <a:defRPr sz="2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Landing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9" y="3727280"/>
            <a:ext cx="8686800" cy="103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599729" y="4128348"/>
            <a:ext cx="6477000" cy="0"/>
          </a:xfrm>
          <a:prstGeom prst="line">
            <a:avLst/>
          </a:prstGeom>
          <a:noFill/>
          <a:ln w="76200">
            <a:solidFill>
              <a:srgbClr val="00B05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Arc 7"/>
          <p:cNvSpPr/>
          <p:nvPr/>
        </p:nvSpPr>
        <p:spPr>
          <a:xfrm rot="11257599" flipV="1">
            <a:off x="717303" y="4129736"/>
            <a:ext cx="2077070" cy="1561110"/>
          </a:xfrm>
          <a:prstGeom prst="arc">
            <a:avLst>
              <a:gd name="adj1" fmla="val 17285415"/>
              <a:gd name="adj2" fmla="val 20783662"/>
            </a:avLst>
          </a:prstGeom>
          <a:noFill/>
          <a:ln w="76200">
            <a:solidFill>
              <a:srgbClr val="00B05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5400000">
            <a:off x="7389024" y="2752303"/>
            <a:ext cx="1375410" cy="1371600"/>
          </a:xfrm>
          <a:prstGeom prst="arc">
            <a:avLst>
              <a:gd name="adj1" fmla="val 16726360"/>
              <a:gd name="adj2" fmla="val 0"/>
            </a:avLst>
          </a:prstGeom>
          <a:noFill/>
          <a:ln w="76200">
            <a:solidFill>
              <a:srgbClr val="00B05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200429" y="3956898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57429" y="3956898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14429" y="3958422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771429" y="3958422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628429" y="3956898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85429" y="3956898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429" y="3952072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7" y="5723736"/>
            <a:ext cx="8686800" cy="103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rc 17"/>
          <p:cNvSpPr/>
          <p:nvPr/>
        </p:nvSpPr>
        <p:spPr>
          <a:xfrm rot="20736651">
            <a:off x="7054390" y="6207764"/>
            <a:ext cx="584621" cy="491714"/>
          </a:xfrm>
          <a:prstGeom prst="arc">
            <a:avLst>
              <a:gd name="adj1" fmla="val 17302292"/>
              <a:gd name="adj2" fmla="val 1750061"/>
            </a:avLst>
          </a:prstGeom>
          <a:noFill/>
          <a:ln w="76200">
            <a:solidFill>
              <a:srgbClr val="FF00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36383" y="5303629"/>
            <a:ext cx="1371600" cy="628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000"/>
            </a:lvl1pPr>
            <a:lvl2pPr marL="742950" lvl="1" indent="-285750">
              <a:spcBef>
                <a:spcPct val="20000"/>
              </a:spcBef>
              <a:buFont typeface="Courier New" pitchFamily="49" charset="0"/>
              <a:buChar char="o"/>
              <a:defRPr sz="2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Takeoff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Arc 19"/>
          <p:cNvSpPr/>
          <p:nvPr/>
        </p:nvSpPr>
        <p:spPr>
          <a:xfrm rot="11257599">
            <a:off x="395296" y="4706181"/>
            <a:ext cx="2077070" cy="1502066"/>
          </a:xfrm>
          <a:prstGeom prst="arc">
            <a:avLst>
              <a:gd name="adj1" fmla="val 15630367"/>
              <a:gd name="adj2" fmla="val 20948018"/>
            </a:avLst>
          </a:prstGeom>
          <a:noFill/>
          <a:ln w="76200">
            <a:solidFill>
              <a:srgbClr val="FF000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5027620" y="6812255"/>
            <a:ext cx="2820987" cy="152400"/>
          </a:xfrm>
        </p:spPr>
        <p:txBody>
          <a:bodyPr/>
          <a:lstStyle/>
          <a:p>
            <a:fld id="{81284CC8-87AA-437C-A8FB-73EC2019ECA0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493527" y="3912625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8903" y="3906911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771911" y="3906903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14903" y="3901189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57903" y="3907862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05666" y="3902148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43907" y="3899287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3867" y="3914527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7200429" y="5953338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42429" y="5948512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1493527" y="5909065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28903" y="5903351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71911" y="5903343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914903" y="5897629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057903" y="5904302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05666" y="5898588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43907" y="5895727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03867" y="5910967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393197" y="6204714"/>
            <a:ext cx="5989882" cy="3433"/>
          </a:xfrm>
          <a:prstGeom prst="line">
            <a:avLst/>
          </a:prstGeom>
          <a:noFill/>
          <a:ln w="76200">
            <a:solidFill>
              <a:srgbClr val="FF00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ounded Rectangle 40"/>
          <p:cNvSpPr/>
          <p:nvPr/>
        </p:nvSpPr>
        <p:spPr>
          <a:xfrm>
            <a:off x="6057429" y="5953338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914429" y="5954862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771429" y="5954862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628429" y="5953338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485429" y="5953338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46" name="Picture 2" descr="https://encrypted-tbn1.gstatic.com/images?q=tbn:ANd9GcS7FyK8LUSzJSl3H3HWT7k-2fwTXBJtK26_BiSjTTh-FZMNK4ni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48765">
            <a:off x="8579109" y="3097635"/>
            <a:ext cx="381000" cy="381000"/>
          </a:xfrm>
          <a:prstGeom prst="rect">
            <a:avLst/>
          </a:prstGeom>
          <a:noFill/>
        </p:spPr>
      </p:pic>
      <p:pic>
        <p:nvPicPr>
          <p:cNvPr id="47" name="Picture 2" descr="https://encrypted-tbn1.gstatic.com/images?q=tbn:ANd9GcS7FyK8LUSzJSl3H3HWT7k-2fwTXBJtK26_BiSjTTh-FZMNK4ni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00060">
            <a:off x="205281" y="5071031"/>
            <a:ext cx="381000" cy="38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581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MOS </a:t>
            </a:r>
            <a:r>
              <a:rPr lang="en-US" dirty="0" smtClean="0">
                <a:solidFill>
                  <a:schemeClr val="accent1"/>
                </a:solidFill>
              </a:rPr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830092"/>
            <a:ext cx="6997304" cy="3777622"/>
          </a:xfrm>
        </p:spPr>
        <p:txBody>
          <a:bodyPr/>
          <a:lstStyle/>
          <a:p>
            <a:r>
              <a:rPr lang="en-US" sz="2600" dirty="0"/>
              <a:t>Constraints to capture max functioning runway length given segment damage states and repair actions</a:t>
            </a:r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7" y="2416965"/>
            <a:ext cx="8686800" cy="103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4259035" y="3161462"/>
            <a:ext cx="3352800" cy="0"/>
          </a:xfrm>
          <a:prstGeom prst="line">
            <a:avLst/>
          </a:prstGeom>
          <a:noFill/>
          <a:ln w="41275">
            <a:solidFill>
              <a:schemeClr val="bg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TextBox 5"/>
          <p:cNvSpPr txBox="1"/>
          <p:nvPr/>
        </p:nvSpPr>
        <p:spPr>
          <a:xfrm>
            <a:off x="4493632" y="3193891"/>
            <a:ext cx="3200401" cy="31406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000"/>
            </a:lvl1pPr>
            <a:lvl2pPr marL="742950" lvl="1" indent="-285750">
              <a:spcBef>
                <a:spcPct val="20000"/>
              </a:spcBef>
              <a:buFont typeface="Courier New" pitchFamily="49" charset="0"/>
              <a:buChar char="o"/>
              <a:defRPr sz="2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Min  takeoff length requirement 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72" y="4067487"/>
            <a:ext cx="8686800" cy="103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662458" y="4548465"/>
            <a:ext cx="2768480" cy="6763"/>
          </a:xfrm>
          <a:prstGeom prst="line">
            <a:avLst/>
          </a:prstGeom>
          <a:noFill/>
          <a:ln w="76200">
            <a:solidFill>
              <a:srgbClr val="00B05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Arc 8"/>
          <p:cNvSpPr/>
          <p:nvPr/>
        </p:nvSpPr>
        <p:spPr>
          <a:xfrm rot="20736651">
            <a:off x="7111775" y="4551515"/>
            <a:ext cx="584621" cy="491714"/>
          </a:xfrm>
          <a:prstGeom prst="arc">
            <a:avLst>
              <a:gd name="adj1" fmla="val 17302292"/>
              <a:gd name="adj2" fmla="val 1750061"/>
            </a:avLst>
          </a:prstGeom>
          <a:noFill/>
          <a:ln w="76200">
            <a:solidFill>
              <a:srgbClr val="00B05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6957" y="2303998"/>
            <a:ext cx="883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46957" y="3969669"/>
            <a:ext cx="8839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1257599">
            <a:off x="3714156" y="3056604"/>
            <a:ext cx="1866478" cy="1502066"/>
          </a:xfrm>
          <a:prstGeom prst="arc">
            <a:avLst>
              <a:gd name="adj1" fmla="val 15630367"/>
              <a:gd name="adj2" fmla="val 20948018"/>
            </a:avLst>
          </a:prstGeom>
          <a:noFill/>
          <a:ln w="76200">
            <a:solidFill>
              <a:srgbClr val="00B050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1596" y="2288758"/>
            <a:ext cx="2417151" cy="3140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000"/>
            </a:lvl1pPr>
            <a:lvl2pPr marL="742950" lvl="1" indent="-285750">
              <a:spcBef>
                <a:spcPct val="20000"/>
              </a:spcBef>
              <a:buFont typeface="Courier New" pitchFamily="49" charset="0"/>
              <a:buChar char="o"/>
              <a:defRPr sz="2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Post-event damage state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596" y="3718062"/>
            <a:ext cx="3629462" cy="546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3000"/>
            </a:lvl1pPr>
            <a:lvl2pPr marL="742950" lvl="1" indent="-285750">
              <a:spcBef>
                <a:spcPct val="20000"/>
              </a:spcBef>
              <a:buFont typeface="Courier New" pitchFamily="49" charset="0"/>
              <a:buChar char="o"/>
              <a:defRPr sz="26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rgbClr val="C00000"/>
                </a:solidFill>
              </a:rPr>
              <a:t>Post-response damage state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41583" y="2606726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657833" y="2599272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793209" y="2593558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784583" y="2591789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92681" y="2599272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28057" y="2593558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061957" y="2607898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96805" y="2607898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927583" y="2608495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070583" y="2593558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25" name="Picture 2" descr="https://encrypted-tbn3.gstatic.com/images?q=tbn:ANd9GcQc1qHQk7KE0s5xyVGoeowc3lPkW0KLcmU9RRsh7aXit12xn0T21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07" y="2682458"/>
            <a:ext cx="156703" cy="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426" y="2620801"/>
            <a:ext cx="455064" cy="42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2632957" y="4282822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649207" y="4275368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784583" y="4269654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775957" y="4267885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784055" y="4275368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19431" y="4269654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53331" y="4283994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188179" y="4283994"/>
            <a:ext cx="0" cy="4572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4918957" y="4284591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6061957" y="4269654"/>
            <a:ext cx="1143000" cy="402336"/>
          </a:xfrm>
          <a:prstGeom prst="round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37" name="Picture 2" descr="https://encrypted-tbn3.gstatic.com/images?q=tbn:ANd9GcQc1qHQk7KE0s5xyVGoeowc3lPkW0KLcmU9RRsh7aXit12xn0T21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81" y="4358554"/>
            <a:ext cx="156703" cy="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800" y="4296897"/>
            <a:ext cx="455064" cy="42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93" y="2625308"/>
            <a:ext cx="455064" cy="42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5" y="5373736"/>
            <a:ext cx="5906643" cy="1203498"/>
          </a:xfrm>
          <a:prstGeom prst="rect">
            <a:avLst/>
          </a:prstGeom>
          <a:noFill/>
          <a:ln w="22225">
            <a:solidFill>
              <a:srgbClr val="AD52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 descr="https://encrypted-tbn1.gstatic.com/images?q=tbn:ANd9GcS7FyK8LUSzJSl3H3HWT7k-2fwTXBJtK26_BiSjTTh-FZMNK4niV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042210">
            <a:off x="7394515" y="3500147"/>
            <a:ext cx="269195" cy="269195"/>
          </a:xfrm>
          <a:prstGeom prst="rect">
            <a:avLst/>
          </a:prstGeom>
          <a:noFill/>
        </p:spPr>
      </p:pic>
      <p:pic>
        <p:nvPicPr>
          <p:cNvPr id="42" name="Picture 2" descr="https://encrypted-tbn1.gstatic.com/images?q=tbn:ANd9GcS7FyK8LUSzJSl3H3HWT7k-2fwTXBJtK26_BiSjTTh-FZMNK4niV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436847">
            <a:off x="3519884" y="3556685"/>
            <a:ext cx="269195" cy="269195"/>
          </a:xfrm>
          <a:prstGeom prst="rect">
            <a:avLst/>
          </a:prstGeom>
          <a:noFill/>
        </p:spPr>
      </p:pic>
      <p:pic>
        <p:nvPicPr>
          <p:cNvPr id="4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8007" y="2308300"/>
            <a:ext cx="819150" cy="28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57" y="3995003"/>
            <a:ext cx="914400" cy="268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1357" y="2327411"/>
            <a:ext cx="762000" cy="26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96757" y="3984208"/>
            <a:ext cx="766761" cy="28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41058" y="2332921"/>
            <a:ext cx="825500" cy="25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4557" y="3990338"/>
            <a:ext cx="762000" cy="273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61557" y="2339039"/>
            <a:ext cx="762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29807" y="3990339"/>
            <a:ext cx="762000" cy="27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75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Optimization </a:t>
            </a:r>
            <a:r>
              <a:rPr lang="en-US" dirty="0" smtClean="0">
                <a:solidFill>
                  <a:schemeClr val="accent1"/>
                </a:solidFill>
              </a:rPr>
              <a:t>Model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38" y="948269"/>
            <a:ext cx="6341355" cy="587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3242" y="961570"/>
            <a:ext cx="8832860" cy="246888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rgbClr val="600000"/>
                </a:solidFill>
              </a:rPr>
              <a:t>Max. expected total arrival/departure flows over all </a:t>
            </a:r>
            <a:r>
              <a:rPr lang="el-GR" b="1" dirty="0" smtClean="0">
                <a:solidFill>
                  <a:srgbClr val="600000"/>
                </a:solidFill>
              </a:rPr>
              <a:t>ξ</a:t>
            </a:r>
            <a:r>
              <a:rPr lang="en-US" b="1" dirty="0" smtClean="0">
                <a:solidFill>
                  <a:srgbClr val="600000"/>
                </a:solidFill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33968" y="1315212"/>
            <a:ext cx="8832860" cy="768096"/>
          </a:xfrm>
          <a:prstGeom prst="roundRect">
            <a:avLst>
              <a:gd name="adj" fmla="val 3632"/>
            </a:avLst>
          </a:prstGeom>
          <a:noFill/>
          <a:ln w="127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rgbClr val="600000"/>
                </a:solidFill>
              </a:rPr>
              <a:t>1</a:t>
            </a:r>
            <a:r>
              <a:rPr lang="en-US" b="1" baseline="30000" dirty="0" smtClean="0">
                <a:solidFill>
                  <a:srgbClr val="600000"/>
                </a:solidFill>
              </a:rPr>
              <a:t>st</a:t>
            </a:r>
            <a:r>
              <a:rPr lang="en-US" b="1" dirty="0" smtClean="0">
                <a:solidFill>
                  <a:srgbClr val="600000"/>
                </a:solidFill>
              </a:rPr>
              <a:t> stage decision</a:t>
            </a:r>
            <a:endParaRPr lang="en-US" b="1" dirty="0">
              <a:solidFill>
                <a:srgbClr val="60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1272045" y="1327117"/>
            <a:ext cx="76200" cy="393192"/>
          </a:xfrm>
          <a:prstGeom prst="rightBrace">
            <a:avLst>
              <a:gd name="adj1" fmla="val 8645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1272045" y="1752600"/>
            <a:ext cx="76200" cy="329184"/>
          </a:xfrm>
          <a:prstGeom prst="rightBrace">
            <a:avLst>
              <a:gd name="adj1" fmla="val 8645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55388" y="1722026"/>
            <a:ext cx="32942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US" sz="1800" dirty="0"/>
              <a:t># of </a:t>
            </a:r>
            <a:r>
              <a:rPr lang="en-US" sz="1800" dirty="0" smtClean="0"/>
              <a:t>teams</a:t>
            </a:r>
            <a:r>
              <a:rPr lang="en-US" sz="1800" dirty="0"/>
              <a:t> to train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1438" y="2082800"/>
            <a:ext cx="8832860" cy="4736314"/>
          </a:xfrm>
          <a:prstGeom prst="roundRect">
            <a:avLst>
              <a:gd name="adj" fmla="val 354"/>
            </a:avLst>
          </a:prstGeom>
          <a:noFill/>
          <a:ln w="1270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solidFill>
                  <a:srgbClr val="600000"/>
                </a:solidFill>
              </a:rPr>
              <a:t>2nd stage decision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2269788" y="2135124"/>
            <a:ext cx="76200" cy="493776"/>
          </a:xfrm>
          <a:prstGeom prst="rightBrace">
            <a:avLst>
              <a:gd name="adj1" fmla="val 8645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76468" y="2202180"/>
            <a:ext cx="5532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US" sz="1800" dirty="0"/>
              <a:t>Link/path </a:t>
            </a:r>
            <a:r>
              <a:rPr lang="en-US" sz="1800" dirty="0" smtClean="0"/>
              <a:t>flows (# of arrival/departure flights)</a:t>
            </a:r>
            <a:endParaRPr lang="en-US" sz="1800" dirty="0"/>
          </a:p>
        </p:txBody>
      </p:sp>
      <p:sp>
        <p:nvSpPr>
          <p:cNvPr id="13" name="Right Brace 12"/>
          <p:cNvSpPr/>
          <p:nvPr/>
        </p:nvSpPr>
        <p:spPr>
          <a:xfrm>
            <a:off x="2269788" y="2647950"/>
            <a:ext cx="76200" cy="274320"/>
          </a:xfrm>
          <a:prstGeom prst="rightBrace">
            <a:avLst>
              <a:gd name="adj1" fmla="val 8645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76468" y="2603500"/>
            <a:ext cx="4846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US" sz="1800" dirty="0"/>
              <a:t>Runway </a:t>
            </a:r>
            <a:r>
              <a:rPr lang="en-US" sz="1800" dirty="0" smtClean="0"/>
              <a:t>configuration</a:t>
            </a:r>
            <a:r>
              <a:rPr lang="en-US" sz="1800" dirty="0"/>
              <a:t> selection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55388" y="1347793"/>
            <a:ext cx="44135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# and type of equipment to purchase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6467" y="3048000"/>
            <a:ext cx="56083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US" sz="1800" dirty="0"/>
              <a:t>Taxiway flow allowed if damage </a:t>
            </a:r>
            <a:r>
              <a:rPr lang="en-US" sz="1800" dirty="0" smtClean="0"/>
              <a:t>state</a:t>
            </a:r>
            <a:r>
              <a:rPr lang="en-US" sz="1800" dirty="0"/>
              <a:t> </a:t>
            </a:r>
            <a:r>
              <a:rPr lang="en-US" sz="1800" dirty="0" smtClean="0"/>
              <a:t>equal</a:t>
            </a:r>
            <a:r>
              <a:rPr lang="en-US" sz="1800" dirty="0"/>
              <a:t> to 1</a:t>
            </a:r>
          </a:p>
        </p:txBody>
      </p:sp>
      <p:sp>
        <p:nvSpPr>
          <p:cNvPr id="17" name="Right Brace 16"/>
          <p:cNvSpPr/>
          <p:nvPr/>
        </p:nvSpPr>
        <p:spPr>
          <a:xfrm>
            <a:off x="2269788" y="3124200"/>
            <a:ext cx="76200" cy="182880"/>
          </a:xfrm>
          <a:prstGeom prst="rightBrace">
            <a:avLst>
              <a:gd name="adj1" fmla="val 8645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2269788" y="3352800"/>
            <a:ext cx="76200" cy="457200"/>
          </a:xfrm>
          <a:prstGeom prst="rightBrace">
            <a:avLst>
              <a:gd name="adj1" fmla="val 8645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58688" y="3422650"/>
            <a:ext cx="66878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US" sz="1800" dirty="0"/>
              <a:t>Landing/takeoff </a:t>
            </a:r>
            <a:r>
              <a:rPr lang="en-US" sz="1800" dirty="0" smtClean="0"/>
              <a:t>min runway length requirements </a:t>
            </a:r>
            <a:endParaRPr lang="en-US" sz="1800" dirty="0"/>
          </a:p>
        </p:txBody>
      </p:sp>
      <p:sp>
        <p:nvSpPr>
          <p:cNvPr id="20" name="Right Brace 19"/>
          <p:cNvSpPr/>
          <p:nvPr/>
        </p:nvSpPr>
        <p:spPr>
          <a:xfrm>
            <a:off x="3501688" y="3917950"/>
            <a:ext cx="76200" cy="274320"/>
          </a:xfrm>
          <a:prstGeom prst="rightBrace">
            <a:avLst>
              <a:gd name="adj1" fmla="val 8645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576618" y="3879850"/>
            <a:ext cx="5474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US" sz="1800" dirty="0" smtClean="0"/>
              <a:t>Taxiway/runway</a:t>
            </a:r>
            <a:r>
              <a:rPr lang="en-US" sz="1800" dirty="0"/>
              <a:t> </a:t>
            </a:r>
            <a:r>
              <a:rPr lang="en-US" sz="1800" dirty="0" smtClean="0"/>
              <a:t>post-repair </a:t>
            </a:r>
            <a:r>
              <a:rPr lang="en-US" sz="1800" dirty="0"/>
              <a:t>damage state</a:t>
            </a:r>
          </a:p>
        </p:txBody>
      </p:sp>
      <p:sp>
        <p:nvSpPr>
          <p:cNvPr id="22" name="Right Brace 21"/>
          <p:cNvSpPr/>
          <p:nvPr/>
        </p:nvSpPr>
        <p:spPr>
          <a:xfrm>
            <a:off x="3965239" y="4343400"/>
            <a:ext cx="76200" cy="868680"/>
          </a:xfrm>
          <a:prstGeom prst="rightBrace">
            <a:avLst>
              <a:gd name="adj1" fmla="val 8645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38263" y="4547771"/>
            <a:ext cx="28797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US" sz="1800" dirty="0"/>
              <a:t>Max </a:t>
            </a:r>
            <a:r>
              <a:rPr lang="en-US" sz="1800" dirty="0" smtClean="0"/>
              <a:t>allowed</a:t>
            </a:r>
            <a:r>
              <a:rPr lang="en-US" sz="1800" dirty="0"/>
              <a:t> repair time  </a:t>
            </a:r>
          </a:p>
        </p:txBody>
      </p:sp>
      <p:sp>
        <p:nvSpPr>
          <p:cNvPr id="24" name="Right Brace 23"/>
          <p:cNvSpPr/>
          <p:nvPr/>
        </p:nvSpPr>
        <p:spPr>
          <a:xfrm>
            <a:off x="2053888" y="5314950"/>
            <a:ext cx="76200" cy="274320"/>
          </a:xfrm>
          <a:prstGeom prst="rightBrace">
            <a:avLst>
              <a:gd name="adj1" fmla="val 8645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84923" y="5251450"/>
            <a:ext cx="67615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US" sz="1800" dirty="0"/>
              <a:t>Repair actions </a:t>
            </a:r>
            <a:r>
              <a:rPr lang="en-US" sz="1800" dirty="0" smtClean="0"/>
              <a:t>with internal </a:t>
            </a:r>
            <a:r>
              <a:rPr lang="en-US" sz="1800" dirty="0"/>
              <a:t>or external resources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3869988" y="5626100"/>
            <a:ext cx="76200" cy="457200"/>
          </a:xfrm>
          <a:prstGeom prst="rightBrace">
            <a:avLst>
              <a:gd name="adj1" fmla="val 8645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938567" y="5645150"/>
            <a:ext cx="2608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US" sz="1800" dirty="0" smtClean="0"/>
              <a:t>Budgetary limitations</a:t>
            </a:r>
            <a:endParaRPr lang="en-US" sz="1800" dirty="0"/>
          </a:p>
        </p:txBody>
      </p:sp>
      <p:sp>
        <p:nvSpPr>
          <p:cNvPr id="28" name="Right Brace 27"/>
          <p:cNvSpPr/>
          <p:nvPr/>
        </p:nvSpPr>
        <p:spPr>
          <a:xfrm>
            <a:off x="3869988" y="6121400"/>
            <a:ext cx="76200" cy="640080"/>
          </a:xfrm>
          <a:prstGeom prst="rightBrace">
            <a:avLst>
              <a:gd name="adj1" fmla="val 86458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938568" y="6290846"/>
            <a:ext cx="4610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US" sz="1800" dirty="0" smtClean="0"/>
              <a:t>Non-negativity</a:t>
            </a:r>
            <a:r>
              <a:rPr lang="en-US" sz="1800" dirty="0"/>
              <a:t> and </a:t>
            </a:r>
            <a:r>
              <a:rPr lang="en-US" sz="1800" dirty="0" smtClean="0"/>
              <a:t>integrality</a:t>
            </a:r>
            <a:endParaRPr lang="en-US" sz="1800" dirty="0"/>
          </a:p>
        </p:txBody>
      </p:sp>
      <p:sp>
        <p:nvSpPr>
          <p:cNvPr id="30" name="Slide Number Placeholder 42"/>
          <p:cNvSpPr>
            <a:spLocks noGrp="1"/>
          </p:cNvSpPr>
          <p:nvPr>
            <p:ph type="sldNum" sz="quarter" idx="12"/>
          </p:nvPr>
        </p:nvSpPr>
        <p:spPr>
          <a:xfrm>
            <a:off x="6689388" y="6356350"/>
            <a:ext cx="2133600" cy="365125"/>
          </a:xfrm>
        </p:spPr>
        <p:txBody>
          <a:bodyPr/>
          <a:lstStyle/>
          <a:p>
            <a:fld id="{81284CC8-87AA-437C-A8FB-73EC2019ECA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9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Envisioned </a:t>
            </a:r>
            <a:r>
              <a:rPr lang="en-US" dirty="0" smtClean="0">
                <a:solidFill>
                  <a:schemeClr val="accent1"/>
                </a:solidFill>
              </a:rPr>
              <a:t>DSS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15" y="945204"/>
            <a:ext cx="6162733" cy="5786438"/>
          </a:xfrm>
          <a:prstGeom prst="rect">
            <a:avLst/>
          </a:prstGeom>
          <a:noFill/>
          <a:ln w="22225">
            <a:solidFill>
              <a:srgbClr val="AD52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15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Modeling </a:t>
            </a:r>
            <a:r>
              <a:rPr lang="en-US" dirty="0" smtClean="0">
                <a:solidFill>
                  <a:schemeClr val="accent1"/>
                </a:solidFill>
              </a:rPr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255" y="875488"/>
            <a:ext cx="7091464" cy="598251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US" dirty="0"/>
              <a:t>Scenario generation</a:t>
            </a:r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  <a:p>
            <a:pPr algn="just">
              <a:lnSpc>
                <a:spcPct val="110000"/>
              </a:lnSpc>
              <a:spcBef>
                <a:spcPts val="600"/>
              </a:spcBef>
              <a:buSzPct val="100000"/>
            </a:pPr>
            <a:endParaRPr lang="en-US" sz="2400" dirty="0" smtClean="0"/>
          </a:p>
          <a:p>
            <a:pPr algn="just">
              <a:lnSpc>
                <a:spcPct val="110000"/>
              </a:lnSpc>
              <a:spcBef>
                <a:spcPts val="600"/>
              </a:spcBef>
              <a:buSzPct val="100000"/>
            </a:pPr>
            <a:endParaRPr lang="en-US" sz="2400" dirty="0"/>
          </a:p>
          <a:p>
            <a:pPr algn="just">
              <a:lnSpc>
                <a:spcPct val="110000"/>
              </a:lnSpc>
              <a:spcBef>
                <a:spcPts val="600"/>
              </a:spcBef>
              <a:buSzPct val="100000"/>
            </a:pPr>
            <a:endParaRPr lang="en-US" sz="2400" dirty="0" smtClean="0"/>
          </a:p>
          <a:p>
            <a:pPr algn="just">
              <a:lnSpc>
                <a:spcPct val="110000"/>
              </a:lnSpc>
              <a:spcBef>
                <a:spcPts val="600"/>
              </a:spcBef>
              <a:buSzPct val="100000"/>
            </a:pPr>
            <a:r>
              <a:rPr lang="en-US" dirty="0" smtClean="0"/>
              <a:t>Identification </a:t>
            </a:r>
            <a:r>
              <a:rPr lang="en-US" dirty="0"/>
              <a:t>of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repair action types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equipment requirements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implementation time &amp; costs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external repair resources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37" y="1486947"/>
            <a:ext cx="4954864" cy="3200400"/>
          </a:xfrm>
          <a:prstGeom prst="rect">
            <a:avLst/>
          </a:prstGeom>
          <a:noFill/>
          <a:ln w="22225">
            <a:solidFill>
              <a:srgbClr val="AD52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4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Illustrative </a:t>
            </a:r>
            <a:r>
              <a:rPr lang="en-US" dirty="0" smtClean="0">
                <a:solidFill>
                  <a:schemeClr val="accent1"/>
                </a:solidFill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1024647"/>
            <a:ext cx="6997304" cy="3777622"/>
          </a:xfrm>
        </p:spPr>
        <p:txBody>
          <a:bodyPr/>
          <a:lstStyle/>
          <a:p>
            <a:r>
              <a:rPr lang="en-US" altLang="zh-TW" dirty="0"/>
              <a:t>New York LaGuardia airport (LGA) 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69" y="2021702"/>
            <a:ext cx="6067331" cy="4338410"/>
          </a:xfrm>
          <a:prstGeom prst="rect">
            <a:avLst/>
          </a:prstGeom>
          <a:noFill/>
          <a:ln w="25400">
            <a:solidFill>
              <a:srgbClr val="8841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965149">
            <a:off x="3848161" y="286575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13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965149">
            <a:off x="7734237" y="529228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31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154700">
            <a:off x="5332747" y="211664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103388">
            <a:off x="2928628" y="5929485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04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4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Optimization Model </a:t>
            </a:r>
            <a:r>
              <a:rPr lang="en-US" dirty="0" smtClean="0">
                <a:solidFill>
                  <a:schemeClr val="accent1"/>
                </a:solidFill>
              </a:rPr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937099"/>
            <a:ext cx="6997304" cy="3777622"/>
          </a:xfrm>
        </p:spPr>
        <p:txBody>
          <a:bodyPr/>
          <a:lstStyle/>
          <a:p>
            <a:r>
              <a:rPr lang="en-US" altLang="zh-TW" sz="2600" dirty="0"/>
              <a:t>Runway configurations </a:t>
            </a:r>
            <a:endParaRPr lang="en-US" altLang="zh-CN" sz="26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550" y="2124371"/>
            <a:ext cx="6286500" cy="4160184"/>
          </a:xfrm>
          <a:prstGeom prst="rect">
            <a:avLst/>
          </a:prstGeom>
          <a:noFill/>
          <a:ln w="25400">
            <a:solidFill>
              <a:srgbClr val="88410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85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Optimization Model </a:t>
            </a:r>
            <a:r>
              <a:rPr lang="en-US" dirty="0" smtClean="0">
                <a:solidFill>
                  <a:schemeClr val="accent1"/>
                </a:solidFill>
              </a:rPr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136" y="970345"/>
            <a:ext cx="7918646" cy="3777622"/>
          </a:xfrm>
        </p:spPr>
        <p:txBody>
          <a:bodyPr/>
          <a:lstStyle/>
          <a:p>
            <a:r>
              <a:rPr lang="en-US" altLang="zh-TW" sz="2600" dirty="0"/>
              <a:t>Repair equipment </a:t>
            </a:r>
            <a:r>
              <a:rPr lang="en-US" altLang="zh-TW" sz="2600" dirty="0" smtClean="0"/>
              <a:t>list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sz="1200" dirty="0" smtClean="0"/>
          </a:p>
          <a:p>
            <a:r>
              <a:rPr lang="en-US" altLang="zh-CN" sz="2600" dirty="0" smtClean="0"/>
              <a:t>Disruption </a:t>
            </a:r>
            <a:r>
              <a:rPr lang="en-US" altLang="zh-CN" sz="2600" dirty="0"/>
              <a:t>types &amp; possible consequences </a:t>
            </a:r>
          </a:p>
          <a:p>
            <a:endParaRPr lang="en-US" altLang="zh-TW" sz="2600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147" y="3995493"/>
            <a:ext cx="7305306" cy="2819400"/>
          </a:xfrm>
          <a:prstGeom prst="rect">
            <a:avLst/>
          </a:prstGeom>
          <a:noFill/>
          <a:ln w="25400">
            <a:solidFill>
              <a:srgbClr val="884106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947" y="1535299"/>
            <a:ext cx="4175519" cy="1895241"/>
          </a:xfrm>
          <a:prstGeom prst="rect">
            <a:avLst/>
          </a:prstGeom>
          <a:noFill/>
          <a:ln w="25400">
            <a:solidFill>
              <a:srgbClr val="88410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730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Modeling Results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269" y="888460"/>
            <a:ext cx="7791731" cy="51037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en-US" altLang="zh-TW" sz="2600" dirty="0"/>
              <a:t>Optimal budget allocation on internal</a:t>
            </a:r>
            <a:r>
              <a:rPr lang="en-US" altLang="zh-TW" sz="2600" dirty="0" smtClean="0"/>
              <a:t>/  external </a:t>
            </a:r>
            <a:r>
              <a:rPr lang="en-US" altLang="zh-TW" sz="2600" dirty="0"/>
              <a:t>resources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100000"/>
            </a:pPr>
            <a:endParaRPr lang="en-US" altLang="zh-TW" sz="3200" dirty="0"/>
          </a:p>
          <a:p>
            <a:pPr algn="just">
              <a:lnSpc>
                <a:spcPct val="90000"/>
              </a:lnSpc>
              <a:spcBef>
                <a:spcPts val="600"/>
              </a:spcBef>
              <a:buSzPct val="100000"/>
            </a:pPr>
            <a:endParaRPr lang="en-US" altLang="zh-TW" sz="3200" dirty="0"/>
          </a:p>
          <a:p>
            <a:pPr algn="just">
              <a:lnSpc>
                <a:spcPct val="90000"/>
              </a:lnSpc>
              <a:spcBef>
                <a:spcPts val="600"/>
              </a:spcBef>
              <a:buSzPct val="100000"/>
            </a:pPr>
            <a:endParaRPr lang="en-US" altLang="zh-TW" sz="3200" dirty="0"/>
          </a:p>
          <a:p>
            <a:pPr algn="just">
              <a:lnSpc>
                <a:spcPct val="90000"/>
              </a:lnSpc>
              <a:spcBef>
                <a:spcPts val="600"/>
              </a:spcBef>
              <a:buSzPct val="100000"/>
            </a:pPr>
            <a:endParaRPr lang="en-US" altLang="zh-TW" sz="3200" dirty="0"/>
          </a:p>
          <a:p>
            <a:pPr algn="just">
              <a:lnSpc>
                <a:spcPct val="90000"/>
              </a:lnSpc>
              <a:spcBef>
                <a:spcPts val="600"/>
              </a:spcBef>
              <a:buSzPct val="100000"/>
            </a:pPr>
            <a:endParaRPr lang="en-US" altLang="zh-TW" sz="1200" dirty="0"/>
          </a:p>
          <a:p>
            <a:pPr>
              <a:lnSpc>
                <a:spcPct val="90000"/>
              </a:lnSpc>
              <a:spcBef>
                <a:spcPts val="600"/>
              </a:spcBef>
              <a:buSzPct val="100000"/>
            </a:pPr>
            <a:r>
              <a:rPr lang="en-US" altLang="zh-TW" sz="2600" dirty="0" smtClean="0"/>
              <a:t>Probability: </a:t>
            </a:r>
            <a:r>
              <a:rPr lang="en-US" altLang="zh-TW" sz="2600" dirty="0"/>
              <a:t>runway </a:t>
            </a:r>
            <a:r>
              <a:rPr lang="en-US" altLang="zh-TW" sz="2600" dirty="0" smtClean="0"/>
              <a:t>configuration selection</a:t>
            </a:r>
            <a:endParaRPr lang="en-US" altLang="zh-TW" sz="2600" dirty="0"/>
          </a:p>
          <a:p>
            <a:endParaRPr lang="en-US" sz="26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060" y="1776036"/>
            <a:ext cx="8302625" cy="2173170"/>
          </a:xfrm>
          <a:prstGeom prst="rect">
            <a:avLst/>
          </a:prstGeom>
          <a:noFill/>
          <a:ln w="25400">
            <a:solidFill>
              <a:srgbClr val="884106"/>
            </a:solidFill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500" y="4699228"/>
            <a:ext cx="5769919" cy="2052760"/>
          </a:xfrm>
          <a:prstGeom prst="rect">
            <a:avLst/>
          </a:prstGeom>
          <a:noFill/>
          <a:ln w="25400">
            <a:solidFill>
              <a:srgbClr val="88410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401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147454"/>
            <a:ext cx="6589199" cy="1280890"/>
          </a:xfrm>
        </p:spPr>
        <p:txBody>
          <a:bodyPr/>
          <a:lstStyle/>
          <a:p>
            <a:pPr defTabSz="342900">
              <a:defRPr/>
            </a:pPr>
            <a:r>
              <a:rPr lang="en-US" dirty="0">
                <a:solidFill>
                  <a:schemeClr val="accent1"/>
                </a:solidFill>
              </a:rPr>
              <a:t>Two Components of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199" y="1679092"/>
            <a:ext cx="6589199" cy="42037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/>
              <a:t>Inherent</a:t>
            </a:r>
            <a:endParaRPr lang="en-US" altLang="zh-CN" dirty="0"/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zh-CN" sz="2400" dirty="0"/>
              <a:t>Inherent capability to absorb or cushion effects of </a:t>
            </a:r>
            <a:r>
              <a:rPr lang="en-US" altLang="zh-CN" sz="2400" dirty="0" smtClean="0"/>
              <a:t>disaster</a:t>
            </a:r>
            <a:r>
              <a:rPr lang="en-US" altLang="zh-CN" sz="2400" dirty="0"/>
              <a:t> via its topological and operational attributes </a:t>
            </a:r>
          </a:p>
          <a:p>
            <a:pPr>
              <a:lnSpc>
                <a:spcPct val="90000"/>
              </a:lnSpc>
            </a:pPr>
            <a:r>
              <a:rPr lang="en-US" altLang="zh-CN" dirty="0"/>
              <a:t>Adaptive 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</a:pPr>
            <a:r>
              <a:rPr lang="en-US" altLang="zh-CN" sz="2400" dirty="0"/>
              <a:t>Potential </a:t>
            </a:r>
            <a:r>
              <a:rPr lang="en-US" altLang="zh-CN" sz="2400" dirty="0" smtClean="0"/>
              <a:t>cost-effective, immediate </a:t>
            </a:r>
            <a:r>
              <a:rPr lang="en-US" altLang="zh-CN" sz="2400" dirty="0"/>
              <a:t>actions that can be taken to preserve or restore system’s ability to perform its intended function in disaster’s </a:t>
            </a:r>
            <a:r>
              <a:rPr lang="en-US" altLang="zh-CN" sz="2400" dirty="0" smtClean="0"/>
              <a:t>aftermath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8188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Modeling </a:t>
            </a:r>
            <a:r>
              <a:rPr lang="en-US" dirty="0" smtClean="0">
                <a:solidFill>
                  <a:schemeClr val="accent1"/>
                </a:solidFill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788" y="1375705"/>
            <a:ext cx="6997304" cy="3777622"/>
          </a:xfrm>
        </p:spPr>
        <p:txBody>
          <a:bodyPr>
            <a:normAutofit/>
          </a:bodyPr>
          <a:lstStyle/>
          <a:p>
            <a:r>
              <a:rPr lang="en-US" altLang="zh-TW" sz="2600" dirty="0"/>
              <a:t>Resilience indifference curves</a:t>
            </a:r>
          </a:p>
          <a:p>
            <a:endParaRPr lang="en-US" sz="2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90" y="2953494"/>
            <a:ext cx="5086402" cy="2326907"/>
          </a:xfrm>
          <a:prstGeom prst="rect">
            <a:avLst/>
          </a:prstGeom>
          <a:noFill/>
          <a:ln w="25400">
            <a:solidFill>
              <a:srgbClr val="88410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3426404" y="3793933"/>
            <a:ext cx="256032" cy="256032"/>
          </a:xfrm>
          <a:prstGeom prst="ellipse">
            <a:avLst/>
          </a:prstGeom>
          <a:noFill/>
          <a:ln w="38100">
            <a:solidFill>
              <a:srgbClr val="74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8664864">
            <a:off x="3135638" y="4076225"/>
            <a:ext cx="320040" cy="45719"/>
          </a:xfrm>
          <a:prstGeom prst="rect">
            <a:avLst/>
          </a:prstGeom>
          <a:solidFill>
            <a:schemeClr val="accent1"/>
          </a:solidFill>
          <a:ln w="38100">
            <a:solidFill>
              <a:srgbClr val="74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69175" y="3806934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C00000"/>
                </a:solidFill>
              </a:rPr>
              <a:t>0.75</a:t>
            </a:r>
            <a:endParaRPr lang="en-US" sz="900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92" y="1351364"/>
            <a:ext cx="2550043" cy="2540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reeform 9"/>
          <p:cNvSpPr/>
          <p:nvPr/>
        </p:nvSpPr>
        <p:spPr>
          <a:xfrm>
            <a:off x="3669736" y="2686794"/>
            <a:ext cx="2648379" cy="1143000"/>
          </a:xfrm>
          <a:custGeom>
            <a:avLst/>
            <a:gdLst>
              <a:gd name="connsiteX0" fmla="*/ 0 w 586596"/>
              <a:gd name="connsiteY0" fmla="*/ 1000664 h 1000664"/>
              <a:gd name="connsiteX1" fmla="*/ 586596 w 586596"/>
              <a:gd name="connsiteY1" fmla="*/ 0 h 100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6596" h="1000664">
                <a:moveTo>
                  <a:pt x="0" y="1000664"/>
                </a:moveTo>
                <a:cubicBezTo>
                  <a:pt x="132271" y="636198"/>
                  <a:pt x="264543" y="271732"/>
                  <a:pt x="586596" y="0"/>
                </a:cubicBezTo>
              </a:path>
            </a:pathLst>
          </a:custGeom>
          <a:ln w="19050">
            <a:solidFill>
              <a:srgbClr val="7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88" y="4153233"/>
            <a:ext cx="2565747" cy="256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reeform 11"/>
          <p:cNvSpPr/>
          <p:nvPr/>
        </p:nvSpPr>
        <p:spPr>
          <a:xfrm flipV="1">
            <a:off x="3651115" y="3999445"/>
            <a:ext cx="2659180" cy="1153882"/>
          </a:xfrm>
          <a:custGeom>
            <a:avLst/>
            <a:gdLst>
              <a:gd name="connsiteX0" fmla="*/ 0 w 586596"/>
              <a:gd name="connsiteY0" fmla="*/ 1000664 h 1000664"/>
              <a:gd name="connsiteX1" fmla="*/ 586596 w 586596"/>
              <a:gd name="connsiteY1" fmla="*/ 0 h 100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86596" h="1000664">
                <a:moveTo>
                  <a:pt x="0" y="1000664"/>
                </a:moveTo>
                <a:cubicBezTo>
                  <a:pt x="132271" y="636198"/>
                  <a:pt x="264543" y="271732"/>
                  <a:pt x="586596" y="0"/>
                </a:cubicBezTo>
              </a:path>
            </a:pathLst>
          </a:custGeom>
          <a:ln w="19050">
            <a:solidFill>
              <a:srgbClr val="74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3: Travel Time Resilience for Roadways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95799" y="1824418"/>
            <a:ext cx="6997304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100000"/>
            </a:pPr>
            <a:r>
              <a:rPr lang="en-US" altLang="zh-TW" sz="2600" dirty="0" smtClean="0"/>
              <a:t>Travel time key in vehicular traffic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altLang="zh-TW" sz="2600" dirty="0" smtClean="0"/>
              <a:t>Challenge: how to model decentralized response of users to disruption?</a:t>
            </a:r>
          </a:p>
          <a:p>
            <a:pPr>
              <a:lnSpc>
                <a:spcPct val="90000"/>
              </a:lnSpc>
              <a:buSzPct val="100000"/>
            </a:pPr>
            <a:r>
              <a:rPr lang="en-US" altLang="zh-TW" sz="2600" dirty="0" smtClean="0"/>
              <a:t>Partial User-Equilibrium</a:t>
            </a:r>
            <a:endParaRPr lang="en-US" dirty="0"/>
          </a:p>
        </p:txBody>
      </p:sp>
      <p:pic>
        <p:nvPicPr>
          <p:cNvPr id="5" name="Picture 4" descr="http://www.advertise-the-web.co.uk/wp-content/uploads/2010/09/person_with_question_mark_tall-225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90" y="4135505"/>
            <a:ext cx="1752600" cy="233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577" y="3892419"/>
            <a:ext cx="4045017" cy="3002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76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093" y="150150"/>
            <a:ext cx="7198800" cy="1280890"/>
          </a:xfrm>
        </p:spPr>
        <p:txBody>
          <a:bodyPr/>
          <a:lstStyle/>
          <a:p>
            <a:r>
              <a:rPr lang="en-US" dirty="0" smtClean="0"/>
              <a:t>Information Evolution in Disaster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778" y="961944"/>
            <a:ext cx="6997304" cy="1650277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+mj-lt"/>
                <a:cs typeface="Calibri" pitchFamily="34" charset="0"/>
              </a:rPr>
              <a:t>Disaster </a:t>
            </a:r>
            <a:r>
              <a:rPr lang="en-US" sz="2600" dirty="0" smtClean="0">
                <a:solidFill>
                  <a:srgbClr val="C00000"/>
                </a:solidFill>
                <a:latin typeface="+mj-lt"/>
                <a:cs typeface="Calibri" pitchFamily="34" charset="0"/>
              </a:rPr>
              <a:t>tree</a:t>
            </a:r>
            <a:r>
              <a:rPr lang="en-US" sz="2600" dirty="0" smtClean="0">
                <a:latin typeface="+mj-lt"/>
                <a:cs typeface="Calibri" pitchFamily="34" charset="0"/>
              </a:rPr>
              <a:t> </a:t>
            </a:r>
            <a:r>
              <a:rPr lang="en-US" sz="2600" dirty="0">
                <a:latin typeface="+mj-lt"/>
                <a:cs typeface="Calibri" pitchFamily="34" charset="0"/>
              </a:rPr>
              <a:t>captures </a:t>
            </a:r>
            <a:r>
              <a:rPr lang="en-US" sz="2600" dirty="0" smtClean="0">
                <a:latin typeface="+mj-lt"/>
                <a:cs typeface="Calibri" pitchFamily="34" charset="0"/>
              </a:rPr>
              <a:t>information evolution </a:t>
            </a:r>
            <a:r>
              <a:rPr lang="en-US" sz="2600" dirty="0">
                <a:latin typeface="+mj-lt"/>
                <a:cs typeface="Calibri" pitchFamily="34" charset="0"/>
              </a:rPr>
              <a:t>corresponding </a:t>
            </a:r>
            <a:r>
              <a:rPr lang="en-US" sz="2600" dirty="0" smtClean="0">
                <a:latin typeface="+mj-lt"/>
                <a:cs typeface="Calibri" pitchFamily="34" charset="0"/>
              </a:rPr>
              <a:t>to decisions </a:t>
            </a:r>
            <a:r>
              <a:rPr lang="en-US" sz="2600" dirty="0">
                <a:latin typeface="+mj-lt"/>
                <a:cs typeface="Calibri" pitchFamily="34" charset="0"/>
              </a:rPr>
              <a:t>at each </a:t>
            </a:r>
            <a:r>
              <a:rPr lang="en-US" sz="2600" dirty="0" smtClean="0">
                <a:latin typeface="+mj-lt"/>
                <a:cs typeface="Calibri" pitchFamily="34" charset="0"/>
              </a:rPr>
              <a:t>stage of the disaster life cycle</a:t>
            </a:r>
            <a:endParaRPr lang="en-US" sz="2600" dirty="0">
              <a:latin typeface="+mj-lt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93" y="2356289"/>
            <a:ext cx="8077200" cy="396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169" y="174534"/>
            <a:ext cx="6994518" cy="1280890"/>
          </a:xfrm>
        </p:spPr>
        <p:txBody>
          <a:bodyPr/>
          <a:lstStyle/>
          <a:p>
            <a:r>
              <a:rPr lang="en-US" dirty="0" smtClean="0"/>
              <a:t>Travel Time Resilience Problem</a:t>
            </a:r>
            <a:br>
              <a:rPr lang="en-US" dirty="0" smtClean="0"/>
            </a:br>
            <a:r>
              <a:rPr lang="en-US" sz="2400" dirty="0" smtClean="0"/>
              <a:t>TTRP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169" y="1180206"/>
            <a:ext cx="6997304" cy="5494133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</a:pPr>
            <a:r>
              <a:rPr lang="en-US" altLang="zh-TW" dirty="0" err="1"/>
              <a:t>Bilevel</a:t>
            </a:r>
            <a:r>
              <a:rPr lang="en-US" altLang="zh-TW" dirty="0"/>
              <a:t>, three-stage, stochastic program with PUE constraints</a:t>
            </a:r>
          </a:p>
          <a:p>
            <a:pPr marL="742950" lvl="2" indent="-342900">
              <a:buSzPct val="100000"/>
              <a:buFont typeface="Courier New" panose="02070309020205020404" pitchFamily="49" charset="0"/>
              <a:buChar char="o"/>
            </a:pPr>
            <a:r>
              <a:rPr lang="en-US" dirty="0" smtClean="0"/>
              <a:t>Upper-Level (leader): </a:t>
            </a:r>
            <a:endParaRPr lang="en-US" dirty="0"/>
          </a:p>
          <a:p>
            <a:pPr marL="1257300" lvl="4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Uncertainty unfolds</a:t>
            </a:r>
          </a:p>
          <a:p>
            <a:pPr marL="1257300" lvl="4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Mitigation, preparedness and response actions identified/budgeted</a:t>
            </a:r>
            <a:endParaRPr lang="en-US" sz="2400" dirty="0"/>
          </a:p>
          <a:p>
            <a:pPr marL="742950" lvl="2" indent="-342900">
              <a:buSzPct val="100000"/>
              <a:buFont typeface="Courier New" panose="02070309020205020404" pitchFamily="49" charset="0"/>
              <a:buChar char="o"/>
            </a:pPr>
            <a:r>
              <a:rPr lang="en-US" dirty="0" smtClean="0"/>
              <a:t>Lower-Level (follower): </a:t>
            </a:r>
            <a:endParaRPr lang="en-US" dirty="0"/>
          </a:p>
          <a:p>
            <a:pPr marL="1257300" lvl="4" indent="-342900"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user </a:t>
            </a:r>
            <a:r>
              <a:rPr lang="en-US" sz="2400" dirty="0" smtClean="0"/>
              <a:t>response </a:t>
            </a:r>
            <a:r>
              <a:rPr lang="en-US" sz="2400" dirty="0"/>
              <a:t>to UL decisions shortly after response </a:t>
            </a:r>
            <a:r>
              <a:rPr lang="en-US" sz="2400" dirty="0" smtClean="0"/>
              <a:t>stage, seeks PUE</a:t>
            </a:r>
          </a:p>
          <a:p>
            <a:pPr marL="342900" lvl="2" indent="-342900">
              <a:buSzPct val="100000"/>
            </a:pPr>
            <a:r>
              <a:rPr lang="en-US" altLang="zh-TW" sz="2800" dirty="0" smtClean="0"/>
              <a:t>Extension of stochastic network design problem (SNDP), formulated as SMPEC </a:t>
            </a:r>
          </a:p>
          <a:p>
            <a:pPr marL="342900" lvl="2" indent="-342900">
              <a:buSzPct val="100000"/>
            </a:pPr>
            <a:r>
              <a:rPr lang="en-US" altLang="zh-TW" sz="2800" dirty="0" smtClean="0"/>
              <a:t>Uncertainty </a:t>
            </a:r>
            <a:r>
              <a:rPr lang="en-US" altLang="zh-TW" sz="2800" dirty="0"/>
              <a:t>in both </a:t>
            </a:r>
            <a:r>
              <a:rPr lang="en-US" altLang="zh-TW" sz="2800" dirty="0" smtClean="0"/>
              <a:t>levels</a:t>
            </a:r>
          </a:p>
          <a:p>
            <a:pPr marL="342900" lvl="2" indent="-342900">
              <a:buSzPct val="100000"/>
            </a:pPr>
            <a:r>
              <a:rPr lang="en-US" altLang="zh-TW" sz="2800" dirty="0" err="1" smtClean="0"/>
              <a:t>Stackelberg</a:t>
            </a:r>
            <a:r>
              <a:rPr lang="en-US" altLang="zh-TW" sz="2800" dirty="0" smtClean="0"/>
              <a:t> equilibrium at optimality</a:t>
            </a:r>
            <a:endParaRPr lang="en-US" altLang="zh-TW" sz="2800" dirty="0"/>
          </a:p>
          <a:p>
            <a:pPr lvl="2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TTRP Formulation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87324" y="6407152"/>
            <a:ext cx="762000" cy="365125"/>
          </a:xfrm>
        </p:spPr>
        <p:txBody>
          <a:bodyPr/>
          <a:lstStyle/>
          <a:p>
            <a:fld id="{84E6B04B-0A08-4985-AD00-544AE2AA0D7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9724" y="1098059"/>
            <a:ext cx="8305800" cy="3429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-274320">
              <a:spcBef>
                <a:spcPts val="0"/>
              </a:spcBef>
              <a:buClrTx/>
              <a:buSzPct val="100000"/>
            </a:pPr>
            <a:r>
              <a:rPr lang="en-US" sz="2600" dirty="0" smtClean="0">
                <a:latin typeface="Calibri" pitchFamily="34" charset="0"/>
              </a:rPr>
              <a:t>Upper-Level</a:t>
            </a:r>
            <a:r>
              <a:rPr lang="en-US" sz="2600" dirty="0">
                <a:latin typeface="Calibri" pitchFamily="34" charset="0"/>
              </a:rPr>
              <a:t>: </a:t>
            </a:r>
          </a:p>
          <a:p>
            <a:pPr lvl="2"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274320" lvl="1" indent="-274320">
              <a:spcBef>
                <a:spcPts val="0"/>
              </a:spcBef>
              <a:buClrTx/>
              <a:buSzPct val="100000"/>
            </a:pPr>
            <a:endParaRPr lang="en-US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274320" lvl="1" indent="-274320">
              <a:spcBef>
                <a:spcPts val="0"/>
              </a:spcBef>
              <a:buClrTx/>
              <a:buSzPct val="100000"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274320" lvl="1" indent="-274320">
              <a:spcBef>
                <a:spcPts val="0"/>
              </a:spcBef>
              <a:buClrTx/>
              <a:buSzPct val="100000"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274320" lvl="1" indent="-274320">
              <a:spcBef>
                <a:spcPts val="0"/>
              </a:spcBef>
              <a:buClrTx/>
              <a:buSzPct val="100000"/>
            </a:pPr>
            <a:endParaRPr lang="en-US" sz="2600" dirty="0" smtClean="0">
              <a:latin typeface="Calibri" pitchFamily="34" charset="0"/>
            </a:endParaRPr>
          </a:p>
          <a:p>
            <a:pPr marL="274320" lvl="1" indent="-274320">
              <a:spcBef>
                <a:spcPts val="0"/>
              </a:spcBef>
              <a:buClrTx/>
              <a:buSzPct val="100000"/>
            </a:pPr>
            <a:r>
              <a:rPr lang="en-US" sz="2600" dirty="0" smtClean="0">
                <a:latin typeface="Calibri" pitchFamily="34" charset="0"/>
              </a:rPr>
              <a:t>Lower-Level (</a:t>
            </a:r>
            <a:r>
              <a:rPr lang="en-US" sz="2600" dirty="0" err="1" smtClean="0">
                <a:latin typeface="Calibri" pitchFamily="34" charset="0"/>
              </a:rPr>
              <a:t>PUE</a:t>
            </a:r>
            <a:r>
              <a:rPr lang="en-US" sz="2600" dirty="0" smtClean="0">
                <a:latin typeface="Calibri" pitchFamily="34" charset="0"/>
              </a:rPr>
              <a:t>):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§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lvl="2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89" y="1536209"/>
            <a:ext cx="7183735" cy="18068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44" y="3941655"/>
            <a:ext cx="3445544" cy="4996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43" y="4822334"/>
            <a:ext cx="8260181" cy="3822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743" y="4510867"/>
            <a:ext cx="702344" cy="3447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030" y="5277277"/>
            <a:ext cx="7138988" cy="158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1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369" y="119157"/>
            <a:ext cx="7088554" cy="99871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Progressive Hedging Algorithm </a:t>
            </a:r>
            <a:br>
              <a:rPr lang="en-US" dirty="0" smtClean="0"/>
            </a:br>
            <a:r>
              <a:rPr lang="en-US" sz="2000" dirty="0" smtClean="0"/>
              <a:t>(PHA </a:t>
            </a:r>
            <a:r>
              <a:rPr lang="en-US" sz="2000" dirty="0"/>
              <a:t>- Rockefeller and Wets 1991)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210" y="2359003"/>
            <a:ext cx="7791937" cy="4857535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lnSpc>
                <a:spcPct val="110000"/>
              </a:lnSpc>
              <a:buSzPct val="100000"/>
            </a:pPr>
            <a:r>
              <a:rPr lang="en-US" sz="3400" dirty="0" smtClean="0"/>
              <a:t>Address nonlinearities</a:t>
            </a:r>
          </a:p>
          <a:p>
            <a:pPr marL="617220" lvl="1" indent="-342900">
              <a:lnSpc>
                <a:spcPct val="11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2700" dirty="0"/>
              <a:t>Nonlinear, convex objective</a:t>
            </a:r>
          </a:p>
          <a:p>
            <a:pPr marL="617220" lvl="1" indent="-342900">
              <a:lnSpc>
                <a:spcPct val="11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2700" dirty="0" err="1"/>
              <a:t>Nonconvex</a:t>
            </a:r>
            <a:r>
              <a:rPr lang="en-US" sz="2700" dirty="0"/>
              <a:t> constraints</a:t>
            </a:r>
          </a:p>
          <a:p>
            <a:pPr marL="342900" lvl="1" indent="-342900">
              <a:lnSpc>
                <a:spcPct val="110000"/>
              </a:lnSpc>
              <a:buSzPct val="100000"/>
            </a:pPr>
            <a:r>
              <a:rPr lang="en-US" sz="3400" dirty="0" smtClean="0"/>
              <a:t>TTRP </a:t>
            </a:r>
            <a:r>
              <a:rPr lang="en-US" sz="3400" dirty="0"/>
              <a:t>transformed to </a:t>
            </a:r>
            <a:r>
              <a:rPr lang="en-US" sz="3400" dirty="0" smtClean="0"/>
              <a:t>single-level</a:t>
            </a:r>
            <a:r>
              <a:rPr lang="en-US" sz="3400" dirty="0"/>
              <a:t>, </a:t>
            </a:r>
            <a:r>
              <a:rPr lang="en-US" sz="3400" dirty="0" smtClean="0"/>
              <a:t>3-stage </a:t>
            </a:r>
            <a:r>
              <a:rPr lang="en-US" sz="3400" dirty="0" smtClean="0"/>
              <a:t>SMIP</a:t>
            </a:r>
          </a:p>
          <a:p>
            <a:pPr marL="617220" lvl="1" indent="-342900">
              <a:lnSpc>
                <a:spcPct val="11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2700" dirty="0"/>
              <a:t>KKT conditions </a:t>
            </a:r>
            <a:endParaRPr lang="en-US" sz="2700" dirty="0"/>
          </a:p>
          <a:p>
            <a:pPr marL="342900" lvl="1" indent="-342900">
              <a:lnSpc>
                <a:spcPct val="110000"/>
              </a:lnSpc>
              <a:buSzPct val="100000"/>
            </a:pPr>
            <a:r>
              <a:rPr lang="en-US" sz="3400" dirty="0" smtClean="0"/>
              <a:t>PHA</a:t>
            </a:r>
            <a:endParaRPr lang="en-US" sz="3400" dirty="0" smtClean="0"/>
          </a:p>
          <a:p>
            <a:pPr marL="617220" lvl="1" indent="-342900">
              <a:lnSpc>
                <a:spcPct val="11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2800" dirty="0" err="1"/>
              <a:t>Lagrangian</a:t>
            </a:r>
            <a:r>
              <a:rPr lang="en-US" sz="2800" dirty="0"/>
              <a:t> decomposition by scenario </a:t>
            </a:r>
          </a:p>
          <a:p>
            <a:pPr marL="617220" lvl="1" indent="-342900">
              <a:lnSpc>
                <a:spcPct val="11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2800" dirty="0" smtClean="0"/>
              <a:t>Global optimality </a:t>
            </a:r>
            <a:r>
              <a:rPr lang="en-US" sz="2800" dirty="0" smtClean="0"/>
              <a:t>guaranteed</a:t>
            </a:r>
            <a:endParaRPr lang="en-US" sz="2800" dirty="0"/>
          </a:p>
          <a:p>
            <a:pPr marL="617220" lvl="1" indent="-342900">
              <a:lnSpc>
                <a:spcPct val="110000"/>
              </a:lnSpc>
              <a:buSzPct val="100000"/>
              <a:buFont typeface="Courier New" panose="02070309020205020404" pitchFamily="49" charset="0"/>
              <a:buChar char="o"/>
            </a:pPr>
            <a:r>
              <a:rPr lang="en-US" sz="2800" dirty="0" smtClean="0"/>
              <a:t>Non-</a:t>
            </a:r>
            <a:r>
              <a:rPr lang="en-US" sz="2800" dirty="0" err="1" smtClean="0"/>
              <a:t>anticipativity</a:t>
            </a:r>
            <a:r>
              <a:rPr lang="en-US" sz="2800" dirty="0" smtClean="0"/>
              <a:t> </a:t>
            </a:r>
            <a:r>
              <a:rPr lang="en-US" sz="2800" dirty="0"/>
              <a:t>constraints </a:t>
            </a:r>
            <a:r>
              <a:rPr lang="en-US" sz="2800" dirty="0" smtClean="0"/>
              <a:t>added </a:t>
            </a:r>
            <a:r>
              <a:rPr lang="en-US" sz="2800" dirty="0"/>
              <a:t>to force </a:t>
            </a:r>
            <a:r>
              <a:rPr lang="en-US" sz="2800" dirty="0" smtClean="0"/>
              <a:t>identical </a:t>
            </a:r>
            <a:r>
              <a:rPr lang="en-US" sz="2800" dirty="0"/>
              <a:t>values over 3rd-stage information </a:t>
            </a:r>
            <a:r>
              <a:rPr lang="en-US" sz="2800" dirty="0" smtClean="0"/>
              <a:t>states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115" y="1077680"/>
            <a:ext cx="2564609" cy="79787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631841" y="1073228"/>
            <a:ext cx="2654949" cy="806878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3293" y="1914591"/>
            <a:ext cx="3337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Nonanticipativity</a:t>
            </a:r>
            <a:r>
              <a:rPr lang="en-US" dirty="0" smtClean="0"/>
              <a:t> constraints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</a:t>
            </a:r>
            <a:r>
              <a:rPr lang="en-US" dirty="0" smtClean="0"/>
              <a:t>Application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1876913"/>
            <a:ext cx="8530676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16309" y="1201833"/>
            <a:ext cx="7446981" cy="3777622"/>
          </a:xfrm>
        </p:spPr>
        <p:txBody>
          <a:bodyPr>
            <a:normAutofit/>
          </a:bodyPr>
          <a:lstStyle/>
          <a:p>
            <a:pPr marL="342900" lvl="1" indent="-342900">
              <a:lnSpc>
                <a:spcPct val="90000"/>
              </a:lnSpc>
              <a:buSzPct val="100000"/>
            </a:pPr>
            <a:r>
              <a:rPr lang="en-US" dirty="0" smtClean="0"/>
              <a:t>90 </a:t>
            </a:r>
            <a:r>
              <a:rPr lang="en-US" dirty="0" smtClean="0"/>
              <a:t>multi-hazard </a:t>
            </a:r>
            <a:r>
              <a:rPr lang="en-US" dirty="0" smtClean="0"/>
              <a:t>scenarios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2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0128" y="2765201"/>
            <a:ext cx="6600451" cy="2697122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C00000"/>
                </a:solidFill>
              </a:rPr>
              <a:t>RIPS </a:t>
            </a:r>
            <a:r>
              <a:rPr lang="en-US" sz="4200" b="1" dirty="0">
                <a:solidFill>
                  <a:srgbClr val="C00000"/>
                </a:solidFill>
              </a:rPr>
              <a:t>II: Interdependency and Civil Infrastructure Societal </a:t>
            </a:r>
            <a:r>
              <a:rPr lang="en-US" sz="4200" b="1" dirty="0" smtClean="0">
                <a:solidFill>
                  <a:srgbClr val="C00000"/>
                </a:solidFill>
              </a:rPr>
              <a:t>Systems</a:t>
            </a:r>
            <a:r>
              <a:rPr lang="en-US" sz="4200" b="1" dirty="0" smtClean="0">
                <a:solidFill>
                  <a:srgbClr val="C00000"/>
                </a:solidFill>
              </a:rPr>
              <a:t/>
            </a:r>
            <a:br>
              <a:rPr lang="en-US" sz="4200" b="1" dirty="0" smtClean="0">
                <a:solidFill>
                  <a:srgbClr val="C00000"/>
                </a:solidFill>
              </a:rPr>
            </a:br>
            <a:endParaRPr lang="en-US" sz="4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8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600489" y="216221"/>
            <a:ext cx="6875449" cy="27970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914400">
              <a:defRPr/>
            </a:pPr>
            <a:r>
              <a:rPr lang="en-US" sz="3000" dirty="0" smtClean="0"/>
              <a:t>NSF </a:t>
            </a:r>
            <a:r>
              <a:rPr lang="en-US" sz="3000" dirty="0" smtClean="0"/>
              <a:t>RIPS II: Quantifying Disaster Resilience of Critical Infrastructure-based Societal Systems with Emergent Behavior and Dynamic Interdependencies</a:t>
            </a: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en-US" altLang="zh-CN" sz="3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62330" y="2160547"/>
            <a:ext cx="3708552" cy="683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UMD-JHU-</a:t>
            </a:r>
            <a:r>
              <a:rPr lang="en-US" sz="2000" dirty="0" err="1" smtClean="0"/>
              <a:t>UDel</a:t>
            </a:r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446305"/>
              </p:ext>
            </p:extLst>
          </p:nvPr>
        </p:nvGraphicFramePr>
        <p:xfrm>
          <a:off x="1478280" y="2646934"/>
          <a:ext cx="10058400" cy="466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6" name="Document" r:id="rId3" imgW="6613914" imgH="3061670" progId="Word.Document.12">
                  <p:embed/>
                </p:oleObj>
              </mc:Choice>
              <mc:Fallback>
                <p:oleObj name="Document" r:id="rId3" imgW="6613914" imgH="30616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8280" y="2646934"/>
                        <a:ext cx="10058400" cy="466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7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207" y="403843"/>
            <a:ext cx="7438083" cy="1017270"/>
          </a:xfrm>
        </p:spPr>
        <p:txBody>
          <a:bodyPr>
            <a:noAutofit/>
          </a:bodyPr>
          <a:lstStyle/>
          <a:p>
            <a:pPr defTabSz="914400">
              <a:defRPr/>
            </a:pPr>
            <a:r>
              <a:rPr lang="en-US" sz="3200" dirty="0">
                <a:solidFill>
                  <a:srgbClr val="C00000"/>
                </a:solidFill>
              </a:rPr>
              <a:t>A Civil Infrastructure-based Societal System (</a:t>
            </a:r>
            <a:r>
              <a:rPr lang="en-US" sz="3200" dirty="0" err="1">
                <a:solidFill>
                  <a:srgbClr val="C00000"/>
                </a:solidFill>
              </a:rPr>
              <a:t>CIbSS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3328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1" y="2078507"/>
            <a:ext cx="5292611" cy="3391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40210" y="1618901"/>
            <a:ext cx="3633080" cy="5017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Comprised of interdependent buildings that together serve a community function</a:t>
            </a:r>
          </a:p>
          <a:p>
            <a:pPr marL="6858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dependent on networks of critical lifelines</a:t>
            </a:r>
          </a:p>
          <a:p>
            <a:pPr marL="6858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 of structures linked by occupancy type, people, policies, information, location, services</a:t>
            </a:r>
          </a:p>
          <a:p>
            <a:pPr marL="6858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Dependent on human, organizational, political, transportation and cyber links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9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4512" y="399953"/>
            <a:ext cx="6600451" cy="2697122"/>
          </a:xfrm>
        </p:spPr>
        <p:txBody>
          <a:bodyPr>
            <a:noAutofit/>
          </a:bodyPr>
          <a:lstStyle/>
          <a:p>
            <a:r>
              <a:rPr lang="en-US" sz="4200" b="1" dirty="0" smtClean="0">
                <a:solidFill>
                  <a:srgbClr val="C00000"/>
                </a:solidFill>
              </a:rPr>
              <a:t>3 Applications </a:t>
            </a:r>
            <a:br>
              <a:rPr lang="en-US" sz="4200" b="1" dirty="0" smtClean="0">
                <a:solidFill>
                  <a:srgbClr val="C00000"/>
                </a:solidFill>
              </a:rPr>
            </a:br>
            <a:r>
              <a:rPr lang="en-US" sz="4200" b="1" dirty="0" smtClean="0">
                <a:solidFill>
                  <a:srgbClr val="C00000"/>
                </a:solidFill>
              </a:rPr>
              <a:t>3 Concepts</a:t>
            </a:r>
            <a:endParaRPr lang="en-US" sz="42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4512" y="3261195"/>
            <a:ext cx="6982750" cy="208452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Intermodal Goods Transport </a:t>
            </a:r>
            <a:r>
              <a:rPr lang="en-US" sz="2400" dirty="0" smtClean="0"/>
              <a:t>(adaptability)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Airport Taxiway and Runway Systems </a:t>
            </a:r>
            <a:r>
              <a:rPr lang="en-US" sz="2400" dirty="0" smtClean="0"/>
              <a:t>(preparedness, </a:t>
            </a:r>
            <a:r>
              <a:rPr lang="en-US" sz="2400" dirty="0"/>
              <a:t>adaptability</a:t>
            </a:r>
            <a:r>
              <a:rPr lang="en-US" sz="2400" dirty="0" smtClean="0"/>
              <a:t>)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Drivers – Roadway Travel Time</a:t>
            </a:r>
            <a:r>
              <a:rPr lang="en-US" sz="2400" dirty="0" smtClean="0"/>
              <a:t> (disaster life cycle)</a:t>
            </a:r>
          </a:p>
        </p:txBody>
      </p:sp>
    </p:spTree>
    <p:extLst>
      <p:ext uri="{BB962C8B-B14F-4D97-AF65-F5344CB8AC3E}">
        <p14:creationId xmlns:p14="http://schemas.microsoft.com/office/powerpoint/2010/main" val="292908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694" y="163057"/>
            <a:ext cx="6589200" cy="1280890"/>
          </a:xfrm>
        </p:spPr>
        <p:txBody>
          <a:bodyPr>
            <a:noAutofit/>
          </a:bodyPr>
          <a:lstStyle/>
          <a:p>
            <a:pPr defTabSz="914400">
              <a:defRPr/>
            </a:pPr>
            <a:r>
              <a:rPr lang="en-US" sz="3200" dirty="0">
                <a:solidFill>
                  <a:srgbClr val="C00000"/>
                </a:solidFill>
              </a:rPr>
              <a:t>Lifelines </a:t>
            </a:r>
            <a:r>
              <a:rPr lang="en-US" sz="3200" dirty="0" smtClean="0">
                <a:solidFill>
                  <a:srgbClr val="C00000"/>
                </a:solidFill>
              </a:rPr>
              <a:t>Loss &amp; Component Downtime Assessment Input to System Performance</a:t>
            </a:r>
            <a:endParaRPr lang="en-US" sz="3200" dirty="0">
              <a:solidFill>
                <a:srgbClr val="C00000"/>
              </a:solidFill>
            </a:endParaRPr>
          </a:p>
        </p:txBody>
      </p:sp>
      <p:cxnSp>
        <p:nvCxnSpPr>
          <p:cNvPr id="3" name="Straight Arrow Connector 2"/>
          <p:cNvCxnSpPr>
            <a:stCxn id="4" idx="2"/>
          </p:cNvCxnSpPr>
          <p:nvPr/>
        </p:nvCxnSpPr>
        <p:spPr>
          <a:xfrm>
            <a:off x="4978295" y="5824431"/>
            <a:ext cx="6202" cy="7977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IbSS_netwo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57" y="1905000"/>
            <a:ext cx="6405075" cy="391943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7949692" y="1005797"/>
            <a:ext cx="0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49692" y="1228360"/>
            <a:ext cx="106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(S,P)</a:t>
            </a:r>
            <a:r>
              <a:rPr lang="en-US" dirty="0" err="1" smtClean="0"/>
              <a:t>ς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3396" y="5987140"/>
            <a:ext cx="218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09123" y="5992452"/>
            <a:ext cx="2613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single system state</a:t>
            </a:r>
          </a:p>
        </p:txBody>
      </p:sp>
    </p:spTree>
    <p:extLst>
      <p:ext uri="{BB962C8B-B14F-4D97-AF65-F5344CB8AC3E}">
        <p14:creationId xmlns:p14="http://schemas.microsoft.com/office/powerpoint/2010/main" val="92007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328803"/>
            <a:ext cx="7406640" cy="438150"/>
          </a:xfrm>
        </p:spPr>
        <p:txBody>
          <a:bodyPr>
            <a:noAutofit/>
          </a:bodyPr>
          <a:lstStyle/>
          <a:p>
            <a:pPr defTabSz="914400">
              <a:defRPr/>
            </a:pPr>
            <a:r>
              <a:rPr lang="en-US" sz="3200" dirty="0">
                <a:solidFill>
                  <a:srgbClr val="C00000"/>
                </a:solidFill>
              </a:rPr>
              <a:t>Interpret and model adaptive actions, </a:t>
            </a:r>
            <a:r>
              <a:rPr lang="en-US" sz="3200" dirty="0" smtClean="0">
                <a:solidFill>
                  <a:srgbClr val="C00000"/>
                </a:solidFill>
              </a:rPr>
              <a:t>emerging organizational behaviors, changing policies: </a:t>
            </a:r>
            <a:r>
              <a:rPr lang="en-US" sz="3200" dirty="0" smtClean="0">
                <a:solidFill>
                  <a:schemeClr val="tx1"/>
                </a:solidFill>
              </a:rPr>
              <a:t>dynamic </a:t>
            </a:r>
            <a:r>
              <a:rPr lang="en-US" sz="3200" dirty="0">
                <a:solidFill>
                  <a:schemeClr val="tx1"/>
                </a:solidFill>
              </a:rPr>
              <a:t>interdependencies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39" y="2573274"/>
            <a:ext cx="5124141" cy="3667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0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882" y="426371"/>
            <a:ext cx="7406640" cy="588584"/>
          </a:xfrm>
        </p:spPr>
        <p:txBody>
          <a:bodyPr>
            <a:normAutofit/>
          </a:bodyPr>
          <a:lstStyle/>
          <a:p>
            <a:pPr defTabSz="914400">
              <a:defRPr/>
            </a:pPr>
            <a:r>
              <a:rPr lang="en-US" sz="3200" dirty="0">
                <a:solidFill>
                  <a:srgbClr val="C00000"/>
                </a:solidFill>
              </a:rPr>
              <a:t>Solution </a:t>
            </a:r>
            <a:r>
              <a:rPr lang="en-US" sz="3200" dirty="0" smtClean="0">
                <a:solidFill>
                  <a:srgbClr val="C00000"/>
                </a:solidFill>
              </a:rPr>
              <a:t>Framework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78025" y="218864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4097" name="Picture 6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54" y="1456077"/>
            <a:ext cx="6971750" cy="50912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605" y="150150"/>
            <a:ext cx="6589199" cy="128089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605" y="790595"/>
            <a:ext cx="7442389" cy="600075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Peer-reviewed journal articles</a:t>
            </a:r>
            <a:endParaRPr lang="en-US" sz="8000" dirty="0" smtClean="0"/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5400" dirty="0"/>
              <a:t>Nair, R., H. </a:t>
            </a:r>
            <a:r>
              <a:rPr lang="en-US" sz="5400" dirty="0" err="1"/>
              <a:t>Avetisyan</a:t>
            </a:r>
            <a:r>
              <a:rPr lang="en-US" sz="5400" dirty="0"/>
              <a:t> and E. Miller-Hooks (2010). “Resilience of Ports, Terminals and Other Intermodal Components,” </a:t>
            </a:r>
            <a:r>
              <a:rPr lang="en-US" sz="5400" i="1" dirty="0"/>
              <a:t>Transportation Research Record </a:t>
            </a:r>
            <a:r>
              <a:rPr lang="en-US" sz="5400" dirty="0"/>
              <a:t>2166</a:t>
            </a:r>
            <a:r>
              <a:rPr lang="en-US" sz="5400" i="1" dirty="0"/>
              <a:t>, </a:t>
            </a:r>
            <a:r>
              <a:rPr lang="en-US" sz="5400" dirty="0"/>
              <a:t>54-65.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5400" dirty="0" smtClean="0"/>
              <a:t>Chen</a:t>
            </a:r>
            <a:r>
              <a:rPr lang="en-US" sz="5400" dirty="0"/>
              <a:t>, L. and E. Miller-Hooks (2012). “Resilience: An Indicator of Recovery Capability in </a:t>
            </a:r>
            <a:r>
              <a:rPr lang="en-US" sz="5400" dirty="0" smtClean="0"/>
              <a:t>Intermodal </a:t>
            </a:r>
            <a:r>
              <a:rPr lang="en-US" sz="5400" dirty="0"/>
              <a:t>Freight Transport,” </a:t>
            </a:r>
            <a:r>
              <a:rPr lang="en-US" sz="5400" i="1" dirty="0"/>
              <a:t>Transportation Science </a:t>
            </a:r>
            <a:r>
              <a:rPr lang="en-US" sz="5400" dirty="0"/>
              <a:t>46, 109-123.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5400" dirty="0" smtClean="0"/>
              <a:t>Miller-Hooks</a:t>
            </a:r>
            <a:r>
              <a:rPr lang="en-US" sz="5400" dirty="0"/>
              <a:t>, E., X. Zhang and R. Faturechi (2012). “Measuring and Maximizing Resilience of Freight Transportation Networks,” </a:t>
            </a:r>
            <a:r>
              <a:rPr lang="en-US" sz="5400" i="1" dirty="0"/>
              <a:t>Computers and Operations Research </a:t>
            </a:r>
            <a:r>
              <a:rPr lang="en-US" sz="5400" dirty="0"/>
              <a:t>39(7), 1633–1643.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5400" dirty="0" smtClean="0"/>
              <a:t>Faturechi</a:t>
            </a:r>
            <a:r>
              <a:rPr lang="en-US" sz="5400" dirty="0"/>
              <a:t>, R. and E. </a:t>
            </a:r>
            <a:r>
              <a:rPr lang="en-US" sz="5400" dirty="0" smtClean="0"/>
              <a:t>Miller-Hooks (2014). </a:t>
            </a:r>
            <a:r>
              <a:rPr lang="en-US" sz="5400" dirty="0"/>
              <a:t>“Disaster Resilience in Civil Infrastructure Systems: Quantification and </a:t>
            </a:r>
            <a:r>
              <a:rPr lang="en-US" sz="5400" dirty="0" smtClean="0"/>
              <a:t>Optimization,” </a:t>
            </a:r>
            <a:r>
              <a:rPr lang="en-US" sz="5400" i="1" dirty="0" smtClean="0"/>
              <a:t>Computer-Aided </a:t>
            </a:r>
            <a:r>
              <a:rPr lang="en-US" sz="5400" i="1" dirty="0"/>
              <a:t>Civil and Infrastructure Engineering </a:t>
            </a:r>
            <a:r>
              <a:rPr lang="en-US" sz="5400" i="1" dirty="0" smtClean="0"/>
              <a:t>Systems </a:t>
            </a:r>
            <a:r>
              <a:rPr lang="en-US" sz="5600" dirty="0" smtClean="0"/>
              <a:t>29</a:t>
            </a:r>
            <a:r>
              <a:rPr lang="en-US" sz="5600" dirty="0"/>
              <a:t>, 572-589.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5400" dirty="0" smtClean="0"/>
              <a:t>Faturechi</a:t>
            </a:r>
            <a:r>
              <a:rPr lang="en-US" sz="5400" dirty="0"/>
              <a:t>, R., E. </a:t>
            </a:r>
            <a:r>
              <a:rPr lang="en-US" sz="5400" dirty="0" err="1"/>
              <a:t>Levenberg</a:t>
            </a:r>
            <a:r>
              <a:rPr lang="en-US" sz="5400" dirty="0"/>
              <a:t> and E. Miller-Hooks (2014). “Evaluating and Optimizing Resilience of Airport Pavement Networks,” </a:t>
            </a:r>
            <a:r>
              <a:rPr lang="en-US" sz="5400" i="1" dirty="0"/>
              <a:t>Computers and Operations Research </a:t>
            </a:r>
            <a:r>
              <a:rPr lang="en-US" sz="5400" dirty="0"/>
              <a:t>43,</a:t>
            </a:r>
            <a:r>
              <a:rPr lang="en-US" sz="5400" i="1" dirty="0"/>
              <a:t> </a:t>
            </a:r>
            <a:r>
              <a:rPr lang="en-US" sz="5400" dirty="0"/>
              <a:t>335–348.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5400" dirty="0" smtClean="0"/>
              <a:t>Faturechi</a:t>
            </a:r>
            <a:r>
              <a:rPr lang="en-US" sz="5400" dirty="0"/>
              <a:t>, R. and E. </a:t>
            </a:r>
            <a:r>
              <a:rPr lang="en-US" sz="5400" dirty="0" smtClean="0"/>
              <a:t>Miller-Hooks (2014). </a:t>
            </a:r>
            <a:r>
              <a:rPr lang="en-US" sz="5400" dirty="0"/>
              <a:t>“Travel Time Resilience of Roadway Networks under Disaster,” </a:t>
            </a:r>
            <a:r>
              <a:rPr lang="en-US" sz="5400" i="1" dirty="0" smtClean="0"/>
              <a:t>Transportation </a:t>
            </a:r>
            <a:r>
              <a:rPr lang="en-US" sz="5400" i="1" dirty="0"/>
              <a:t>Research </a:t>
            </a:r>
            <a:r>
              <a:rPr lang="en-US" sz="5600" dirty="0"/>
              <a:t>Part B 70, 47-64.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5400" dirty="0"/>
              <a:t>Faturechi, R. and E. Miller-Hooks (in press). “A Comprehensive Review of the Literature on Disaster Performance Analysis of Transportation Systems,” in press in the </a:t>
            </a:r>
            <a:r>
              <a:rPr lang="en-US" sz="5400" i="1" dirty="0"/>
              <a:t>ASCE Journal of Infrastructure Systems </a:t>
            </a:r>
            <a:r>
              <a:rPr lang="en-US" sz="5400" dirty="0"/>
              <a:t>(available on-line).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5400" dirty="0" smtClean="0"/>
              <a:t>Zhang</a:t>
            </a:r>
            <a:r>
              <a:rPr lang="en-US" sz="5400" dirty="0"/>
              <a:t>, X. and E. </a:t>
            </a:r>
            <a:r>
              <a:rPr lang="en-US" sz="5400" dirty="0" smtClean="0"/>
              <a:t>Miller-Hooks (in press). </a:t>
            </a:r>
            <a:r>
              <a:rPr lang="en-US" sz="5400" dirty="0"/>
              <a:t>“Scheduling Short-Term Recovery Activities to Maximize Transportation Network Resilience,” </a:t>
            </a:r>
            <a:r>
              <a:rPr lang="en-US" sz="5400" i="1" dirty="0" smtClean="0"/>
              <a:t>ASCE </a:t>
            </a:r>
            <a:r>
              <a:rPr lang="en-US" sz="5400" i="1" dirty="0"/>
              <a:t>Journal of Computing in Civil Engineering</a:t>
            </a:r>
            <a:r>
              <a:rPr lang="en-US" sz="5400" dirty="0"/>
              <a:t>.</a:t>
            </a:r>
          </a:p>
          <a:p>
            <a:pPr lvl="0">
              <a:buFont typeface="Courier New" panose="02070309020205020404" pitchFamily="49" charset="0"/>
              <a:buChar char="o"/>
            </a:pPr>
            <a:r>
              <a:rPr lang="en-US" sz="5400" dirty="0" smtClean="0"/>
              <a:t>Zhang</a:t>
            </a:r>
            <a:r>
              <a:rPr lang="en-US" sz="5400" dirty="0"/>
              <a:t>, X., E. Miller-Hooks and K. Denny </a:t>
            </a:r>
            <a:r>
              <a:rPr lang="en-US" sz="5400" dirty="0" smtClean="0"/>
              <a:t>(in review). </a:t>
            </a:r>
            <a:r>
              <a:rPr lang="en-US" sz="5400" dirty="0"/>
              <a:t>“The Role of Network Topology in Resilience of Transportation Systems,” </a:t>
            </a:r>
            <a:r>
              <a:rPr lang="en-US" sz="5400" dirty="0" smtClean="0"/>
              <a:t>in second round of reviews </a:t>
            </a:r>
            <a:r>
              <a:rPr lang="en-US" sz="5400" dirty="0"/>
              <a:t>for publication in </a:t>
            </a:r>
            <a:r>
              <a:rPr lang="en-US" sz="5400" i="1" dirty="0"/>
              <a:t>Journal of Transport Geography</a:t>
            </a:r>
            <a:r>
              <a:rPr lang="en-US" sz="5400" dirty="0" smtClean="0"/>
              <a:t>.</a:t>
            </a:r>
            <a:endParaRPr lang="en-US" sz="5400" dirty="0"/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3943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1: Intermodal Freight Transport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65417" y="2225947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s.t.</a:t>
            </a:r>
            <a:endParaRPr lang="en-US" dirty="0"/>
          </a:p>
        </p:txBody>
      </p:sp>
      <p:graphicFrame>
        <p:nvGraphicFramePr>
          <p:cNvPr id="5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94178"/>
              </p:ext>
            </p:extLst>
          </p:nvPr>
        </p:nvGraphicFramePr>
        <p:xfrm>
          <a:off x="2175770" y="1303445"/>
          <a:ext cx="40957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2" name="Equation" r:id="rId3" imgW="2222280" imgH="507960" progId="Equation.3">
                  <p:embed/>
                </p:oleObj>
              </mc:Choice>
              <mc:Fallback>
                <p:oleObj name="Equation" r:id="rId3" imgW="2222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5770" y="1303445"/>
                        <a:ext cx="409575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425707"/>
              </p:ext>
            </p:extLst>
          </p:nvPr>
        </p:nvGraphicFramePr>
        <p:xfrm>
          <a:off x="2206343" y="2406758"/>
          <a:ext cx="2894013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3" name="Equation" r:id="rId5" imgW="1803240" imgH="406080" progId="Equation.3">
                  <p:embed/>
                </p:oleObj>
              </mc:Choice>
              <mc:Fallback>
                <p:oleObj name="Equation" r:id="rId5" imgW="18032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343" y="2406758"/>
                        <a:ext cx="2894013" cy="652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36721"/>
              </p:ext>
            </p:extLst>
          </p:nvPr>
        </p:nvGraphicFramePr>
        <p:xfrm>
          <a:off x="2384143" y="3621195"/>
          <a:ext cx="18208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4" name="Equation" r:id="rId7" imgW="1180800" imgH="342720" progId="Equation.3">
                  <p:embed/>
                </p:oleObj>
              </mc:Choice>
              <mc:Fallback>
                <p:oleObj name="Equation" r:id="rId7" imgW="1180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143" y="3621195"/>
                        <a:ext cx="18208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740515"/>
              </p:ext>
            </p:extLst>
          </p:nvPr>
        </p:nvGraphicFramePr>
        <p:xfrm>
          <a:off x="2141256" y="4137133"/>
          <a:ext cx="668178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5" name="Equation" r:id="rId9" imgW="4025880" imgH="685800" progId="Equation.3">
                  <p:embed/>
                </p:oleObj>
              </mc:Choice>
              <mc:Fallback>
                <p:oleObj name="Equation" r:id="rId9" imgW="40258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256" y="4137133"/>
                        <a:ext cx="6681787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075724"/>
              </p:ext>
            </p:extLst>
          </p:nvPr>
        </p:nvGraphicFramePr>
        <p:xfrm>
          <a:off x="2130143" y="5110270"/>
          <a:ext cx="456088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6" name="Equation" r:id="rId11" imgW="2806560" imgH="291960" progId="Equation.3">
                  <p:embed/>
                </p:oleObj>
              </mc:Choice>
              <mc:Fallback>
                <p:oleObj name="Equation" r:id="rId11" imgW="28065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143" y="5110270"/>
                        <a:ext cx="4560888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685864"/>
              </p:ext>
            </p:extLst>
          </p:nvPr>
        </p:nvGraphicFramePr>
        <p:xfrm>
          <a:off x="2393668" y="5611920"/>
          <a:ext cx="217011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7" name="Equation" r:id="rId13" imgW="1358640" imgH="342720" progId="Equation.3">
                  <p:embed/>
                </p:oleObj>
              </mc:Choice>
              <mc:Fallback>
                <p:oleObj name="Equation" r:id="rId13" imgW="1358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668" y="5611920"/>
                        <a:ext cx="2170113" cy="544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014080"/>
              </p:ext>
            </p:extLst>
          </p:nvPr>
        </p:nvGraphicFramePr>
        <p:xfrm>
          <a:off x="2353981" y="6137383"/>
          <a:ext cx="34766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8" name="Equation" r:id="rId15" imgW="2070000" imgH="291960" progId="Equation.3">
                  <p:embed/>
                </p:oleObj>
              </mc:Choice>
              <mc:Fallback>
                <p:oleObj name="Equation" r:id="rId15" imgW="2070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3981" y="6137383"/>
                        <a:ext cx="347662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519825" y="1376470"/>
            <a:ext cx="6172200" cy="849477"/>
          </a:xfrm>
          <a:prstGeom prst="rect">
            <a:avLst/>
          </a:prstGeom>
          <a:solidFill>
            <a:srgbClr val="ABABFF"/>
          </a:solidFill>
          <a:ln w="571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ndara" pitchFamily="34" charset="0"/>
              </a:rPr>
              <a:t>Maximize expected throughput over all scenarios</a:t>
            </a:r>
            <a:endParaRPr lang="en-US" sz="2000" dirty="0">
              <a:latin typeface="Candara" pitchFamily="34" charset="0"/>
            </a:endParaRPr>
          </a:p>
        </p:txBody>
      </p:sp>
      <p:graphicFrame>
        <p:nvGraphicFramePr>
          <p:cNvPr id="13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794971"/>
              </p:ext>
            </p:extLst>
          </p:nvPr>
        </p:nvGraphicFramePr>
        <p:xfrm>
          <a:off x="2138081" y="3014770"/>
          <a:ext cx="50228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9" name="Equation" r:id="rId17" imgW="3213000" imgH="406080" progId="Equation.3">
                  <p:embed/>
                </p:oleObj>
              </mc:Choice>
              <mc:Fallback>
                <p:oleObj name="Equation" r:id="rId17" imgW="32130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081" y="3014770"/>
                        <a:ext cx="502285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2198527" y="2546565"/>
            <a:ext cx="6518031" cy="469064"/>
          </a:xfrm>
          <a:prstGeom prst="rect">
            <a:avLst/>
          </a:prstGeom>
          <a:solidFill>
            <a:srgbClr val="ABABFF"/>
          </a:solidFill>
          <a:ln w="571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ndara" pitchFamily="34" charset="0"/>
              </a:rPr>
              <a:t>Total flow along all paths cannot exceed demand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80943" y="5643670"/>
            <a:ext cx="6553200" cy="445476"/>
          </a:xfrm>
          <a:prstGeom prst="rect">
            <a:avLst/>
          </a:prstGeom>
          <a:solidFill>
            <a:srgbClr val="ABABFF"/>
          </a:solidFill>
          <a:ln w="571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latin typeface="Candara" pitchFamily="34" charset="0"/>
              </a:rPr>
              <a:t>At most one recovery action in each link</a:t>
            </a:r>
            <a:endParaRPr lang="en-US" altLang="zh-CN" sz="2000" dirty="0">
              <a:latin typeface="Candar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80941" y="6177070"/>
            <a:ext cx="6553200" cy="467164"/>
          </a:xfrm>
          <a:prstGeom prst="rect">
            <a:avLst/>
          </a:prstGeom>
          <a:solidFill>
            <a:srgbClr val="ABABFF"/>
          </a:solidFill>
          <a:ln w="571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ndara" pitchFamily="34" charset="0"/>
              </a:rPr>
              <a:t>Binary and integrality constraints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98527" y="3129070"/>
            <a:ext cx="6518031" cy="469064"/>
          </a:xfrm>
          <a:prstGeom prst="rect">
            <a:avLst/>
          </a:prstGeom>
          <a:solidFill>
            <a:srgbClr val="ABABFF"/>
          </a:solidFill>
          <a:ln w="571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ndara" pitchFamily="34" charset="0"/>
              </a:rPr>
              <a:t>Links cannot support flows exceeding capacity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63356" y="4233951"/>
            <a:ext cx="6553200" cy="1295400"/>
          </a:xfrm>
          <a:prstGeom prst="rect">
            <a:avLst/>
          </a:prstGeom>
          <a:solidFill>
            <a:srgbClr val="ABABFF"/>
          </a:solidFill>
          <a:ln w="571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ndara" pitchFamily="34" charset="0"/>
              </a:rPr>
              <a:t>Level-of-service constraint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80941" y="3662470"/>
            <a:ext cx="6518031" cy="469064"/>
          </a:xfrm>
          <a:prstGeom prst="rect">
            <a:avLst/>
          </a:prstGeom>
          <a:solidFill>
            <a:srgbClr val="ABABFF"/>
          </a:solidFill>
          <a:ln w="57150">
            <a:solidFill>
              <a:schemeClr val="tx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ndara" pitchFamily="34" charset="0"/>
              </a:rPr>
              <a:t>Budget constraint on recovery activities</a:t>
            </a:r>
            <a:endParaRPr lang="en-US" sz="20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8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56944"/>
            <a:ext cx="6997304" cy="52010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600" dirty="0"/>
              <a:t>(P) can be decomposed into a set of </a:t>
            </a:r>
            <a:r>
              <a:rPr lang="en-US" altLang="zh-CN" sz="2600" dirty="0"/>
              <a:t>independent</a:t>
            </a:r>
            <a:r>
              <a:rPr lang="en-US" altLang="zh-CN" sz="2600" dirty="0"/>
              <a:t> deterministic programs (P(x)), one for each realization, x</a:t>
            </a:r>
          </a:p>
          <a:p>
            <a:pPr>
              <a:lnSpc>
                <a:spcPct val="90000"/>
              </a:lnSpc>
            </a:pPr>
            <a:r>
              <a:rPr lang="en-US" altLang="zh-CN" sz="2600" dirty="0"/>
              <a:t>Each deterministic program represents an NP-hard problem containing a large number of </a:t>
            </a:r>
            <a:r>
              <a:rPr lang="en-US" altLang="zh-CN" sz="2600" dirty="0" smtClean="0"/>
              <a:t>variables</a:t>
            </a:r>
          </a:p>
          <a:p>
            <a:pPr lvl="1"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altLang="zh-CN" sz="2200" dirty="0"/>
              <a:t>Proof by reduction from knapsack problem</a:t>
            </a:r>
          </a:p>
          <a:p>
            <a:pPr>
              <a:lnSpc>
                <a:spcPct val="90000"/>
              </a:lnSpc>
            </a:pPr>
            <a:r>
              <a:rPr lang="en-US" altLang="zh-CN" sz="2600" dirty="0" smtClean="0"/>
              <a:t>Exact solution via</a:t>
            </a:r>
            <a:endParaRPr lang="en-US" altLang="zh-CN" sz="2600" dirty="0"/>
          </a:p>
          <a:p>
            <a:pPr lvl="1">
              <a:lnSpc>
                <a:spcPct val="90000"/>
              </a:lnSpc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altLang="zh-CN" sz="2200" dirty="0" smtClean="0"/>
              <a:t>Benders decomposition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altLang="zh-CN" sz="2200" dirty="0" smtClean="0"/>
              <a:t>Column generation for </a:t>
            </a:r>
            <a:r>
              <a:rPr lang="en-US" altLang="zh-CN" sz="2200" dirty="0" err="1" smtClean="0"/>
              <a:t>subproblem</a:t>
            </a:r>
            <a:r>
              <a:rPr lang="en-US" altLang="zh-CN" sz="2200" dirty="0" smtClean="0"/>
              <a:t> solution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200" dirty="0" smtClean="0"/>
              <a:t>Monte </a:t>
            </a:r>
            <a:r>
              <a:rPr lang="en-US" sz="2200" dirty="0"/>
              <a:t>Carlo simulation with spatial and </a:t>
            </a:r>
            <a:r>
              <a:rPr lang="en-US" sz="2200" dirty="0" smtClean="0"/>
              <a:t>temporal </a:t>
            </a:r>
            <a:r>
              <a:rPr lang="en-US" sz="2200" dirty="0"/>
              <a:t>dependencies for generating scenarios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  <a:defRPr/>
            </a:pPr>
            <a:endParaRPr lang="en-US" altLang="zh-CN" sz="2200" dirty="0" smtClean="0"/>
          </a:p>
          <a:p>
            <a:pPr lvl="1">
              <a:lnSpc>
                <a:spcPct val="90000"/>
              </a:lnSpc>
              <a:spcBef>
                <a:spcPts val="0"/>
              </a:spcBef>
              <a:buSzPct val="75000"/>
              <a:buFont typeface="Courier New" panose="02070309020205020404" pitchFamily="49" charset="0"/>
              <a:buChar char="o"/>
              <a:defRPr/>
            </a:pP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16280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of </a:t>
            </a:r>
            <a:r>
              <a:rPr lang="en-US" dirty="0" err="1"/>
              <a:t>Świnoujście</a:t>
            </a:r>
            <a:r>
              <a:rPr lang="en-US" dirty="0"/>
              <a:t>, Poland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1073286"/>
            <a:ext cx="6997304" cy="3777622"/>
          </a:xfrm>
        </p:spPr>
        <p:txBody>
          <a:bodyPr/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en-US" sz="2600" dirty="0"/>
              <a:t>Focus on IM nodal facility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High proportion of cargo transit time is spent at nodal facilities</a:t>
            </a:r>
          </a:p>
          <a:p>
            <a:pPr lvl="1">
              <a:lnSpc>
                <a:spcPct val="90000"/>
              </a:lnSpc>
              <a:buSzPct val="75000"/>
              <a:buFont typeface="Courier New" panose="02070309020205020404" pitchFamily="49" charset="0"/>
              <a:buChar char="o"/>
              <a:defRPr/>
            </a:pPr>
            <a:r>
              <a:rPr lang="en-US" sz="2200" dirty="0"/>
              <a:t>Bulk, container terminal and Ro/Ro </a:t>
            </a:r>
            <a:r>
              <a:rPr lang="en-US" sz="2200" dirty="0" smtClean="0"/>
              <a:t>operations</a:t>
            </a:r>
            <a:endParaRPr lang="en-US" sz="22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23094"/>
          <a:stretch/>
        </p:blipFill>
        <p:spPr>
          <a:xfrm>
            <a:off x="262511" y="2966936"/>
            <a:ext cx="8467826" cy="38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of </a:t>
            </a:r>
            <a:r>
              <a:rPr lang="en-US" dirty="0" err="1"/>
              <a:t>Świnoujście</a:t>
            </a:r>
            <a:r>
              <a:rPr lang="en-US" dirty="0"/>
              <a:t>, Poland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7414" y="3067012"/>
            <a:ext cx="12954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</a:rPr>
              <a:t>PORT</a:t>
            </a:r>
            <a:endParaRPr lang="en-US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87614" y="1431040"/>
            <a:ext cx="12954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</a:rPr>
              <a:t>Sweden</a:t>
            </a:r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3314" y="1697740"/>
            <a:ext cx="12954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</a:rPr>
              <a:t>Denmark</a:t>
            </a:r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814" y="3905211"/>
            <a:ext cx="1828800" cy="8000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</a:rPr>
              <a:t>Germany</a:t>
            </a:r>
          </a:p>
          <a:p>
            <a:pPr algn="ctr"/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</a:rPr>
              <a:t>(Berlin 140 km)</a:t>
            </a:r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8214" y="5048212"/>
            <a:ext cx="1981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</a:rPr>
              <a:t>Czech Rep.</a:t>
            </a:r>
          </a:p>
          <a:p>
            <a:pPr algn="ctr"/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</a:rPr>
              <a:t>(Prague 533 km)</a:t>
            </a:r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5614" y="5810212"/>
            <a:ext cx="23622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</a:rPr>
              <a:t>Slovakia</a:t>
            </a:r>
          </a:p>
          <a:p>
            <a:pPr algn="ctr"/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</a:rPr>
              <a:t>(Bratislava 783 km)</a:t>
            </a:r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7814" y="4591012"/>
            <a:ext cx="2209800" cy="838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</a:rPr>
              <a:t>Poland </a:t>
            </a:r>
          </a:p>
          <a:p>
            <a:pPr algn="ctr"/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</a:rPr>
              <a:t>(Poznan 234 km)</a:t>
            </a:r>
          </a:p>
          <a:p>
            <a:pPr algn="ctr"/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</a:rPr>
              <a:t>(Wroclaw 371 km)</a:t>
            </a:r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4" idx="0"/>
          </p:cNvCxnSpPr>
          <p:nvPr/>
        </p:nvCxnSpPr>
        <p:spPr>
          <a:xfrm flipV="1">
            <a:off x="4205114" y="1964440"/>
            <a:ext cx="330200" cy="1102572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151014" y="2231140"/>
            <a:ext cx="787400" cy="835872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  <a:endCxn id="7" idx="3"/>
          </p:cNvCxnSpPr>
          <p:nvPr/>
        </p:nvCxnSpPr>
        <p:spPr>
          <a:xfrm flipH="1">
            <a:off x="2490614" y="3600412"/>
            <a:ext cx="1714500" cy="704849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8" idx="0"/>
          </p:cNvCxnSpPr>
          <p:nvPr/>
        </p:nvCxnSpPr>
        <p:spPr>
          <a:xfrm flipH="1">
            <a:off x="3328814" y="3600412"/>
            <a:ext cx="876300" cy="144780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  <a:endCxn id="9" idx="0"/>
          </p:cNvCxnSpPr>
          <p:nvPr/>
        </p:nvCxnSpPr>
        <p:spPr>
          <a:xfrm rot="16200000" flipH="1">
            <a:off x="3786014" y="4019512"/>
            <a:ext cx="2209800" cy="137160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10" idx="1"/>
          </p:cNvCxnSpPr>
          <p:nvPr/>
        </p:nvCxnSpPr>
        <p:spPr>
          <a:xfrm rot="16200000" flipH="1">
            <a:off x="4776614" y="3028912"/>
            <a:ext cx="1409700" cy="255270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05886" y="2405897"/>
            <a:ext cx="78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ferries</a:t>
            </a:r>
            <a:endParaRPr lang="en-US" i="1" dirty="0"/>
          </a:p>
        </p:txBody>
      </p:sp>
      <p:cxnSp>
        <p:nvCxnSpPr>
          <p:cNvPr id="18" name="Straight Arrow Connector 17"/>
          <p:cNvCxnSpPr>
            <a:endCxn id="17" idx="3"/>
          </p:cNvCxnSpPr>
          <p:nvPr/>
        </p:nvCxnSpPr>
        <p:spPr>
          <a:xfrm flipH="1" flipV="1">
            <a:off x="3189114" y="2590563"/>
            <a:ext cx="1397000" cy="23040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14814" y="3752812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road and rail</a:t>
            </a:r>
            <a:endParaRPr lang="en-US" i="1" dirty="0"/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rot="10800000">
            <a:off x="3252614" y="3905212"/>
            <a:ext cx="2362200" cy="32266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885614" y="1702926"/>
            <a:ext cx="12954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</a:rPr>
              <a:t>Rest of Europe</a:t>
            </a:r>
            <a:endParaRPr lang="en-US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679485" y="2236326"/>
            <a:ext cx="1853829" cy="830686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87794" y="251966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cargo ships</a:t>
            </a:r>
            <a:endParaRPr lang="en-US" i="1" dirty="0"/>
          </a:p>
        </p:txBody>
      </p:sp>
      <p:cxnSp>
        <p:nvCxnSpPr>
          <p:cNvPr id="24" name="Straight Arrow Connector 23"/>
          <p:cNvCxnSpPr/>
          <p:nvPr/>
        </p:nvCxnSpPr>
        <p:spPr>
          <a:xfrm rot="10800000">
            <a:off x="4984822" y="2688158"/>
            <a:ext cx="708338" cy="25758"/>
          </a:xfrm>
          <a:prstGeom prst="straightConnector1">
            <a:avLst/>
          </a:prstGeom>
          <a:ln w="158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2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8" y="87545"/>
            <a:ext cx="8679970" cy="663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1013</TotalTime>
  <Words>1561</Words>
  <Application>Microsoft Office PowerPoint</Application>
  <PresentationFormat>On-screen Show (4:3)</PresentationFormat>
  <Paragraphs>327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7" baseType="lpstr">
      <vt:lpstr>微軟正黑體</vt:lpstr>
      <vt:lpstr>Arial</vt:lpstr>
      <vt:lpstr>Calibri</vt:lpstr>
      <vt:lpstr>Candara</vt:lpstr>
      <vt:lpstr>Century Gothic</vt:lpstr>
      <vt:lpstr>Courier New</vt:lpstr>
      <vt:lpstr>Gill Sans MT</vt:lpstr>
      <vt:lpstr>Wingdings</vt:lpstr>
      <vt:lpstr>Wingdings 2</vt:lpstr>
      <vt:lpstr>Wingdings 3</vt:lpstr>
      <vt:lpstr>幼圆</vt:lpstr>
      <vt:lpstr>Wisp</vt:lpstr>
      <vt:lpstr>Equation</vt:lpstr>
      <vt:lpstr>Microsoft Word Document</vt:lpstr>
      <vt:lpstr>Multi-Hazard Resilience Quantification for Civil Infrastructure Systems</vt:lpstr>
      <vt:lpstr>Graduate Student Contributors</vt:lpstr>
      <vt:lpstr>Two Components of Resilience</vt:lpstr>
      <vt:lpstr>3 Applications  3 Concepts</vt:lpstr>
      <vt:lpstr>Application 1: Intermodal Freight Transport</vt:lpstr>
      <vt:lpstr>Solution</vt:lpstr>
      <vt:lpstr>Port of Świnoujście, Poland</vt:lpstr>
      <vt:lpstr>Port of Świnoujście, Poland</vt:lpstr>
      <vt:lpstr>PowerPoint Presentation</vt:lpstr>
      <vt:lpstr>Network Representation</vt:lpstr>
      <vt:lpstr>Disruption Scenarios</vt:lpstr>
      <vt:lpstr>Some Details </vt:lpstr>
      <vt:lpstr>Results</vt:lpstr>
      <vt:lpstr>Point Resilience</vt:lpstr>
      <vt:lpstr>Mitigation &amp; Preparedness</vt:lpstr>
      <vt:lpstr>Maximizing Resilience</vt:lpstr>
      <vt:lpstr>Application 2: Airport Taxiway &amp; Runway Pavement Networks</vt:lpstr>
      <vt:lpstr>Airport Resilience</vt:lpstr>
      <vt:lpstr>Airport Capacity Estimation</vt:lpstr>
      <vt:lpstr>Airport Capacity Estimation</vt:lpstr>
      <vt:lpstr>Minimum Operating Strip (MOS)  Requirements </vt:lpstr>
      <vt:lpstr>MOS Requirements</vt:lpstr>
      <vt:lpstr>Optimization Model</vt:lpstr>
      <vt:lpstr>Envisioned DSS</vt:lpstr>
      <vt:lpstr>Modeling Input</vt:lpstr>
      <vt:lpstr>Illustrative Example</vt:lpstr>
      <vt:lpstr>Optimization Model Input</vt:lpstr>
      <vt:lpstr>Optimization Model Input</vt:lpstr>
      <vt:lpstr>Modeling Results </vt:lpstr>
      <vt:lpstr>Modeling Results</vt:lpstr>
      <vt:lpstr>Application 3: Travel Time Resilience for Roadways</vt:lpstr>
      <vt:lpstr>Information Evolution in Disaster</vt:lpstr>
      <vt:lpstr>Travel Time Resilience Problem TTRP</vt:lpstr>
      <vt:lpstr>TTRP Formulation</vt:lpstr>
      <vt:lpstr>Progressive Hedging Algorithm  (PHA - Rockefeller and Wets 1991)  </vt:lpstr>
      <vt:lpstr>Numerical Application</vt:lpstr>
      <vt:lpstr>RIPS II: Interdependency and Civil Infrastructure Societal Systems </vt:lpstr>
      <vt:lpstr>PowerPoint Presentation</vt:lpstr>
      <vt:lpstr>A Civil Infrastructure-based Societal System (CIbSS)</vt:lpstr>
      <vt:lpstr>Lifelines Loss &amp; Component Downtime Assessment Input to System Performance</vt:lpstr>
      <vt:lpstr>Interpret and model adaptive actions, emerging organizational behaviors, changing policies: dynamic interdependencies</vt:lpstr>
      <vt:lpstr>Solution Framework</vt:lpstr>
      <vt:lpstr>Thank you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Miller-Hooks</dc:creator>
  <cp:lastModifiedBy>Elise</cp:lastModifiedBy>
  <cp:revision>179</cp:revision>
  <cp:lastPrinted>2014-04-13T20:14:49Z</cp:lastPrinted>
  <dcterms:created xsi:type="dcterms:W3CDTF">2014-04-02T13:48:37Z</dcterms:created>
  <dcterms:modified xsi:type="dcterms:W3CDTF">2014-10-22T01:10:36Z</dcterms:modified>
</cp:coreProperties>
</file>