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gif" ContentType="image/gif"/>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04" r:id="rId3"/>
    <p:sldMasterId id="2147483677" r:id="rId4"/>
    <p:sldMasterId id="2147483728" r:id="rId5"/>
    <p:sldMasterId id="2147483742" r:id="rId6"/>
    <p:sldMasterId id="2147483755" r:id="rId7"/>
    <p:sldMasterId id="2147483768" r:id="rId8"/>
    <p:sldMasterId id="2147483781" r:id="rId9"/>
    <p:sldMasterId id="2147483794" r:id="rId10"/>
    <p:sldMasterId id="2147483842" r:id="rId11"/>
    <p:sldMasterId id="2147483855" r:id="rId12"/>
    <p:sldMasterId id="2147483872" r:id="rId13"/>
    <p:sldMasterId id="2147483885" r:id="rId14"/>
    <p:sldMasterId id="2147483922" r:id="rId15"/>
    <p:sldMasterId id="2147483935" r:id="rId16"/>
    <p:sldMasterId id="2147484003" r:id="rId17"/>
    <p:sldMasterId id="2147484029" r:id="rId18"/>
    <p:sldMasterId id="2147484055" r:id="rId19"/>
    <p:sldMasterId id="2147484095" r:id="rId20"/>
  </p:sldMasterIdLst>
  <p:notesMasterIdLst>
    <p:notesMasterId r:id="rId63"/>
  </p:notesMasterIdLst>
  <p:handoutMasterIdLst>
    <p:handoutMasterId r:id="rId64"/>
  </p:handoutMasterIdLst>
  <p:sldIdLst>
    <p:sldId id="2181" r:id="rId21"/>
    <p:sldId id="2332" r:id="rId22"/>
    <p:sldId id="2334" r:id="rId23"/>
    <p:sldId id="2329" r:id="rId24"/>
    <p:sldId id="2330" r:id="rId25"/>
    <p:sldId id="2331" r:id="rId26"/>
    <p:sldId id="2320" r:id="rId27"/>
    <p:sldId id="2321" r:id="rId28"/>
    <p:sldId id="2336" r:id="rId29"/>
    <p:sldId id="2335" r:id="rId30"/>
    <p:sldId id="2322" r:id="rId31"/>
    <p:sldId id="2323" r:id="rId32"/>
    <p:sldId id="2324" r:id="rId33"/>
    <p:sldId id="2325" r:id="rId34"/>
    <p:sldId id="2326" r:id="rId35"/>
    <p:sldId id="2228" r:id="rId36"/>
    <p:sldId id="2312" r:id="rId37"/>
    <p:sldId id="2236" r:id="rId38"/>
    <p:sldId id="2337" r:id="rId39"/>
    <p:sldId id="2245" r:id="rId40"/>
    <p:sldId id="2238" r:id="rId41"/>
    <p:sldId id="2242" r:id="rId42"/>
    <p:sldId id="2294" r:id="rId43"/>
    <p:sldId id="2301" r:id="rId44"/>
    <p:sldId id="2343" r:id="rId45"/>
    <p:sldId id="2296" r:id="rId46"/>
    <p:sldId id="2328" r:id="rId47"/>
    <p:sldId id="2264" r:id="rId48"/>
    <p:sldId id="2338" r:id="rId49"/>
    <p:sldId id="2339" r:id="rId50"/>
    <p:sldId id="2340" r:id="rId51"/>
    <p:sldId id="2341" r:id="rId52"/>
    <p:sldId id="2342" r:id="rId53"/>
    <p:sldId id="2235" r:id="rId54"/>
    <p:sldId id="2188" r:id="rId55"/>
    <p:sldId id="2249" r:id="rId56"/>
    <p:sldId id="2250" r:id="rId57"/>
    <p:sldId id="2251" r:id="rId58"/>
    <p:sldId id="2252" r:id="rId59"/>
    <p:sldId id="2295" r:id="rId60"/>
    <p:sldId id="2226" r:id="rId61"/>
    <p:sldId id="2211" r:id="rId62"/>
  </p:sldIdLst>
  <p:sldSz cx="86868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6600"/>
    <a:srgbClr val="D2A000"/>
    <a:srgbClr val="3333FF"/>
    <a:srgbClr val="00823B"/>
    <a:srgbClr val="00CC00"/>
    <a:srgbClr val="FFCC00"/>
    <a:srgbClr val="33CC33"/>
    <a:srgbClr val="000066"/>
    <a:srgbClr val="3366FF"/>
    <a:srgbClr val="66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8456" autoAdjust="0"/>
    <p:restoredTop sz="65550" autoAdjust="0"/>
  </p:normalViewPr>
  <p:slideViewPr>
    <p:cSldViewPr>
      <p:cViewPr>
        <p:scale>
          <a:sx n="100" d="100"/>
          <a:sy n="100" d="100"/>
        </p:scale>
        <p:origin x="-1080" y="-78"/>
      </p:cViewPr>
      <p:guideLst>
        <p:guide orient="horz" pos="2160"/>
        <p:guide pos="2736"/>
      </p:guideLst>
    </p:cSldViewPr>
  </p:slideViewPr>
  <p:outlineViewPr>
    <p:cViewPr>
      <p:scale>
        <a:sx n="33" d="100"/>
        <a:sy n="33" d="100"/>
      </p:scale>
      <p:origin x="0" y="960"/>
    </p:cViewPr>
  </p:outlineViewPr>
  <p:notesTextViewPr>
    <p:cViewPr>
      <p:scale>
        <a:sx n="100" d="100"/>
        <a:sy n="100" d="100"/>
      </p:scale>
      <p:origin x="0" y="0"/>
    </p:cViewPr>
  </p:notesTextViewPr>
  <p:sorterViewPr>
    <p:cViewPr>
      <p:scale>
        <a:sx n="100" d="100"/>
        <a:sy n="100" d="100"/>
      </p:scale>
      <p:origin x="0" y="4176"/>
    </p:cViewPr>
  </p:sorterViewPr>
  <p:notesViewPr>
    <p:cSldViewPr>
      <p:cViewPr>
        <p:scale>
          <a:sx n="100" d="100"/>
          <a:sy n="100" d="100"/>
        </p:scale>
        <p:origin x="-1806" y="-78"/>
      </p:cViewPr>
      <p:guideLst>
        <p:guide orient="horz" pos="2929"/>
        <p:guide pos="220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horriemg\My%20Documents\PROJECTS\Capital_Stock_Valuation\Spreadsheet\Final_Versions\Capital_Stock_Spreadsheet_with_Scenarios_Sustain_investment_Scenario_and_Cal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800"/>
            </a:pPr>
            <a:r>
              <a:rPr lang="en-US" sz="2800" dirty="0"/>
              <a:t>USACE</a:t>
            </a:r>
            <a:r>
              <a:rPr lang="en-US" sz="2800" baseline="0" dirty="0"/>
              <a:t> Capital Stock </a:t>
            </a:r>
            <a:r>
              <a:rPr lang="en-US" sz="2800" baseline="0" dirty="0" smtClean="0"/>
              <a:t>Value </a:t>
            </a:r>
            <a:r>
              <a:rPr lang="en-US" sz="2800" b="1" i="0" u="none" strike="noStrike" baseline="0" dirty="0" smtClean="0"/>
              <a:t>by Functional Category, 1928 to 2011</a:t>
            </a:r>
            <a:endParaRPr lang="en-US" sz="2800" dirty="0"/>
          </a:p>
        </c:rich>
      </c:tx>
      <c:layout/>
    </c:title>
    <c:plotArea>
      <c:layout>
        <c:manualLayout>
          <c:layoutTarget val="inner"/>
          <c:xMode val="edge"/>
          <c:yMode val="edge"/>
          <c:x val="0.11110435414323216"/>
          <c:y val="0.21009442284444924"/>
          <c:w val="0.87074088395201144"/>
          <c:h val="0.55385434704479364"/>
        </c:manualLayout>
      </c:layout>
      <c:barChart>
        <c:barDir val="col"/>
        <c:grouping val="stacked"/>
        <c:ser>
          <c:idx val="0"/>
          <c:order val="0"/>
          <c:tx>
            <c:strRef>
              <c:f>Total_Default!$B$2</c:f>
              <c:strCache>
                <c:ptCount val="1"/>
                <c:pt idx="0">
                  <c:v>Navigation</c:v>
                </c:pt>
              </c:strCache>
            </c:strRef>
          </c:tx>
          <c:spPr>
            <a:solidFill>
              <a:srgbClr val="0070C0"/>
            </a:solidFill>
          </c:spPr>
          <c:cat>
            <c:numRef>
              <c:f>Total_Default!$A$3:$A$86</c:f>
              <c:numCache>
                <c:formatCode>General</c:formatCode>
                <c:ptCount val="84"/>
                <c:pt idx="0">
                  <c:v>1928</c:v>
                </c:pt>
                <c:pt idx="1">
                  <c:v>1929</c:v>
                </c:pt>
                <c:pt idx="2">
                  <c:v>1930</c:v>
                </c:pt>
                <c:pt idx="3">
                  <c:v>1931</c:v>
                </c:pt>
                <c:pt idx="4">
                  <c:v>1932</c:v>
                </c:pt>
                <c:pt idx="5">
                  <c:v>1933</c:v>
                </c:pt>
                <c:pt idx="6">
                  <c:v>1934</c:v>
                </c:pt>
                <c:pt idx="7">
                  <c:v>1935</c:v>
                </c:pt>
                <c:pt idx="8">
                  <c:v>1936</c:v>
                </c:pt>
                <c:pt idx="9">
                  <c:v>1937</c:v>
                </c:pt>
                <c:pt idx="10">
                  <c:v>1938</c:v>
                </c:pt>
                <c:pt idx="11">
                  <c:v>1939</c:v>
                </c:pt>
                <c:pt idx="12">
                  <c:v>1940</c:v>
                </c:pt>
                <c:pt idx="13">
                  <c:v>1941</c:v>
                </c:pt>
                <c:pt idx="14">
                  <c:v>1942</c:v>
                </c:pt>
                <c:pt idx="15">
                  <c:v>1943</c:v>
                </c:pt>
                <c:pt idx="16">
                  <c:v>1944</c:v>
                </c:pt>
                <c:pt idx="17">
                  <c:v>1945</c:v>
                </c:pt>
                <c:pt idx="18">
                  <c:v>1946</c:v>
                </c:pt>
                <c:pt idx="19">
                  <c:v>1947</c:v>
                </c:pt>
                <c:pt idx="20">
                  <c:v>1948</c:v>
                </c:pt>
                <c:pt idx="21">
                  <c:v>1949</c:v>
                </c:pt>
                <c:pt idx="22">
                  <c:v>1950</c:v>
                </c:pt>
                <c:pt idx="23">
                  <c:v>1951</c:v>
                </c:pt>
                <c:pt idx="24">
                  <c:v>1952</c:v>
                </c:pt>
                <c:pt idx="25">
                  <c:v>1953</c:v>
                </c:pt>
                <c:pt idx="26">
                  <c:v>1954</c:v>
                </c:pt>
                <c:pt idx="27">
                  <c:v>1955</c:v>
                </c:pt>
                <c:pt idx="28">
                  <c:v>1956</c:v>
                </c:pt>
                <c:pt idx="29">
                  <c:v>1957</c:v>
                </c:pt>
                <c:pt idx="30">
                  <c:v>1958</c:v>
                </c:pt>
                <c:pt idx="31">
                  <c:v>1959</c:v>
                </c:pt>
                <c:pt idx="32">
                  <c:v>1960</c:v>
                </c:pt>
                <c:pt idx="33">
                  <c:v>1961</c:v>
                </c:pt>
                <c:pt idx="34">
                  <c:v>1962</c:v>
                </c:pt>
                <c:pt idx="35">
                  <c:v>1963</c:v>
                </c:pt>
                <c:pt idx="36">
                  <c:v>1964</c:v>
                </c:pt>
                <c:pt idx="37">
                  <c:v>1965</c:v>
                </c:pt>
                <c:pt idx="38">
                  <c:v>1966</c:v>
                </c:pt>
                <c:pt idx="39">
                  <c:v>1967</c:v>
                </c:pt>
                <c:pt idx="40">
                  <c:v>1968</c:v>
                </c:pt>
                <c:pt idx="41">
                  <c:v>1969</c:v>
                </c:pt>
                <c:pt idx="42">
                  <c:v>1970</c:v>
                </c:pt>
                <c:pt idx="43">
                  <c:v>1971</c:v>
                </c:pt>
                <c:pt idx="44">
                  <c:v>1972</c:v>
                </c:pt>
                <c:pt idx="45">
                  <c:v>1973</c:v>
                </c:pt>
                <c:pt idx="46">
                  <c:v>1974</c:v>
                </c:pt>
                <c:pt idx="47">
                  <c:v>1975</c:v>
                </c:pt>
                <c:pt idx="48">
                  <c:v>1976</c:v>
                </c:pt>
                <c:pt idx="49">
                  <c:v>1977</c:v>
                </c:pt>
                <c:pt idx="50">
                  <c:v>1978</c:v>
                </c:pt>
                <c:pt idx="51">
                  <c:v>1979</c:v>
                </c:pt>
                <c:pt idx="52">
                  <c:v>1980</c:v>
                </c:pt>
                <c:pt idx="53">
                  <c:v>1981</c:v>
                </c:pt>
                <c:pt idx="54">
                  <c:v>1982</c:v>
                </c:pt>
                <c:pt idx="55">
                  <c:v>1983</c:v>
                </c:pt>
                <c:pt idx="56">
                  <c:v>1984</c:v>
                </c:pt>
                <c:pt idx="57">
                  <c:v>1985</c:v>
                </c:pt>
                <c:pt idx="58">
                  <c:v>1986</c:v>
                </c:pt>
                <c:pt idx="59">
                  <c:v>1987</c:v>
                </c:pt>
                <c:pt idx="60">
                  <c:v>1988</c:v>
                </c:pt>
                <c:pt idx="61">
                  <c:v>1989</c:v>
                </c:pt>
                <c:pt idx="62">
                  <c:v>1990</c:v>
                </c:pt>
                <c:pt idx="63">
                  <c:v>1991</c:v>
                </c:pt>
                <c:pt idx="64">
                  <c:v>1992</c:v>
                </c:pt>
                <c:pt idx="65">
                  <c:v>1993</c:v>
                </c:pt>
                <c:pt idx="66">
                  <c:v>1994</c:v>
                </c:pt>
                <c:pt idx="67">
                  <c:v>1995</c:v>
                </c:pt>
                <c:pt idx="68">
                  <c:v>1996</c:v>
                </c:pt>
                <c:pt idx="69">
                  <c:v>1997</c:v>
                </c:pt>
                <c:pt idx="70">
                  <c:v>1998</c:v>
                </c:pt>
                <c:pt idx="71">
                  <c:v>1999</c:v>
                </c:pt>
                <c:pt idx="72">
                  <c:v>2000</c:v>
                </c:pt>
                <c:pt idx="73">
                  <c:v>2001</c:v>
                </c:pt>
                <c:pt idx="74">
                  <c:v>2002</c:v>
                </c:pt>
                <c:pt idx="75">
                  <c:v>2003</c:v>
                </c:pt>
                <c:pt idx="76">
                  <c:v>2004</c:v>
                </c:pt>
                <c:pt idx="77">
                  <c:v>2005</c:v>
                </c:pt>
                <c:pt idx="78">
                  <c:v>2006</c:v>
                </c:pt>
                <c:pt idx="79">
                  <c:v>2007</c:v>
                </c:pt>
                <c:pt idx="80">
                  <c:v>2008</c:v>
                </c:pt>
                <c:pt idx="81">
                  <c:v>2009</c:v>
                </c:pt>
                <c:pt idx="82">
                  <c:v>2010</c:v>
                </c:pt>
                <c:pt idx="83">
                  <c:v>2011</c:v>
                </c:pt>
              </c:numCache>
            </c:numRef>
          </c:cat>
          <c:val>
            <c:numRef>
              <c:f>Total_Default!$B$3:$B$86</c:f>
              <c:numCache>
                <c:formatCode>_("$"* #,##0_);_("$"* \(#,##0\);_("$"* "-"??_);_(@_)</c:formatCode>
                <c:ptCount val="84"/>
                <c:pt idx="0">
                  <c:v>0</c:v>
                </c:pt>
                <c:pt idx="1">
                  <c:v>0</c:v>
                </c:pt>
                <c:pt idx="2">
                  <c:v>0</c:v>
                </c:pt>
                <c:pt idx="3">
                  <c:v>0</c:v>
                </c:pt>
                <c:pt idx="4">
                  <c:v>0</c:v>
                </c:pt>
                <c:pt idx="5">
                  <c:v>0</c:v>
                </c:pt>
                <c:pt idx="6">
                  <c:v>0</c:v>
                </c:pt>
                <c:pt idx="7">
                  <c:v>0</c:v>
                </c:pt>
                <c:pt idx="8">
                  <c:v>4598816536.5363865</c:v>
                </c:pt>
                <c:pt idx="9">
                  <c:v>8475723293.2059975</c:v>
                </c:pt>
                <c:pt idx="10">
                  <c:v>11527596451.872604</c:v>
                </c:pt>
                <c:pt idx="11">
                  <c:v>13922754113.173986</c:v>
                </c:pt>
                <c:pt idx="12">
                  <c:v>17842295624.628922</c:v>
                </c:pt>
                <c:pt idx="13">
                  <c:v>19138840063.833496</c:v>
                </c:pt>
                <c:pt idx="14">
                  <c:v>20287226336.928871</c:v>
                </c:pt>
                <c:pt idx="15">
                  <c:v>21236494830.890488</c:v>
                </c:pt>
                <c:pt idx="16">
                  <c:v>21861696225.249065</c:v>
                </c:pt>
                <c:pt idx="17">
                  <c:v>21925642129.122986</c:v>
                </c:pt>
                <c:pt idx="18">
                  <c:v>22265344772.090294</c:v>
                </c:pt>
                <c:pt idx="19">
                  <c:v>22730305650.101715</c:v>
                </c:pt>
                <c:pt idx="20">
                  <c:v>23467897588.904541</c:v>
                </c:pt>
                <c:pt idx="21">
                  <c:v>24615662568.528194</c:v>
                </c:pt>
                <c:pt idx="22">
                  <c:v>25732863149.2696</c:v>
                </c:pt>
                <c:pt idx="23">
                  <c:v>26645122053.320908</c:v>
                </c:pt>
                <c:pt idx="24">
                  <c:v>27226339310.295044</c:v>
                </c:pt>
                <c:pt idx="25">
                  <c:v>28019541813.5662</c:v>
                </c:pt>
                <c:pt idx="26">
                  <c:v>28453288672.529202</c:v>
                </c:pt>
                <c:pt idx="27">
                  <c:v>28974246619.661617</c:v>
                </c:pt>
                <c:pt idx="28">
                  <c:v>29787322623.878017</c:v>
                </c:pt>
                <c:pt idx="29">
                  <c:v>31177800702.243721</c:v>
                </c:pt>
                <c:pt idx="30">
                  <c:v>32815154013.7976</c:v>
                </c:pt>
                <c:pt idx="31">
                  <c:v>34733020568.26825</c:v>
                </c:pt>
                <c:pt idx="32">
                  <c:v>36893462303.02272</c:v>
                </c:pt>
                <c:pt idx="33">
                  <c:v>38907230473.478485</c:v>
                </c:pt>
                <c:pt idx="34">
                  <c:v>40987528903.319183</c:v>
                </c:pt>
                <c:pt idx="35">
                  <c:v>43133641298.761864</c:v>
                </c:pt>
                <c:pt idx="36">
                  <c:v>45151937296.555</c:v>
                </c:pt>
                <c:pt idx="37">
                  <c:v>47624276213.006805</c:v>
                </c:pt>
                <c:pt idx="38">
                  <c:v>50121205178.769753</c:v>
                </c:pt>
                <c:pt idx="39">
                  <c:v>52217580822.290154</c:v>
                </c:pt>
                <c:pt idx="40">
                  <c:v>53849231549.824455</c:v>
                </c:pt>
                <c:pt idx="41">
                  <c:v>55074780364.367462</c:v>
                </c:pt>
                <c:pt idx="42">
                  <c:v>55960062749.027046</c:v>
                </c:pt>
                <c:pt idx="43">
                  <c:v>56688245126.985176</c:v>
                </c:pt>
                <c:pt idx="44">
                  <c:v>57496054947.612022</c:v>
                </c:pt>
                <c:pt idx="45">
                  <c:v>58062052131.609673</c:v>
                </c:pt>
                <c:pt idx="46">
                  <c:v>58658797216.25457</c:v>
                </c:pt>
                <c:pt idx="47">
                  <c:v>59294557005.8339</c:v>
                </c:pt>
                <c:pt idx="48">
                  <c:v>60131133208.447083</c:v>
                </c:pt>
                <c:pt idx="49">
                  <c:v>60499608370.645523</c:v>
                </c:pt>
                <c:pt idx="50">
                  <c:v>61267386772.609909</c:v>
                </c:pt>
                <c:pt idx="51">
                  <c:v>62295667512.549782</c:v>
                </c:pt>
                <c:pt idx="52">
                  <c:v>63607074211.133698</c:v>
                </c:pt>
                <c:pt idx="53">
                  <c:v>64977601972.986992</c:v>
                </c:pt>
                <c:pt idx="54">
                  <c:v>66007638810.762154</c:v>
                </c:pt>
                <c:pt idx="55">
                  <c:v>66518755860.846138</c:v>
                </c:pt>
                <c:pt idx="56">
                  <c:v>66761726622.164955</c:v>
                </c:pt>
                <c:pt idx="57">
                  <c:v>66799987592.524254</c:v>
                </c:pt>
                <c:pt idx="58">
                  <c:v>66937533394.283005</c:v>
                </c:pt>
                <c:pt idx="59">
                  <c:v>66960248315.129616</c:v>
                </c:pt>
                <c:pt idx="60">
                  <c:v>67210493049.25988</c:v>
                </c:pt>
                <c:pt idx="61">
                  <c:v>67505199539.635155</c:v>
                </c:pt>
                <c:pt idx="62">
                  <c:v>67671417369.198631</c:v>
                </c:pt>
                <c:pt idx="63">
                  <c:v>67659965921.164154</c:v>
                </c:pt>
                <c:pt idx="64">
                  <c:v>67690412625.149193</c:v>
                </c:pt>
                <c:pt idx="65">
                  <c:v>67457596779.528717</c:v>
                </c:pt>
                <c:pt idx="66">
                  <c:v>67193840179.014969</c:v>
                </c:pt>
                <c:pt idx="67">
                  <c:v>66759386007.928543</c:v>
                </c:pt>
                <c:pt idx="68">
                  <c:v>66252583728.912247</c:v>
                </c:pt>
                <c:pt idx="69">
                  <c:v>65729764096.040733</c:v>
                </c:pt>
                <c:pt idx="70">
                  <c:v>65277547768.838272</c:v>
                </c:pt>
                <c:pt idx="71">
                  <c:v>64599536072.285835</c:v>
                </c:pt>
                <c:pt idx="72">
                  <c:v>63988753746.949883</c:v>
                </c:pt>
                <c:pt idx="73">
                  <c:v>63472751514.051262</c:v>
                </c:pt>
                <c:pt idx="74">
                  <c:v>62905316495.227234</c:v>
                </c:pt>
                <c:pt idx="75">
                  <c:v>62308331540.578201</c:v>
                </c:pt>
                <c:pt idx="76">
                  <c:v>61627811173.194054</c:v>
                </c:pt>
                <c:pt idx="77">
                  <c:v>60914607815.57914</c:v>
                </c:pt>
                <c:pt idx="78">
                  <c:v>60327826835.798355</c:v>
                </c:pt>
                <c:pt idx="79">
                  <c:v>59676331200.470901</c:v>
                </c:pt>
                <c:pt idx="80">
                  <c:v>59172666613.720566</c:v>
                </c:pt>
                <c:pt idx="81">
                  <c:v>58995191962.207336</c:v>
                </c:pt>
                <c:pt idx="82">
                  <c:v>59248225248.599121</c:v>
                </c:pt>
                <c:pt idx="83">
                  <c:v>58953229790.558182</c:v>
                </c:pt>
              </c:numCache>
            </c:numRef>
          </c:val>
        </c:ser>
        <c:ser>
          <c:idx val="1"/>
          <c:order val="1"/>
          <c:tx>
            <c:strRef>
              <c:f>Total_Default!$C$2</c:f>
              <c:strCache>
                <c:ptCount val="1"/>
                <c:pt idx="0">
                  <c:v>Flood</c:v>
                </c:pt>
              </c:strCache>
            </c:strRef>
          </c:tx>
          <c:spPr>
            <a:solidFill>
              <a:srgbClr val="C00000"/>
            </a:solidFill>
          </c:spPr>
          <c:cat>
            <c:numRef>
              <c:f>Total_Default!$A$3:$A$86</c:f>
              <c:numCache>
                <c:formatCode>General</c:formatCode>
                <c:ptCount val="84"/>
                <c:pt idx="0">
                  <c:v>1928</c:v>
                </c:pt>
                <c:pt idx="1">
                  <c:v>1929</c:v>
                </c:pt>
                <c:pt idx="2">
                  <c:v>1930</c:v>
                </c:pt>
                <c:pt idx="3">
                  <c:v>1931</c:v>
                </c:pt>
                <c:pt idx="4">
                  <c:v>1932</c:v>
                </c:pt>
                <c:pt idx="5">
                  <c:v>1933</c:v>
                </c:pt>
                <c:pt idx="6">
                  <c:v>1934</c:v>
                </c:pt>
                <c:pt idx="7">
                  <c:v>1935</c:v>
                </c:pt>
                <c:pt idx="8">
                  <c:v>1936</c:v>
                </c:pt>
                <c:pt idx="9">
                  <c:v>1937</c:v>
                </c:pt>
                <c:pt idx="10">
                  <c:v>1938</c:v>
                </c:pt>
                <c:pt idx="11">
                  <c:v>1939</c:v>
                </c:pt>
                <c:pt idx="12">
                  <c:v>1940</c:v>
                </c:pt>
                <c:pt idx="13">
                  <c:v>1941</c:v>
                </c:pt>
                <c:pt idx="14">
                  <c:v>1942</c:v>
                </c:pt>
                <c:pt idx="15">
                  <c:v>1943</c:v>
                </c:pt>
                <c:pt idx="16">
                  <c:v>1944</c:v>
                </c:pt>
                <c:pt idx="17">
                  <c:v>1945</c:v>
                </c:pt>
                <c:pt idx="18">
                  <c:v>1946</c:v>
                </c:pt>
                <c:pt idx="19">
                  <c:v>1947</c:v>
                </c:pt>
                <c:pt idx="20">
                  <c:v>1948</c:v>
                </c:pt>
                <c:pt idx="21">
                  <c:v>1949</c:v>
                </c:pt>
                <c:pt idx="22">
                  <c:v>1950</c:v>
                </c:pt>
                <c:pt idx="23">
                  <c:v>1951</c:v>
                </c:pt>
                <c:pt idx="24">
                  <c:v>1952</c:v>
                </c:pt>
                <c:pt idx="25">
                  <c:v>1953</c:v>
                </c:pt>
                <c:pt idx="26">
                  <c:v>1954</c:v>
                </c:pt>
                <c:pt idx="27">
                  <c:v>1955</c:v>
                </c:pt>
                <c:pt idx="28">
                  <c:v>1956</c:v>
                </c:pt>
                <c:pt idx="29">
                  <c:v>1957</c:v>
                </c:pt>
                <c:pt idx="30">
                  <c:v>1958</c:v>
                </c:pt>
                <c:pt idx="31">
                  <c:v>1959</c:v>
                </c:pt>
                <c:pt idx="32">
                  <c:v>1960</c:v>
                </c:pt>
                <c:pt idx="33">
                  <c:v>1961</c:v>
                </c:pt>
                <c:pt idx="34">
                  <c:v>1962</c:v>
                </c:pt>
                <c:pt idx="35">
                  <c:v>1963</c:v>
                </c:pt>
                <c:pt idx="36">
                  <c:v>1964</c:v>
                </c:pt>
                <c:pt idx="37">
                  <c:v>1965</c:v>
                </c:pt>
                <c:pt idx="38">
                  <c:v>1966</c:v>
                </c:pt>
                <c:pt idx="39">
                  <c:v>1967</c:v>
                </c:pt>
                <c:pt idx="40">
                  <c:v>1968</c:v>
                </c:pt>
                <c:pt idx="41">
                  <c:v>1969</c:v>
                </c:pt>
                <c:pt idx="42">
                  <c:v>1970</c:v>
                </c:pt>
                <c:pt idx="43">
                  <c:v>1971</c:v>
                </c:pt>
                <c:pt idx="44">
                  <c:v>1972</c:v>
                </c:pt>
                <c:pt idx="45">
                  <c:v>1973</c:v>
                </c:pt>
                <c:pt idx="46">
                  <c:v>1974</c:v>
                </c:pt>
                <c:pt idx="47">
                  <c:v>1975</c:v>
                </c:pt>
                <c:pt idx="48">
                  <c:v>1976</c:v>
                </c:pt>
                <c:pt idx="49">
                  <c:v>1977</c:v>
                </c:pt>
                <c:pt idx="50">
                  <c:v>1978</c:v>
                </c:pt>
                <c:pt idx="51">
                  <c:v>1979</c:v>
                </c:pt>
                <c:pt idx="52">
                  <c:v>1980</c:v>
                </c:pt>
                <c:pt idx="53">
                  <c:v>1981</c:v>
                </c:pt>
                <c:pt idx="54">
                  <c:v>1982</c:v>
                </c:pt>
                <c:pt idx="55">
                  <c:v>1983</c:v>
                </c:pt>
                <c:pt idx="56">
                  <c:v>1984</c:v>
                </c:pt>
                <c:pt idx="57">
                  <c:v>1985</c:v>
                </c:pt>
                <c:pt idx="58">
                  <c:v>1986</c:v>
                </c:pt>
                <c:pt idx="59">
                  <c:v>1987</c:v>
                </c:pt>
                <c:pt idx="60">
                  <c:v>1988</c:v>
                </c:pt>
                <c:pt idx="61">
                  <c:v>1989</c:v>
                </c:pt>
                <c:pt idx="62">
                  <c:v>1990</c:v>
                </c:pt>
                <c:pt idx="63">
                  <c:v>1991</c:v>
                </c:pt>
                <c:pt idx="64">
                  <c:v>1992</c:v>
                </c:pt>
                <c:pt idx="65">
                  <c:v>1993</c:v>
                </c:pt>
                <c:pt idx="66">
                  <c:v>1994</c:v>
                </c:pt>
                <c:pt idx="67">
                  <c:v>1995</c:v>
                </c:pt>
                <c:pt idx="68">
                  <c:v>1996</c:v>
                </c:pt>
                <c:pt idx="69">
                  <c:v>1997</c:v>
                </c:pt>
                <c:pt idx="70">
                  <c:v>1998</c:v>
                </c:pt>
                <c:pt idx="71">
                  <c:v>1999</c:v>
                </c:pt>
                <c:pt idx="72">
                  <c:v>2000</c:v>
                </c:pt>
                <c:pt idx="73">
                  <c:v>2001</c:v>
                </c:pt>
                <c:pt idx="74">
                  <c:v>2002</c:v>
                </c:pt>
                <c:pt idx="75">
                  <c:v>2003</c:v>
                </c:pt>
                <c:pt idx="76">
                  <c:v>2004</c:v>
                </c:pt>
                <c:pt idx="77">
                  <c:v>2005</c:v>
                </c:pt>
                <c:pt idx="78">
                  <c:v>2006</c:v>
                </c:pt>
                <c:pt idx="79">
                  <c:v>2007</c:v>
                </c:pt>
                <c:pt idx="80">
                  <c:v>2008</c:v>
                </c:pt>
                <c:pt idx="81">
                  <c:v>2009</c:v>
                </c:pt>
                <c:pt idx="82">
                  <c:v>2010</c:v>
                </c:pt>
                <c:pt idx="83">
                  <c:v>2011</c:v>
                </c:pt>
              </c:numCache>
            </c:numRef>
          </c:cat>
          <c:val>
            <c:numRef>
              <c:f>Total_Default!$C$3:$C$86</c:f>
              <c:numCache>
                <c:formatCode>_("$"* #,##0_);_("$"* \(#,##0\);_("$"* "-"??_);_(@_)</c:formatCode>
                <c:ptCount val="84"/>
                <c:pt idx="0">
                  <c:v>0</c:v>
                </c:pt>
                <c:pt idx="1">
                  <c:v>0</c:v>
                </c:pt>
                <c:pt idx="2">
                  <c:v>0</c:v>
                </c:pt>
                <c:pt idx="3">
                  <c:v>0</c:v>
                </c:pt>
                <c:pt idx="4">
                  <c:v>0</c:v>
                </c:pt>
                <c:pt idx="5">
                  <c:v>0</c:v>
                </c:pt>
                <c:pt idx="6">
                  <c:v>0</c:v>
                </c:pt>
                <c:pt idx="7">
                  <c:v>0</c:v>
                </c:pt>
                <c:pt idx="8">
                  <c:v>1238054535.8177996</c:v>
                </c:pt>
                <c:pt idx="9">
                  <c:v>2514165900.1218233</c:v>
                </c:pt>
                <c:pt idx="10">
                  <c:v>3882251031.2904472</c:v>
                </c:pt>
                <c:pt idx="11">
                  <c:v>5903551495.9249706</c:v>
                </c:pt>
                <c:pt idx="12">
                  <c:v>8294030169.3351479</c:v>
                </c:pt>
                <c:pt idx="13">
                  <c:v>11123934686.224098</c:v>
                </c:pt>
                <c:pt idx="14">
                  <c:v>13280045122.117662</c:v>
                </c:pt>
                <c:pt idx="15">
                  <c:v>14679678637.26387</c:v>
                </c:pt>
                <c:pt idx="16">
                  <c:v>15418107935.934301</c:v>
                </c:pt>
                <c:pt idx="17">
                  <c:v>15905673814.778225</c:v>
                </c:pt>
                <c:pt idx="18">
                  <c:v>16687504280.041805</c:v>
                </c:pt>
                <c:pt idx="19">
                  <c:v>18596928388.153912</c:v>
                </c:pt>
                <c:pt idx="20">
                  <c:v>20776496064.807365</c:v>
                </c:pt>
                <c:pt idx="21">
                  <c:v>23987984827.761253</c:v>
                </c:pt>
                <c:pt idx="22">
                  <c:v>26547487750.1684</c:v>
                </c:pt>
                <c:pt idx="23">
                  <c:v>28927011479.643032</c:v>
                </c:pt>
                <c:pt idx="24">
                  <c:v>30765663510.749805</c:v>
                </c:pt>
                <c:pt idx="25">
                  <c:v>32437068944.072163</c:v>
                </c:pt>
                <c:pt idx="26">
                  <c:v>33507510410.171566</c:v>
                </c:pt>
                <c:pt idx="27">
                  <c:v>34400096571.068886</c:v>
                </c:pt>
                <c:pt idx="28">
                  <c:v>35753913743.08168</c:v>
                </c:pt>
                <c:pt idx="29">
                  <c:v>37427792666.135757</c:v>
                </c:pt>
                <c:pt idx="30">
                  <c:v>39453565489.044846</c:v>
                </c:pt>
                <c:pt idx="31">
                  <c:v>41740381477.916138</c:v>
                </c:pt>
                <c:pt idx="32">
                  <c:v>43984854518.823715</c:v>
                </c:pt>
                <c:pt idx="33">
                  <c:v>46463993793.453117</c:v>
                </c:pt>
                <c:pt idx="34">
                  <c:v>48791753627.710457</c:v>
                </c:pt>
                <c:pt idx="35">
                  <c:v>51770471977.846962</c:v>
                </c:pt>
                <c:pt idx="36">
                  <c:v>54654656063.687447</c:v>
                </c:pt>
                <c:pt idx="37">
                  <c:v>57701067512.493004</c:v>
                </c:pt>
                <c:pt idx="38">
                  <c:v>60640151985.637375</c:v>
                </c:pt>
                <c:pt idx="39">
                  <c:v>63310557492.026955</c:v>
                </c:pt>
                <c:pt idx="40">
                  <c:v>65624319421.965195</c:v>
                </c:pt>
                <c:pt idx="41">
                  <c:v>67281204825.527763</c:v>
                </c:pt>
                <c:pt idx="42">
                  <c:v>68443834380.844315</c:v>
                </c:pt>
                <c:pt idx="43">
                  <c:v>70182324128.967819</c:v>
                </c:pt>
                <c:pt idx="44">
                  <c:v>71807152784.163635</c:v>
                </c:pt>
                <c:pt idx="45">
                  <c:v>73363559896.484772</c:v>
                </c:pt>
                <c:pt idx="46">
                  <c:v>75219577720.134674</c:v>
                </c:pt>
                <c:pt idx="47">
                  <c:v>76999458772.011871</c:v>
                </c:pt>
                <c:pt idx="48">
                  <c:v>79470996222.384796</c:v>
                </c:pt>
                <c:pt idx="49">
                  <c:v>80765503272.192535</c:v>
                </c:pt>
                <c:pt idx="50">
                  <c:v>82276653973.63942</c:v>
                </c:pt>
                <c:pt idx="51">
                  <c:v>83995982166.963409</c:v>
                </c:pt>
                <c:pt idx="52">
                  <c:v>85094251412.565063</c:v>
                </c:pt>
                <c:pt idx="53">
                  <c:v>85738181290.522583</c:v>
                </c:pt>
                <c:pt idx="54">
                  <c:v>86040539122.528763</c:v>
                </c:pt>
                <c:pt idx="55">
                  <c:v>86124450475.10495</c:v>
                </c:pt>
                <c:pt idx="56">
                  <c:v>86251504065.612396</c:v>
                </c:pt>
                <c:pt idx="57">
                  <c:v>86396891305.096771</c:v>
                </c:pt>
                <c:pt idx="58">
                  <c:v>86665408361.231674</c:v>
                </c:pt>
                <c:pt idx="59">
                  <c:v>86655147661.834351</c:v>
                </c:pt>
                <c:pt idx="60">
                  <c:v>86568876478.133926</c:v>
                </c:pt>
                <c:pt idx="61">
                  <c:v>86246533577.249908</c:v>
                </c:pt>
                <c:pt idx="62">
                  <c:v>86076715352.143555</c:v>
                </c:pt>
                <c:pt idx="63">
                  <c:v>85867523752.757736</c:v>
                </c:pt>
                <c:pt idx="64">
                  <c:v>85536920791.581223</c:v>
                </c:pt>
                <c:pt idx="65">
                  <c:v>84807937948.072205</c:v>
                </c:pt>
                <c:pt idx="66">
                  <c:v>84106031508.930939</c:v>
                </c:pt>
                <c:pt idx="67">
                  <c:v>83190138172.277695</c:v>
                </c:pt>
                <c:pt idx="68">
                  <c:v>82153261481.563614</c:v>
                </c:pt>
                <c:pt idx="69">
                  <c:v>81064549987.824921</c:v>
                </c:pt>
                <c:pt idx="70">
                  <c:v>80140489079.835617</c:v>
                </c:pt>
                <c:pt idx="71">
                  <c:v>79098390228.716599</c:v>
                </c:pt>
                <c:pt idx="72">
                  <c:v>77893348499.273285</c:v>
                </c:pt>
                <c:pt idx="73">
                  <c:v>76881551666.823685</c:v>
                </c:pt>
                <c:pt idx="74">
                  <c:v>75858166728.305664</c:v>
                </c:pt>
                <c:pt idx="75">
                  <c:v>74870779439.392059</c:v>
                </c:pt>
                <c:pt idx="76">
                  <c:v>73811803987.808777</c:v>
                </c:pt>
                <c:pt idx="77">
                  <c:v>72729655693.696503</c:v>
                </c:pt>
                <c:pt idx="78">
                  <c:v>71842159959.76799</c:v>
                </c:pt>
                <c:pt idx="79">
                  <c:v>70850100104.513931</c:v>
                </c:pt>
                <c:pt idx="80">
                  <c:v>70048734167.025284</c:v>
                </c:pt>
                <c:pt idx="81">
                  <c:v>69555429829.087494</c:v>
                </c:pt>
                <c:pt idx="82">
                  <c:v>69351362632.180023</c:v>
                </c:pt>
                <c:pt idx="83">
                  <c:v>69078682191.914368</c:v>
                </c:pt>
              </c:numCache>
            </c:numRef>
          </c:val>
        </c:ser>
        <c:ser>
          <c:idx val="2"/>
          <c:order val="2"/>
          <c:tx>
            <c:strRef>
              <c:f>Total_Default!$D$2</c:f>
              <c:strCache>
                <c:ptCount val="1"/>
                <c:pt idx="0">
                  <c:v>Multipurpose</c:v>
                </c:pt>
              </c:strCache>
            </c:strRef>
          </c:tx>
          <c:spPr>
            <a:solidFill>
              <a:srgbClr val="8AC147"/>
            </a:solidFill>
          </c:spPr>
          <c:cat>
            <c:numRef>
              <c:f>Total_Default!$A$3:$A$86</c:f>
              <c:numCache>
                <c:formatCode>General</c:formatCode>
                <c:ptCount val="84"/>
                <c:pt idx="0">
                  <c:v>1928</c:v>
                </c:pt>
                <c:pt idx="1">
                  <c:v>1929</c:v>
                </c:pt>
                <c:pt idx="2">
                  <c:v>1930</c:v>
                </c:pt>
                <c:pt idx="3">
                  <c:v>1931</c:v>
                </c:pt>
                <c:pt idx="4">
                  <c:v>1932</c:v>
                </c:pt>
                <c:pt idx="5">
                  <c:v>1933</c:v>
                </c:pt>
                <c:pt idx="6">
                  <c:v>1934</c:v>
                </c:pt>
                <c:pt idx="7">
                  <c:v>1935</c:v>
                </c:pt>
                <c:pt idx="8">
                  <c:v>1936</c:v>
                </c:pt>
                <c:pt idx="9">
                  <c:v>1937</c:v>
                </c:pt>
                <c:pt idx="10">
                  <c:v>1938</c:v>
                </c:pt>
                <c:pt idx="11">
                  <c:v>1939</c:v>
                </c:pt>
                <c:pt idx="12">
                  <c:v>1940</c:v>
                </c:pt>
                <c:pt idx="13">
                  <c:v>1941</c:v>
                </c:pt>
                <c:pt idx="14">
                  <c:v>1942</c:v>
                </c:pt>
                <c:pt idx="15">
                  <c:v>1943</c:v>
                </c:pt>
                <c:pt idx="16">
                  <c:v>1944</c:v>
                </c:pt>
                <c:pt idx="17">
                  <c:v>1945</c:v>
                </c:pt>
                <c:pt idx="18">
                  <c:v>1946</c:v>
                </c:pt>
                <c:pt idx="19">
                  <c:v>1947</c:v>
                </c:pt>
                <c:pt idx="20">
                  <c:v>1948</c:v>
                </c:pt>
                <c:pt idx="21">
                  <c:v>1949</c:v>
                </c:pt>
                <c:pt idx="22">
                  <c:v>1950</c:v>
                </c:pt>
                <c:pt idx="23">
                  <c:v>1951</c:v>
                </c:pt>
                <c:pt idx="24">
                  <c:v>1952</c:v>
                </c:pt>
                <c:pt idx="25">
                  <c:v>1953</c:v>
                </c:pt>
                <c:pt idx="26">
                  <c:v>1954</c:v>
                </c:pt>
                <c:pt idx="27">
                  <c:v>1955</c:v>
                </c:pt>
                <c:pt idx="28">
                  <c:v>1956</c:v>
                </c:pt>
                <c:pt idx="29">
                  <c:v>1957</c:v>
                </c:pt>
                <c:pt idx="30">
                  <c:v>1958</c:v>
                </c:pt>
                <c:pt idx="31">
                  <c:v>1959</c:v>
                </c:pt>
                <c:pt idx="32">
                  <c:v>1960</c:v>
                </c:pt>
                <c:pt idx="33">
                  <c:v>1961</c:v>
                </c:pt>
                <c:pt idx="34">
                  <c:v>1962</c:v>
                </c:pt>
                <c:pt idx="35">
                  <c:v>1963</c:v>
                </c:pt>
                <c:pt idx="36">
                  <c:v>1964</c:v>
                </c:pt>
                <c:pt idx="37">
                  <c:v>1965</c:v>
                </c:pt>
                <c:pt idx="38">
                  <c:v>1966</c:v>
                </c:pt>
                <c:pt idx="39">
                  <c:v>1967</c:v>
                </c:pt>
                <c:pt idx="40">
                  <c:v>1968</c:v>
                </c:pt>
                <c:pt idx="41">
                  <c:v>1969</c:v>
                </c:pt>
                <c:pt idx="42">
                  <c:v>1970</c:v>
                </c:pt>
                <c:pt idx="43">
                  <c:v>1971</c:v>
                </c:pt>
                <c:pt idx="44">
                  <c:v>1972</c:v>
                </c:pt>
                <c:pt idx="45">
                  <c:v>1973</c:v>
                </c:pt>
                <c:pt idx="46">
                  <c:v>1974</c:v>
                </c:pt>
                <c:pt idx="47">
                  <c:v>1975</c:v>
                </c:pt>
                <c:pt idx="48">
                  <c:v>1976</c:v>
                </c:pt>
                <c:pt idx="49">
                  <c:v>1977</c:v>
                </c:pt>
                <c:pt idx="50">
                  <c:v>1978</c:v>
                </c:pt>
                <c:pt idx="51">
                  <c:v>1979</c:v>
                </c:pt>
                <c:pt idx="52">
                  <c:v>1980</c:v>
                </c:pt>
                <c:pt idx="53">
                  <c:v>1981</c:v>
                </c:pt>
                <c:pt idx="54">
                  <c:v>1982</c:v>
                </c:pt>
                <c:pt idx="55">
                  <c:v>1983</c:v>
                </c:pt>
                <c:pt idx="56">
                  <c:v>1984</c:v>
                </c:pt>
                <c:pt idx="57">
                  <c:v>1985</c:v>
                </c:pt>
                <c:pt idx="58">
                  <c:v>1986</c:v>
                </c:pt>
                <c:pt idx="59">
                  <c:v>1987</c:v>
                </c:pt>
                <c:pt idx="60">
                  <c:v>1988</c:v>
                </c:pt>
                <c:pt idx="61">
                  <c:v>1989</c:v>
                </c:pt>
                <c:pt idx="62">
                  <c:v>1990</c:v>
                </c:pt>
                <c:pt idx="63">
                  <c:v>1991</c:v>
                </c:pt>
                <c:pt idx="64">
                  <c:v>1992</c:v>
                </c:pt>
                <c:pt idx="65">
                  <c:v>1993</c:v>
                </c:pt>
                <c:pt idx="66">
                  <c:v>1994</c:v>
                </c:pt>
                <c:pt idx="67">
                  <c:v>1995</c:v>
                </c:pt>
                <c:pt idx="68">
                  <c:v>1996</c:v>
                </c:pt>
                <c:pt idx="69">
                  <c:v>1997</c:v>
                </c:pt>
                <c:pt idx="70">
                  <c:v>1998</c:v>
                </c:pt>
                <c:pt idx="71">
                  <c:v>1999</c:v>
                </c:pt>
                <c:pt idx="72">
                  <c:v>2000</c:v>
                </c:pt>
                <c:pt idx="73">
                  <c:v>2001</c:v>
                </c:pt>
                <c:pt idx="74">
                  <c:v>2002</c:v>
                </c:pt>
                <c:pt idx="75">
                  <c:v>2003</c:v>
                </c:pt>
                <c:pt idx="76">
                  <c:v>2004</c:v>
                </c:pt>
                <c:pt idx="77">
                  <c:v>2005</c:v>
                </c:pt>
                <c:pt idx="78">
                  <c:v>2006</c:v>
                </c:pt>
                <c:pt idx="79">
                  <c:v>2007</c:v>
                </c:pt>
                <c:pt idx="80">
                  <c:v>2008</c:v>
                </c:pt>
                <c:pt idx="81">
                  <c:v>2009</c:v>
                </c:pt>
                <c:pt idx="82">
                  <c:v>2010</c:v>
                </c:pt>
                <c:pt idx="83">
                  <c:v>2011</c:v>
                </c:pt>
              </c:numCache>
            </c:numRef>
          </c:cat>
          <c:val>
            <c:numRef>
              <c:f>Total_Default!$D$3:$D$86</c:f>
              <c:numCache>
                <c:formatCode>_("$"* #,##0_);_("$"* \(#,##0\);_("$"* "-"??_);_(@_)</c:formatCode>
                <c:ptCount val="84"/>
                <c:pt idx="0">
                  <c:v>0</c:v>
                </c:pt>
                <c:pt idx="1">
                  <c:v>0</c:v>
                </c:pt>
                <c:pt idx="2">
                  <c:v>0</c:v>
                </c:pt>
                <c:pt idx="3">
                  <c:v>0</c:v>
                </c:pt>
                <c:pt idx="4">
                  <c:v>0</c:v>
                </c:pt>
                <c:pt idx="5">
                  <c:v>0</c:v>
                </c:pt>
                <c:pt idx="6">
                  <c:v>0</c:v>
                </c:pt>
                <c:pt idx="7">
                  <c:v>0</c:v>
                </c:pt>
                <c:pt idx="8">
                  <c:v>1915308760.4360955</c:v>
                </c:pt>
                <c:pt idx="9">
                  <c:v>3640446348.1375527</c:v>
                </c:pt>
                <c:pt idx="10">
                  <c:v>4580950802.1530704</c:v>
                </c:pt>
                <c:pt idx="11">
                  <c:v>5282136793.2508011</c:v>
                </c:pt>
                <c:pt idx="12">
                  <c:v>5982639901.3520889</c:v>
                </c:pt>
                <c:pt idx="13">
                  <c:v>6714699038.9199095</c:v>
                </c:pt>
                <c:pt idx="14">
                  <c:v>7641014894.4200497</c:v>
                </c:pt>
                <c:pt idx="15">
                  <c:v>9890161394.986351</c:v>
                </c:pt>
                <c:pt idx="16">
                  <c:v>10988765907.254658</c:v>
                </c:pt>
                <c:pt idx="17">
                  <c:v>11258038327.633924</c:v>
                </c:pt>
                <c:pt idx="18">
                  <c:v>11585224483.052626</c:v>
                </c:pt>
                <c:pt idx="19">
                  <c:v>12587101134.247166</c:v>
                </c:pt>
                <c:pt idx="20">
                  <c:v>14319595079.785244</c:v>
                </c:pt>
                <c:pt idx="21">
                  <c:v>17548729662.2094</c:v>
                </c:pt>
                <c:pt idx="22">
                  <c:v>22038608898.538052</c:v>
                </c:pt>
                <c:pt idx="23">
                  <c:v>26440618452.238216</c:v>
                </c:pt>
                <c:pt idx="24">
                  <c:v>30785169690.627216</c:v>
                </c:pt>
                <c:pt idx="25">
                  <c:v>35617436564.666054</c:v>
                </c:pt>
                <c:pt idx="26">
                  <c:v>39445803988.459183</c:v>
                </c:pt>
                <c:pt idx="27">
                  <c:v>42655461934.330139</c:v>
                </c:pt>
                <c:pt idx="28">
                  <c:v>44879148799.053185</c:v>
                </c:pt>
                <c:pt idx="29">
                  <c:v>46782441755.58094</c:v>
                </c:pt>
                <c:pt idx="30">
                  <c:v>48674032272.916862</c:v>
                </c:pt>
                <c:pt idx="31">
                  <c:v>50825053328.382362</c:v>
                </c:pt>
                <c:pt idx="32">
                  <c:v>53328682707.835228</c:v>
                </c:pt>
                <c:pt idx="33">
                  <c:v>56039975267.003067</c:v>
                </c:pt>
                <c:pt idx="34">
                  <c:v>58560219439.178078</c:v>
                </c:pt>
                <c:pt idx="35">
                  <c:v>61081967997.925354</c:v>
                </c:pt>
                <c:pt idx="36">
                  <c:v>63353536676.295654</c:v>
                </c:pt>
                <c:pt idx="37">
                  <c:v>65356078399.890167</c:v>
                </c:pt>
                <c:pt idx="38">
                  <c:v>67834706887.254875</c:v>
                </c:pt>
                <c:pt idx="39">
                  <c:v>70272411542.376526</c:v>
                </c:pt>
                <c:pt idx="40">
                  <c:v>72409582908.637024</c:v>
                </c:pt>
                <c:pt idx="41">
                  <c:v>73841484214.598511</c:v>
                </c:pt>
                <c:pt idx="42">
                  <c:v>75023369312.959671</c:v>
                </c:pt>
                <c:pt idx="43">
                  <c:v>76293171603.201324</c:v>
                </c:pt>
                <c:pt idx="44">
                  <c:v>77556381586.150223</c:v>
                </c:pt>
                <c:pt idx="45">
                  <c:v>78447518819.950134</c:v>
                </c:pt>
                <c:pt idx="46">
                  <c:v>79161099919.916779</c:v>
                </c:pt>
                <c:pt idx="47">
                  <c:v>79764790446.66687</c:v>
                </c:pt>
                <c:pt idx="48">
                  <c:v>80767670030.836639</c:v>
                </c:pt>
                <c:pt idx="49">
                  <c:v>81793270515.921722</c:v>
                </c:pt>
                <c:pt idx="50">
                  <c:v>82449062407.593155</c:v>
                </c:pt>
                <c:pt idx="51">
                  <c:v>82759108424.827866</c:v>
                </c:pt>
                <c:pt idx="52">
                  <c:v>82777849406.861603</c:v>
                </c:pt>
                <c:pt idx="53">
                  <c:v>82494186449.974121</c:v>
                </c:pt>
                <c:pt idx="54">
                  <c:v>81884810726.280609</c:v>
                </c:pt>
                <c:pt idx="55">
                  <c:v>81183500967.500534</c:v>
                </c:pt>
                <c:pt idx="56">
                  <c:v>80309367691.957932</c:v>
                </c:pt>
                <c:pt idx="57">
                  <c:v>79281360224.951874</c:v>
                </c:pt>
                <c:pt idx="58">
                  <c:v>78126355084.237</c:v>
                </c:pt>
                <c:pt idx="59">
                  <c:v>76926856481.479126</c:v>
                </c:pt>
                <c:pt idx="60">
                  <c:v>75669613774.878464</c:v>
                </c:pt>
                <c:pt idx="61">
                  <c:v>74405233500.278641</c:v>
                </c:pt>
                <c:pt idx="62">
                  <c:v>73018443447.652023</c:v>
                </c:pt>
                <c:pt idx="63">
                  <c:v>71626698160.869553</c:v>
                </c:pt>
                <c:pt idx="64">
                  <c:v>70168754650.197006</c:v>
                </c:pt>
                <c:pt idx="65">
                  <c:v>68627156613.354309</c:v>
                </c:pt>
                <c:pt idx="66">
                  <c:v>67031301045.231194</c:v>
                </c:pt>
                <c:pt idx="67">
                  <c:v>65442388325.720154</c:v>
                </c:pt>
                <c:pt idx="68">
                  <c:v>63764665870.27652</c:v>
                </c:pt>
                <c:pt idx="69">
                  <c:v>62043347864.583015</c:v>
                </c:pt>
                <c:pt idx="70">
                  <c:v>60384717188.901772</c:v>
                </c:pt>
                <c:pt idx="71">
                  <c:v>58921915005.603004</c:v>
                </c:pt>
                <c:pt idx="72">
                  <c:v>57266943726.983292</c:v>
                </c:pt>
                <c:pt idx="73">
                  <c:v>55627916108.891174</c:v>
                </c:pt>
                <c:pt idx="74">
                  <c:v>53935355800.486732</c:v>
                </c:pt>
                <c:pt idx="75">
                  <c:v>52199865437.637169</c:v>
                </c:pt>
                <c:pt idx="76">
                  <c:v>50410086066.888283</c:v>
                </c:pt>
                <c:pt idx="77">
                  <c:v>48628115535.411873</c:v>
                </c:pt>
                <c:pt idx="78">
                  <c:v>46882107417.571991</c:v>
                </c:pt>
                <c:pt idx="79">
                  <c:v>45052344775.565254</c:v>
                </c:pt>
                <c:pt idx="80">
                  <c:v>43452798749.664505</c:v>
                </c:pt>
                <c:pt idx="81">
                  <c:v>41937582835.53376</c:v>
                </c:pt>
                <c:pt idx="82">
                  <c:v>40546291305.860001</c:v>
                </c:pt>
                <c:pt idx="83">
                  <c:v>39065939513.091095</c:v>
                </c:pt>
              </c:numCache>
            </c:numRef>
          </c:val>
        </c:ser>
        <c:ser>
          <c:idx val="3"/>
          <c:order val="3"/>
          <c:tx>
            <c:strRef>
              <c:f>Total_Default!$E$2</c:f>
              <c:strCache>
                <c:ptCount val="1"/>
                <c:pt idx="0">
                  <c:v>MRT</c:v>
                </c:pt>
              </c:strCache>
            </c:strRef>
          </c:tx>
          <c:spPr>
            <a:solidFill>
              <a:srgbClr val="8170CA"/>
            </a:solidFill>
          </c:spPr>
          <c:cat>
            <c:numRef>
              <c:f>Total_Default!$A$3:$A$86</c:f>
              <c:numCache>
                <c:formatCode>General</c:formatCode>
                <c:ptCount val="84"/>
                <c:pt idx="0">
                  <c:v>1928</c:v>
                </c:pt>
                <c:pt idx="1">
                  <c:v>1929</c:v>
                </c:pt>
                <c:pt idx="2">
                  <c:v>1930</c:v>
                </c:pt>
                <c:pt idx="3">
                  <c:v>1931</c:v>
                </c:pt>
                <c:pt idx="4">
                  <c:v>1932</c:v>
                </c:pt>
                <c:pt idx="5">
                  <c:v>1933</c:v>
                </c:pt>
                <c:pt idx="6">
                  <c:v>1934</c:v>
                </c:pt>
                <c:pt idx="7">
                  <c:v>1935</c:v>
                </c:pt>
                <c:pt idx="8">
                  <c:v>1936</c:v>
                </c:pt>
                <c:pt idx="9">
                  <c:v>1937</c:v>
                </c:pt>
                <c:pt idx="10">
                  <c:v>1938</c:v>
                </c:pt>
                <c:pt idx="11">
                  <c:v>1939</c:v>
                </c:pt>
                <c:pt idx="12">
                  <c:v>1940</c:v>
                </c:pt>
                <c:pt idx="13">
                  <c:v>1941</c:v>
                </c:pt>
                <c:pt idx="14">
                  <c:v>1942</c:v>
                </c:pt>
                <c:pt idx="15">
                  <c:v>1943</c:v>
                </c:pt>
                <c:pt idx="16">
                  <c:v>1944</c:v>
                </c:pt>
                <c:pt idx="17">
                  <c:v>1945</c:v>
                </c:pt>
                <c:pt idx="18">
                  <c:v>1946</c:v>
                </c:pt>
                <c:pt idx="19">
                  <c:v>1947</c:v>
                </c:pt>
                <c:pt idx="20">
                  <c:v>1948</c:v>
                </c:pt>
                <c:pt idx="21">
                  <c:v>1949</c:v>
                </c:pt>
                <c:pt idx="22">
                  <c:v>1950</c:v>
                </c:pt>
                <c:pt idx="23">
                  <c:v>1951</c:v>
                </c:pt>
                <c:pt idx="24">
                  <c:v>1952</c:v>
                </c:pt>
                <c:pt idx="25">
                  <c:v>1953</c:v>
                </c:pt>
                <c:pt idx="26">
                  <c:v>1954</c:v>
                </c:pt>
                <c:pt idx="27">
                  <c:v>1955</c:v>
                </c:pt>
                <c:pt idx="28">
                  <c:v>1956</c:v>
                </c:pt>
                <c:pt idx="29">
                  <c:v>1957</c:v>
                </c:pt>
                <c:pt idx="30">
                  <c:v>1958</c:v>
                </c:pt>
                <c:pt idx="31">
                  <c:v>1959</c:v>
                </c:pt>
                <c:pt idx="32">
                  <c:v>1960</c:v>
                </c:pt>
                <c:pt idx="33">
                  <c:v>1961</c:v>
                </c:pt>
                <c:pt idx="34">
                  <c:v>1962</c:v>
                </c:pt>
                <c:pt idx="35">
                  <c:v>1963</c:v>
                </c:pt>
                <c:pt idx="36">
                  <c:v>1964</c:v>
                </c:pt>
                <c:pt idx="37">
                  <c:v>1965</c:v>
                </c:pt>
                <c:pt idx="38">
                  <c:v>1966</c:v>
                </c:pt>
                <c:pt idx="39">
                  <c:v>1967</c:v>
                </c:pt>
                <c:pt idx="40">
                  <c:v>1968</c:v>
                </c:pt>
                <c:pt idx="41">
                  <c:v>1969</c:v>
                </c:pt>
                <c:pt idx="42">
                  <c:v>1970</c:v>
                </c:pt>
                <c:pt idx="43">
                  <c:v>1971</c:v>
                </c:pt>
                <c:pt idx="44">
                  <c:v>1972</c:v>
                </c:pt>
                <c:pt idx="45">
                  <c:v>1973</c:v>
                </c:pt>
                <c:pt idx="46">
                  <c:v>1974</c:v>
                </c:pt>
                <c:pt idx="47">
                  <c:v>1975</c:v>
                </c:pt>
                <c:pt idx="48">
                  <c:v>1976</c:v>
                </c:pt>
                <c:pt idx="49">
                  <c:v>1977</c:v>
                </c:pt>
                <c:pt idx="50">
                  <c:v>1978</c:v>
                </c:pt>
                <c:pt idx="51">
                  <c:v>1979</c:v>
                </c:pt>
                <c:pt idx="52">
                  <c:v>1980</c:v>
                </c:pt>
                <c:pt idx="53">
                  <c:v>1981</c:v>
                </c:pt>
                <c:pt idx="54">
                  <c:v>1982</c:v>
                </c:pt>
                <c:pt idx="55">
                  <c:v>1983</c:v>
                </c:pt>
                <c:pt idx="56">
                  <c:v>1984</c:v>
                </c:pt>
                <c:pt idx="57">
                  <c:v>1985</c:v>
                </c:pt>
                <c:pt idx="58">
                  <c:v>1986</c:v>
                </c:pt>
                <c:pt idx="59">
                  <c:v>1987</c:v>
                </c:pt>
                <c:pt idx="60">
                  <c:v>1988</c:v>
                </c:pt>
                <c:pt idx="61">
                  <c:v>1989</c:v>
                </c:pt>
                <c:pt idx="62">
                  <c:v>1990</c:v>
                </c:pt>
                <c:pt idx="63">
                  <c:v>1991</c:v>
                </c:pt>
                <c:pt idx="64">
                  <c:v>1992</c:v>
                </c:pt>
                <c:pt idx="65">
                  <c:v>1993</c:v>
                </c:pt>
                <c:pt idx="66">
                  <c:v>1994</c:v>
                </c:pt>
                <c:pt idx="67">
                  <c:v>1995</c:v>
                </c:pt>
                <c:pt idx="68">
                  <c:v>1996</c:v>
                </c:pt>
                <c:pt idx="69">
                  <c:v>1997</c:v>
                </c:pt>
                <c:pt idx="70">
                  <c:v>1998</c:v>
                </c:pt>
                <c:pt idx="71">
                  <c:v>1999</c:v>
                </c:pt>
                <c:pt idx="72">
                  <c:v>2000</c:v>
                </c:pt>
                <c:pt idx="73">
                  <c:v>2001</c:v>
                </c:pt>
                <c:pt idx="74">
                  <c:v>2002</c:v>
                </c:pt>
                <c:pt idx="75">
                  <c:v>2003</c:v>
                </c:pt>
                <c:pt idx="76">
                  <c:v>2004</c:v>
                </c:pt>
                <c:pt idx="77">
                  <c:v>2005</c:v>
                </c:pt>
                <c:pt idx="78">
                  <c:v>2006</c:v>
                </c:pt>
                <c:pt idx="79">
                  <c:v>2007</c:v>
                </c:pt>
                <c:pt idx="80">
                  <c:v>2008</c:v>
                </c:pt>
                <c:pt idx="81">
                  <c:v>2009</c:v>
                </c:pt>
                <c:pt idx="82">
                  <c:v>2010</c:v>
                </c:pt>
                <c:pt idx="83">
                  <c:v>2011</c:v>
                </c:pt>
              </c:numCache>
            </c:numRef>
          </c:cat>
          <c:val>
            <c:numRef>
              <c:f>Total_Default!$E$3:$E$86</c:f>
              <c:numCache>
                <c:formatCode>_("$"* #,##0_);_("$"* \(#,##0\);_("$"* "-"??_);_(@_)</c:formatCode>
                <c:ptCount val="84"/>
                <c:pt idx="0">
                  <c:v>340793816.42512077</c:v>
                </c:pt>
                <c:pt idx="1">
                  <c:v>989051936.83136451</c:v>
                </c:pt>
                <c:pt idx="2">
                  <c:v>1862050993.3830996</c:v>
                </c:pt>
                <c:pt idx="3">
                  <c:v>3318235089.5185332</c:v>
                </c:pt>
                <c:pt idx="4">
                  <c:v>4594277815.6804209</c:v>
                </c:pt>
                <c:pt idx="5">
                  <c:v>6178917132.6138544</c:v>
                </c:pt>
                <c:pt idx="6">
                  <c:v>7861985243.345232</c:v>
                </c:pt>
                <c:pt idx="7">
                  <c:v>9153744319.7560272</c:v>
                </c:pt>
                <c:pt idx="8">
                  <c:v>10311736796.752096</c:v>
                </c:pt>
                <c:pt idx="9">
                  <c:v>11207398963.458281</c:v>
                </c:pt>
                <c:pt idx="10">
                  <c:v>12008287869.652988</c:v>
                </c:pt>
                <c:pt idx="11">
                  <c:v>12899516837.888783</c:v>
                </c:pt>
                <c:pt idx="12">
                  <c:v>14041945958.479446</c:v>
                </c:pt>
                <c:pt idx="13">
                  <c:v>14801305688.089123</c:v>
                </c:pt>
                <c:pt idx="14">
                  <c:v>15285340872.847206</c:v>
                </c:pt>
                <c:pt idx="15">
                  <c:v>15596480737.677488</c:v>
                </c:pt>
                <c:pt idx="16">
                  <c:v>16003245847.198412</c:v>
                </c:pt>
                <c:pt idx="17">
                  <c:v>16570745307.168957</c:v>
                </c:pt>
                <c:pt idx="18">
                  <c:v>16903568358.212894</c:v>
                </c:pt>
                <c:pt idx="19">
                  <c:v>17416598229.563801</c:v>
                </c:pt>
                <c:pt idx="20">
                  <c:v>17884208252.947609</c:v>
                </c:pt>
                <c:pt idx="21">
                  <c:v>18687854863.994541</c:v>
                </c:pt>
                <c:pt idx="22">
                  <c:v>19499908387.577923</c:v>
                </c:pt>
                <c:pt idx="23">
                  <c:v>20158776981.289047</c:v>
                </c:pt>
                <c:pt idx="24">
                  <c:v>20691030561.000809</c:v>
                </c:pt>
                <c:pt idx="25">
                  <c:v>21439847707.14415</c:v>
                </c:pt>
                <c:pt idx="26">
                  <c:v>21778104571.87455</c:v>
                </c:pt>
                <c:pt idx="27">
                  <c:v>22000242495.360138</c:v>
                </c:pt>
                <c:pt idx="28">
                  <c:v>22275774284.897942</c:v>
                </c:pt>
                <c:pt idx="29">
                  <c:v>22599120235.951283</c:v>
                </c:pt>
                <c:pt idx="30">
                  <c:v>22884211921.381001</c:v>
                </c:pt>
                <c:pt idx="31">
                  <c:v>23233379163.568008</c:v>
                </c:pt>
                <c:pt idx="32">
                  <c:v>23554108401.992599</c:v>
                </c:pt>
                <c:pt idx="33">
                  <c:v>23846583979.603367</c:v>
                </c:pt>
                <c:pt idx="34">
                  <c:v>24069196248.739132</c:v>
                </c:pt>
                <c:pt idx="35">
                  <c:v>24330679510.320873</c:v>
                </c:pt>
                <c:pt idx="36">
                  <c:v>24534078579.118717</c:v>
                </c:pt>
                <c:pt idx="37">
                  <c:v>24652629959.178562</c:v>
                </c:pt>
                <c:pt idx="38">
                  <c:v>24843509169.996021</c:v>
                </c:pt>
                <c:pt idx="39">
                  <c:v>24991725832.156017</c:v>
                </c:pt>
                <c:pt idx="40">
                  <c:v>25029206448.407974</c:v>
                </c:pt>
                <c:pt idx="41">
                  <c:v>24971064862.027294</c:v>
                </c:pt>
                <c:pt idx="42">
                  <c:v>24882145583.74654</c:v>
                </c:pt>
                <c:pt idx="43">
                  <c:v>24799522061.617596</c:v>
                </c:pt>
                <c:pt idx="44">
                  <c:v>24694201394.765148</c:v>
                </c:pt>
                <c:pt idx="45">
                  <c:v>24535867466.808781</c:v>
                </c:pt>
                <c:pt idx="46">
                  <c:v>24480241861.946541</c:v>
                </c:pt>
                <c:pt idx="47">
                  <c:v>24697900232.885689</c:v>
                </c:pt>
                <c:pt idx="48">
                  <c:v>25052839449.2272</c:v>
                </c:pt>
                <c:pt idx="49">
                  <c:v>25066162956.122196</c:v>
                </c:pt>
                <c:pt idx="50">
                  <c:v>25141975926.490185</c:v>
                </c:pt>
                <c:pt idx="51">
                  <c:v>25090444663.909908</c:v>
                </c:pt>
                <c:pt idx="52">
                  <c:v>24999383273.530064</c:v>
                </c:pt>
                <c:pt idx="53">
                  <c:v>24838950099.678886</c:v>
                </c:pt>
                <c:pt idx="54">
                  <c:v>24655815736.486069</c:v>
                </c:pt>
                <c:pt idx="55">
                  <c:v>24487727606.244247</c:v>
                </c:pt>
                <c:pt idx="56">
                  <c:v>24420736651.741943</c:v>
                </c:pt>
                <c:pt idx="57">
                  <c:v>24232152885.668808</c:v>
                </c:pt>
                <c:pt idx="58">
                  <c:v>23947203107.767841</c:v>
                </c:pt>
                <c:pt idx="59">
                  <c:v>23567287475.642708</c:v>
                </c:pt>
                <c:pt idx="60">
                  <c:v>23205085222.789421</c:v>
                </c:pt>
                <c:pt idx="61">
                  <c:v>22803568056.747551</c:v>
                </c:pt>
                <c:pt idx="62">
                  <c:v>22394947605.422428</c:v>
                </c:pt>
                <c:pt idx="63">
                  <c:v>21986355596.890011</c:v>
                </c:pt>
                <c:pt idx="64">
                  <c:v>21608279821.160358</c:v>
                </c:pt>
                <c:pt idx="65">
                  <c:v>21152442917.48962</c:v>
                </c:pt>
                <c:pt idx="66">
                  <c:v>20769826083.163086</c:v>
                </c:pt>
                <c:pt idx="67">
                  <c:v>20227802498.307384</c:v>
                </c:pt>
                <c:pt idx="68">
                  <c:v>19661238758.188499</c:v>
                </c:pt>
                <c:pt idx="69">
                  <c:v>19272360887.429741</c:v>
                </c:pt>
                <c:pt idx="70">
                  <c:v>18911000628.964645</c:v>
                </c:pt>
                <c:pt idx="71">
                  <c:v>18570213244.932507</c:v>
                </c:pt>
                <c:pt idx="72">
                  <c:v>18208369656.708103</c:v>
                </c:pt>
                <c:pt idx="73">
                  <c:v>17914765811.460941</c:v>
                </c:pt>
                <c:pt idx="74">
                  <c:v>17637760354.496021</c:v>
                </c:pt>
                <c:pt idx="75">
                  <c:v>17372703942.638718</c:v>
                </c:pt>
                <c:pt idx="76">
                  <c:v>17087783966.195103</c:v>
                </c:pt>
                <c:pt idx="77">
                  <c:v>16798778933.808783</c:v>
                </c:pt>
                <c:pt idx="78">
                  <c:v>16575329047.059298</c:v>
                </c:pt>
                <c:pt idx="79">
                  <c:v>16344335605.404446</c:v>
                </c:pt>
                <c:pt idx="80">
                  <c:v>16273169078.758978</c:v>
                </c:pt>
                <c:pt idx="81">
                  <c:v>16307899690.216764</c:v>
                </c:pt>
                <c:pt idx="82">
                  <c:v>16387132476.29001</c:v>
                </c:pt>
                <c:pt idx="83">
                  <c:v>16520387090.757996</c:v>
                </c:pt>
              </c:numCache>
            </c:numRef>
          </c:val>
        </c:ser>
        <c:ser>
          <c:idx val="4"/>
          <c:order val="4"/>
          <c:tx>
            <c:strRef>
              <c:f>Total_Default!$F$2</c:f>
              <c:strCache>
                <c:ptCount val="1"/>
                <c:pt idx="0">
                  <c:v>Dredging</c:v>
                </c:pt>
              </c:strCache>
            </c:strRef>
          </c:tx>
          <c:spPr>
            <a:solidFill>
              <a:srgbClr val="EF8A03"/>
            </a:solidFill>
          </c:spPr>
          <c:val>
            <c:numRef>
              <c:f>Total_Default!$F$3:$F$86</c:f>
              <c:numCache>
                <c:formatCode>_("$"* #,##0_);_("$"* \(#,##0\);_("$"* "-"??_);_(@_)</c:formatCode>
                <c:ptCount val="8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589214206.43729186</c:v>
                </c:pt>
                <c:pt idx="36">
                  <c:v>1119569942.4665861</c:v>
                </c:pt>
                <c:pt idx="37">
                  <c:v>1677433205.1282599</c:v>
                </c:pt>
                <c:pt idx="38">
                  <c:v>2175060414.693717</c:v>
                </c:pt>
                <c:pt idx="39">
                  <c:v>2561515370.3150659</c:v>
                </c:pt>
                <c:pt idx="40">
                  <c:v>2923597886.4577522</c:v>
                </c:pt>
                <c:pt idx="41">
                  <c:v>3202607313.5539784</c:v>
                </c:pt>
                <c:pt idx="42">
                  <c:v>3553683984.8668637</c:v>
                </c:pt>
                <c:pt idx="43">
                  <c:v>3797157959.9238372</c:v>
                </c:pt>
                <c:pt idx="44">
                  <c:v>3981282605.2603288</c:v>
                </c:pt>
                <c:pt idx="45">
                  <c:v>4162750391.4921207</c:v>
                </c:pt>
                <c:pt idx="46">
                  <c:v>4402796029.8099051</c:v>
                </c:pt>
                <c:pt idx="47">
                  <c:v>4574141963.0984135</c:v>
                </c:pt>
                <c:pt idx="48">
                  <c:v>4762804263.4464245</c:v>
                </c:pt>
                <c:pt idx="49">
                  <c:v>4873887063.4053345</c:v>
                </c:pt>
                <c:pt idx="50">
                  <c:v>5029137721.9893026</c:v>
                </c:pt>
                <c:pt idx="51">
                  <c:v>5169502624.7884665</c:v>
                </c:pt>
                <c:pt idx="52">
                  <c:v>5427262841.5458355</c:v>
                </c:pt>
                <c:pt idx="53">
                  <c:v>5695282926.5457125</c:v>
                </c:pt>
                <c:pt idx="54">
                  <c:v>5801591472.5359955</c:v>
                </c:pt>
                <c:pt idx="55">
                  <c:v>5956762525.1844845</c:v>
                </c:pt>
                <c:pt idx="56">
                  <c:v>6300384907.9807215</c:v>
                </c:pt>
                <c:pt idx="57">
                  <c:v>6453983322.6029339</c:v>
                </c:pt>
                <c:pt idx="58">
                  <c:v>6434083519.152319</c:v>
                </c:pt>
                <c:pt idx="59">
                  <c:v>6323675108.184289</c:v>
                </c:pt>
                <c:pt idx="60">
                  <c:v>6208991386.3661137</c:v>
                </c:pt>
                <c:pt idx="61">
                  <c:v>6121003999.108655</c:v>
                </c:pt>
                <c:pt idx="62">
                  <c:v>5989099951.6660042</c:v>
                </c:pt>
                <c:pt idx="63">
                  <c:v>6065302758.2707615</c:v>
                </c:pt>
                <c:pt idx="64">
                  <c:v>6009000196.0204716</c:v>
                </c:pt>
                <c:pt idx="65">
                  <c:v>5993090288.7817955</c:v>
                </c:pt>
                <c:pt idx="66">
                  <c:v>5972592006.4873705</c:v>
                </c:pt>
                <c:pt idx="67">
                  <c:v>5912443577.1513586</c:v>
                </c:pt>
                <c:pt idx="68">
                  <c:v>5864617104.1361008</c:v>
                </c:pt>
                <c:pt idx="69">
                  <c:v>5910416777.7687368</c:v>
                </c:pt>
                <c:pt idx="70">
                  <c:v>6008882370.6061096</c:v>
                </c:pt>
                <c:pt idx="71">
                  <c:v>6154542528.7863865</c:v>
                </c:pt>
                <c:pt idx="72">
                  <c:v>6216410678.7542315</c:v>
                </c:pt>
                <c:pt idx="73">
                  <c:v>6300070338.0011578</c:v>
                </c:pt>
                <c:pt idx="74">
                  <c:v>6363645513.7492285</c:v>
                </c:pt>
                <c:pt idx="75">
                  <c:v>6455050227.9486685</c:v>
                </c:pt>
                <c:pt idx="76">
                  <c:v>6512709952.6275473</c:v>
                </c:pt>
                <c:pt idx="77">
                  <c:v>6535865712.3482294</c:v>
                </c:pt>
                <c:pt idx="78">
                  <c:v>6555183099.2401867</c:v>
                </c:pt>
                <c:pt idx="79">
                  <c:v>6610928204.8929586</c:v>
                </c:pt>
                <c:pt idx="80">
                  <c:v>6663802631.4917555</c:v>
                </c:pt>
                <c:pt idx="81">
                  <c:v>6960920380.1382971</c:v>
                </c:pt>
                <c:pt idx="82">
                  <c:v>7397989867.1779833</c:v>
                </c:pt>
                <c:pt idx="83">
                  <c:v>7758296680.4285851</c:v>
                </c:pt>
              </c:numCache>
            </c:numRef>
          </c:val>
        </c:ser>
        <c:overlap val="100"/>
        <c:axId val="63160320"/>
        <c:axId val="63162240"/>
      </c:barChart>
      <c:catAx>
        <c:axId val="63160320"/>
        <c:scaling>
          <c:orientation val="minMax"/>
        </c:scaling>
        <c:axPos val="b"/>
        <c:title>
          <c:tx>
            <c:rich>
              <a:bodyPr/>
              <a:lstStyle/>
              <a:p>
                <a:pPr>
                  <a:defRPr sz="1000"/>
                </a:pPr>
                <a:r>
                  <a:rPr lang="en-US" sz="1000"/>
                  <a:t>Year</a:t>
                </a:r>
              </a:p>
            </c:rich>
          </c:tx>
          <c:layout/>
        </c:title>
        <c:numFmt formatCode="General" sourceLinked="1"/>
        <c:tickLblPos val="nextTo"/>
        <c:txPr>
          <a:bodyPr rot="-5400000" vert="horz"/>
          <a:lstStyle/>
          <a:p>
            <a:pPr>
              <a:defRPr sz="1000"/>
            </a:pPr>
            <a:endParaRPr lang="en-US"/>
          </a:p>
        </c:txPr>
        <c:crossAx val="63162240"/>
        <c:crosses val="autoZero"/>
        <c:auto val="1"/>
        <c:lblAlgn val="ctr"/>
        <c:lblOffset val="100"/>
      </c:catAx>
      <c:valAx>
        <c:axId val="63162240"/>
        <c:scaling>
          <c:orientation val="minMax"/>
        </c:scaling>
        <c:axPos val="l"/>
        <c:majorGridlines/>
        <c:numFmt formatCode="_(&quot;$&quot;* #,##0_);_(&quot;$&quot;* \(#,##0\);_(&quot;$&quot;* &quot;-&quot;??_);_(@_)" sourceLinked="1"/>
        <c:tickLblPos val="nextTo"/>
        <c:txPr>
          <a:bodyPr/>
          <a:lstStyle/>
          <a:p>
            <a:pPr>
              <a:defRPr sz="1400"/>
            </a:pPr>
            <a:endParaRPr lang="en-US"/>
          </a:p>
        </c:txPr>
        <c:crossAx val="63160320"/>
        <c:crosses val="autoZero"/>
        <c:crossBetween val="between"/>
        <c:dispUnits>
          <c:builtInUnit val="billions"/>
          <c:dispUnitsLbl>
            <c:layout>
              <c:manualLayout>
                <c:xMode val="edge"/>
                <c:yMode val="edge"/>
                <c:x val="7.3029808299077846E-3"/>
                <c:y val="0.22652339684936773"/>
              </c:manualLayout>
            </c:layout>
            <c:tx>
              <c:rich>
                <a:bodyPr/>
                <a:lstStyle/>
                <a:p>
                  <a:pPr>
                    <a:defRPr sz="1400" b="1"/>
                  </a:pPr>
                  <a:r>
                    <a:rPr lang="en-US" sz="1400" b="1"/>
                    <a:t>Billions of FY 2011</a:t>
                  </a:r>
                  <a:r>
                    <a:rPr lang="en-US" sz="1400" b="1" baseline="0"/>
                    <a:t> </a:t>
                  </a:r>
                  <a:r>
                    <a:rPr lang="en-US" sz="1400" b="1"/>
                    <a:t>Dollars</a:t>
                  </a:r>
                </a:p>
              </c:rich>
            </c:tx>
          </c:dispUnitsLbl>
        </c:dispUnits>
      </c:valAx>
      <c:spPr>
        <a:solidFill>
          <a:sysClr val="window" lastClr="FFFFFF"/>
        </a:solidFill>
      </c:spPr>
    </c:plotArea>
    <c:legend>
      <c:legendPos val="b"/>
      <c:layout>
        <c:manualLayout>
          <c:xMode val="edge"/>
          <c:yMode val="edge"/>
          <c:x val="0.18422396419197762"/>
          <c:y val="0.89482111935178643"/>
          <c:w val="0.69107576396700432"/>
          <c:h val="4.916228313784532E-2"/>
        </c:manualLayout>
      </c:layout>
      <c:txPr>
        <a:bodyPr/>
        <a:lstStyle/>
        <a:p>
          <a:pPr>
            <a:defRPr sz="1600"/>
          </a:pPr>
          <a:endParaRPr lang="en-US"/>
        </a:p>
      </c:txPr>
    </c:legend>
    <c:plotVisOnly val="1"/>
    <c:dispBlanksAs val="gap"/>
  </c:chart>
  <c:spPr>
    <a:solidFill>
      <a:schemeClr val="bg1"/>
    </a:solidFill>
    <a:ln>
      <a:solidFill>
        <a:srgbClr val="000000"/>
      </a:solidFill>
    </a:ln>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02BDB-0958-4023-87C0-22CBA8283DDB}" type="doc">
      <dgm:prSet loTypeId="urn:microsoft.com/office/officeart/2005/8/layout/hProcess9" loCatId="process" qsTypeId="urn:microsoft.com/office/officeart/2005/8/quickstyle/simple1" qsCatId="simple" csTypeId="urn:microsoft.com/office/officeart/2005/8/colors/accent3_2" csCatId="accent3" phldr="1"/>
      <dgm:spPr/>
    </dgm:pt>
    <dgm:pt modelId="{134608AC-5251-44E8-BB54-71EB67CE4FDA}">
      <dgm:prSet phldrT="[Text]" custT="1"/>
      <dgm:spPr>
        <a:ln>
          <a:solidFill>
            <a:schemeClr val="tx1"/>
          </a:solidFill>
        </a:ln>
      </dgm:spPr>
      <dgm:t>
        <a:bodyPr/>
        <a:lstStyle/>
        <a:p>
          <a:pPr algn="ctr"/>
          <a:r>
            <a:rPr lang="en-GB" sz="2000" b="1" dirty="0" smtClean="0">
              <a:solidFill>
                <a:srgbClr val="FF0000"/>
              </a:solidFill>
            </a:rPr>
            <a:t>Live </a:t>
          </a:r>
          <a:r>
            <a:rPr lang="en-GB" sz="2000" b="1" dirty="0">
              <a:solidFill>
                <a:srgbClr val="FF0000"/>
              </a:solidFill>
            </a:rPr>
            <a:t>with </a:t>
          </a:r>
          <a:r>
            <a:rPr lang="en-GB" sz="2000" b="1" dirty="0" smtClean="0">
              <a:solidFill>
                <a:srgbClr val="FF0000"/>
              </a:solidFill>
            </a:rPr>
            <a:t>floods</a:t>
          </a:r>
        </a:p>
        <a:p>
          <a:pPr algn="ctr"/>
          <a:endParaRPr lang="en-GB" sz="900" b="1" dirty="0" smtClean="0">
            <a:solidFill>
              <a:schemeClr val="tx1"/>
            </a:solidFill>
          </a:endParaRPr>
        </a:p>
        <a:p>
          <a:pPr algn="ctr"/>
          <a:endParaRPr lang="en-GB" sz="800" b="1" dirty="0" smtClean="0">
            <a:solidFill>
              <a:schemeClr val="tx1"/>
            </a:solidFill>
          </a:endParaRPr>
        </a:p>
        <a:p>
          <a:pPr algn="l"/>
          <a:r>
            <a:rPr lang="en-GB" sz="1700" dirty="0" smtClean="0">
              <a:solidFill>
                <a:schemeClr val="tx1"/>
              </a:solidFill>
            </a:rPr>
            <a:t>Individuals and small communities adapt to nature’s rhythm.</a:t>
          </a:r>
          <a:endParaRPr lang="en-GB" sz="2000" b="1" dirty="0">
            <a:solidFill>
              <a:schemeClr val="tx1"/>
            </a:solidFill>
          </a:endParaRPr>
        </a:p>
      </dgm:t>
    </dgm:pt>
    <dgm:pt modelId="{675102C3-DCF3-4CC1-9A63-56FE27530A0B}" type="parTrans" cxnId="{9ADD066F-B5DC-4DEE-A584-02A5586A0384}">
      <dgm:prSet/>
      <dgm:spPr/>
      <dgm:t>
        <a:bodyPr/>
        <a:lstStyle/>
        <a:p>
          <a:endParaRPr lang="en-GB" sz="2000"/>
        </a:p>
      </dgm:t>
    </dgm:pt>
    <dgm:pt modelId="{26B35F57-0ECB-4F5B-8C02-F4963917EF7C}" type="sibTrans" cxnId="{9ADD066F-B5DC-4DEE-A584-02A5586A0384}">
      <dgm:prSet/>
      <dgm:spPr/>
      <dgm:t>
        <a:bodyPr/>
        <a:lstStyle/>
        <a:p>
          <a:endParaRPr lang="en-GB" sz="2000"/>
        </a:p>
      </dgm:t>
    </dgm:pt>
    <dgm:pt modelId="{653C37AB-6040-47AC-92AD-33DEBA8D2339}">
      <dgm:prSet phldrT="[Text]" custT="1"/>
      <dgm:spPr>
        <a:ln>
          <a:solidFill>
            <a:schemeClr val="tx1"/>
          </a:solidFill>
        </a:ln>
      </dgm:spPr>
      <dgm:t>
        <a:bodyPr/>
        <a:lstStyle/>
        <a:p>
          <a:r>
            <a:rPr lang="en-GB" sz="2000" b="1" dirty="0" smtClean="0">
              <a:solidFill>
                <a:srgbClr val="FF0000"/>
              </a:solidFill>
            </a:rPr>
            <a:t>Utilize the Flood Plain</a:t>
          </a:r>
        </a:p>
        <a:p>
          <a:r>
            <a:rPr lang="en-GB" sz="1800" dirty="0" smtClean="0">
              <a:solidFill>
                <a:schemeClr val="tx1"/>
              </a:solidFill>
            </a:rPr>
            <a:t>Fertile flood plain land drained for agriculture.</a:t>
          </a:r>
        </a:p>
        <a:p>
          <a:r>
            <a:rPr lang="en-GB" sz="1800" dirty="0" smtClean="0">
              <a:solidFill>
                <a:schemeClr val="tx1"/>
              </a:solidFill>
            </a:rPr>
            <a:t>Permanent communities develop in floodplains.</a:t>
          </a:r>
          <a:endParaRPr lang="en-GB" sz="2000" b="1" dirty="0">
            <a:solidFill>
              <a:srgbClr val="FF0000"/>
            </a:solidFill>
          </a:endParaRPr>
        </a:p>
      </dgm:t>
    </dgm:pt>
    <dgm:pt modelId="{4208C89C-2359-492E-81D6-FFA988C682C7}" type="parTrans" cxnId="{12B47BF3-5223-4095-94A7-DA5F6EA3C2AD}">
      <dgm:prSet/>
      <dgm:spPr/>
      <dgm:t>
        <a:bodyPr/>
        <a:lstStyle/>
        <a:p>
          <a:endParaRPr lang="en-GB" sz="2000"/>
        </a:p>
      </dgm:t>
    </dgm:pt>
    <dgm:pt modelId="{58B3CB9D-2366-484F-8D8B-D626FC71BC12}" type="sibTrans" cxnId="{12B47BF3-5223-4095-94A7-DA5F6EA3C2AD}">
      <dgm:prSet/>
      <dgm:spPr/>
      <dgm:t>
        <a:bodyPr/>
        <a:lstStyle/>
        <a:p>
          <a:endParaRPr lang="en-GB" sz="2000"/>
        </a:p>
      </dgm:t>
    </dgm:pt>
    <dgm:pt modelId="{078C56F8-77C5-495F-90A2-E597D2615412}">
      <dgm:prSet phldrT="[Text]" custT="1"/>
      <dgm:spPr>
        <a:ln>
          <a:solidFill>
            <a:schemeClr val="tx1"/>
          </a:solidFill>
        </a:ln>
      </dgm:spPr>
      <dgm:t>
        <a:bodyPr/>
        <a:lstStyle/>
        <a:p>
          <a:pPr algn="ctr"/>
          <a:r>
            <a:rPr lang="en-GB" sz="2000" b="1" dirty="0" smtClean="0">
              <a:solidFill>
                <a:srgbClr val="FF0000"/>
              </a:solidFill>
            </a:rPr>
            <a:t>Control Floods</a:t>
          </a:r>
        </a:p>
        <a:p>
          <a:pPr algn="l"/>
          <a:endParaRPr lang="en-GB" sz="1000" dirty="0" smtClean="0">
            <a:solidFill>
              <a:schemeClr val="tx1"/>
            </a:solidFill>
          </a:endParaRPr>
        </a:p>
        <a:p>
          <a:pPr algn="l"/>
          <a:r>
            <a:rPr lang="en-GB" sz="1800" dirty="0" smtClean="0">
              <a:solidFill>
                <a:schemeClr val="tx1"/>
              </a:solidFill>
            </a:rPr>
            <a:t>Large-scale structural approaches implemented through organized  governance</a:t>
          </a:r>
          <a:r>
            <a:rPr lang="en-GB" sz="1800" dirty="0" smtClean="0"/>
            <a:t>.</a:t>
          </a:r>
          <a:endParaRPr lang="en-GB" sz="2000" b="1" dirty="0">
            <a:solidFill>
              <a:schemeClr val="tx1"/>
            </a:solidFill>
          </a:endParaRPr>
        </a:p>
      </dgm:t>
    </dgm:pt>
    <dgm:pt modelId="{9970CE71-1F9C-4764-8628-CAB490BD9B67}" type="parTrans" cxnId="{48CBACC6-9D59-4179-9EC7-7FAE8EDAE6F7}">
      <dgm:prSet/>
      <dgm:spPr/>
      <dgm:t>
        <a:bodyPr/>
        <a:lstStyle/>
        <a:p>
          <a:endParaRPr lang="en-GB" sz="2000"/>
        </a:p>
      </dgm:t>
    </dgm:pt>
    <dgm:pt modelId="{A2BDFDF2-F884-4964-B105-D46007762FEF}" type="sibTrans" cxnId="{48CBACC6-9D59-4179-9EC7-7FAE8EDAE6F7}">
      <dgm:prSet/>
      <dgm:spPr/>
      <dgm:t>
        <a:bodyPr/>
        <a:lstStyle/>
        <a:p>
          <a:endParaRPr lang="en-GB" sz="2000"/>
        </a:p>
      </dgm:t>
    </dgm:pt>
    <dgm:pt modelId="{F82BD04C-B9B7-4286-9EF8-AC79E5EA5B0A}">
      <dgm:prSet phldrT="[Text]" custT="1"/>
      <dgm:spPr>
        <a:ln>
          <a:solidFill>
            <a:schemeClr val="tx1"/>
          </a:solidFill>
        </a:ln>
      </dgm:spPr>
      <dgm:t>
        <a:bodyPr/>
        <a:lstStyle/>
        <a:p>
          <a:pPr algn="ctr"/>
          <a:r>
            <a:rPr lang="en-GB" sz="2000" b="1" dirty="0" smtClean="0">
              <a:solidFill>
                <a:srgbClr val="FF0000"/>
              </a:solidFill>
            </a:rPr>
            <a:t>Reduce Flood Damages</a:t>
          </a:r>
        </a:p>
        <a:p>
          <a:pPr algn="l"/>
          <a:r>
            <a:rPr lang="en-GB" sz="1700" dirty="0" smtClean="0">
              <a:solidFill>
                <a:schemeClr val="tx1"/>
              </a:solidFill>
            </a:rPr>
            <a:t>Recognition that engineering has limitations.</a:t>
          </a:r>
        </a:p>
        <a:p>
          <a:pPr algn="l"/>
          <a:r>
            <a:rPr lang="en-GB" sz="1700" dirty="0" smtClean="0">
              <a:solidFill>
                <a:schemeClr val="tx1"/>
              </a:solidFill>
            </a:rPr>
            <a:t>Effort to increase the resilience in the event of a flood </a:t>
          </a:r>
          <a:endParaRPr lang="en-GB" sz="2000" b="1" dirty="0">
            <a:solidFill>
              <a:srgbClr val="FF0000"/>
            </a:solidFill>
          </a:endParaRPr>
        </a:p>
      </dgm:t>
    </dgm:pt>
    <dgm:pt modelId="{2C4EFB35-EB4E-4EFD-9287-BA0725AF9241}" type="parTrans" cxnId="{856EBDE6-7E5A-4238-8973-817D37E92888}">
      <dgm:prSet/>
      <dgm:spPr/>
      <dgm:t>
        <a:bodyPr/>
        <a:lstStyle/>
        <a:p>
          <a:endParaRPr lang="en-GB" sz="2000"/>
        </a:p>
      </dgm:t>
    </dgm:pt>
    <dgm:pt modelId="{F51EF7C9-B511-49AD-AD33-3D5038207539}" type="sibTrans" cxnId="{856EBDE6-7E5A-4238-8973-817D37E92888}">
      <dgm:prSet/>
      <dgm:spPr/>
      <dgm:t>
        <a:bodyPr/>
        <a:lstStyle/>
        <a:p>
          <a:endParaRPr lang="en-GB" sz="2000"/>
        </a:p>
      </dgm:t>
    </dgm:pt>
    <dgm:pt modelId="{180F1654-3F34-49BE-9921-8384D6D3B1AB}">
      <dgm:prSet phldrT="[Text]" custT="1"/>
      <dgm:spPr>
        <a:ln>
          <a:solidFill>
            <a:schemeClr val="tx1"/>
          </a:solidFill>
        </a:ln>
      </dgm:spPr>
      <dgm:t>
        <a:bodyPr/>
        <a:lstStyle/>
        <a:p>
          <a:pPr algn="ctr"/>
          <a:r>
            <a:rPr lang="en-GB" sz="2000" b="1" dirty="0" smtClean="0">
              <a:solidFill>
                <a:srgbClr val="FF0000"/>
              </a:solidFill>
            </a:rPr>
            <a:t>Manage risk</a:t>
          </a:r>
        </a:p>
        <a:p>
          <a:pPr algn="l"/>
          <a:r>
            <a:rPr lang="en-GB" sz="1700" dirty="0" smtClean="0">
              <a:solidFill>
                <a:schemeClr val="tx1"/>
              </a:solidFill>
            </a:rPr>
            <a:t>Not all problems are equal.</a:t>
          </a:r>
        </a:p>
        <a:p>
          <a:pPr algn="l"/>
          <a:r>
            <a:rPr lang="en-GB" sz="1700" dirty="0" smtClean="0">
              <a:solidFill>
                <a:schemeClr val="tx1"/>
              </a:solidFill>
            </a:rPr>
            <a:t>Risk Mgmt is an effective &amp; efficient means to maximize benefits of Flood Risk investments.</a:t>
          </a:r>
          <a:endParaRPr lang="en-GB" sz="2000" b="1" dirty="0">
            <a:solidFill>
              <a:srgbClr val="FF0000"/>
            </a:solidFill>
          </a:endParaRPr>
        </a:p>
      </dgm:t>
    </dgm:pt>
    <dgm:pt modelId="{CB62D40F-62FA-4F8E-8E40-69DD00B9F9DE}" type="parTrans" cxnId="{EDC2784F-AE95-4EE0-B549-225C5A9FB004}">
      <dgm:prSet/>
      <dgm:spPr/>
      <dgm:t>
        <a:bodyPr/>
        <a:lstStyle/>
        <a:p>
          <a:endParaRPr lang="en-GB" sz="2000"/>
        </a:p>
      </dgm:t>
    </dgm:pt>
    <dgm:pt modelId="{0BDB3167-CC7A-44A7-9292-4EB4029A8982}" type="sibTrans" cxnId="{EDC2784F-AE95-4EE0-B549-225C5A9FB004}">
      <dgm:prSet/>
      <dgm:spPr/>
      <dgm:t>
        <a:bodyPr/>
        <a:lstStyle/>
        <a:p>
          <a:endParaRPr lang="en-GB" sz="2000"/>
        </a:p>
      </dgm:t>
    </dgm:pt>
    <dgm:pt modelId="{36AEEDAA-508D-4CB9-885B-7F7EDC1AEF6E}">
      <dgm:prSet phldrT="[Text]" custT="1"/>
      <dgm:spPr>
        <a:ln>
          <a:solidFill>
            <a:schemeClr val="tx1"/>
          </a:solidFill>
        </a:ln>
      </dgm:spPr>
      <dgm:t>
        <a:bodyPr/>
        <a:lstStyle/>
        <a:p>
          <a:endParaRPr lang="en-GB" sz="1050" dirty="0"/>
        </a:p>
      </dgm:t>
    </dgm:pt>
    <dgm:pt modelId="{421903F7-ED9D-4EA6-ABB4-34D564301ABE}" type="parTrans" cxnId="{6A5FF630-6792-421C-8950-C74F7E4CC428}">
      <dgm:prSet/>
      <dgm:spPr/>
      <dgm:t>
        <a:bodyPr/>
        <a:lstStyle/>
        <a:p>
          <a:endParaRPr lang="en-GB" sz="2000"/>
        </a:p>
      </dgm:t>
    </dgm:pt>
    <dgm:pt modelId="{FB76F444-1846-4A02-9CC4-BDC2746F188C}" type="sibTrans" cxnId="{6A5FF630-6792-421C-8950-C74F7E4CC428}">
      <dgm:prSet/>
      <dgm:spPr/>
      <dgm:t>
        <a:bodyPr/>
        <a:lstStyle/>
        <a:p>
          <a:endParaRPr lang="en-GB" sz="2000"/>
        </a:p>
      </dgm:t>
    </dgm:pt>
    <dgm:pt modelId="{7809BFB8-4664-4E25-852C-F548BCD80274}">
      <dgm:prSet phldrT="[Text]" custT="1"/>
      <dgm:spPr>
        <a:ln>
          <a:solidFill>
            <a:schemeClr val="tx1"/>
          </a:solidFill>
        </a:ln>
      </dgm:spPr>
      <dgm:t>
        <a:bodyPr/>
        <a:lstStyle/>
        <a:p>
          <a:endParaRPr lang="en-GB" sz="1050" dirty="0"/>
        </a:p>
      </dgm:t>
    </dgm:pt>
    <dgm:pt modelId="{6645C5CB-289B-44A9-86A3-9B7E5A90D913}" type="parTrans" cxnId="{856D4120-7271-46EF-8F25-366E0B756E44}">
      <dgm:prSet/>
      <dgm:spPr/>
      <dgm:t>
        <a:bodyPr/>
        <a:lstStyle/>
        <a:p>
          <a:endParaRPr lang="en-GB" sz="2000"/>
        </a:p>
      </dgm:t>
    </dgm:pt>
    <dgm:pt modelId="{858A2776-7EEE-403F-854C-0F49E382BA63}" type="sibTrans" cxnId="{856D4120-7271-46EF-8F25-366E0B756E44}">
      <dgm:prSet/>
      <dgm:spPr/>
      <dgm:t>
        <a:bodyPr/>
        <a:lstStyle/>
        <a:p>
          <a:endParaRPr lang="en-GB" sz="2000"/>
        </a:p>
      </dgm:t>
    </dgm:pt>
    <dgm:pt modelId="{4A8EE5E2-A39D-4C75-BAAA-5A69000B325D}" type="pres">
      <dgm:prSet presAssocID="{78202BDB-0958-4023-87C0-22CBA8283DDB}" presName="CompostProcess" presStyleCnt="0">
        <dgm:presLayoutVars>
          <dgm:dir/>
          <dgm:resizeHandles val="exact"/>
        </dgm:presLayoutVars>
      </dgm:prSet>
      <dgm:spPr/>
    </dgm:pt>
    <dgm:pt modelId="{8978E3A3-98B0-4339-BEC3-847171E519B5}" type="pres">
      <dgm:prSet presAssocID="{78202BDB-0958-4023-87C0-22CBA8283DDB}" presName="arrow" presStyleLbl="bgShp" presStyleIdx="0" presStyleCnt="1"/>
      <dgm:spPr>
        <a:solidFill>
          <a:schemeClr val="accent5">
            <a:lumMod val="75000"/>
          </a:schemeClr>
        </a:solidFill>
        <a:ln>
          <a:solidFill>
            <a:schemeClr val="tx1"/>
          </a:solidFill>
        </a:ln>
      </dgm:spPr>
      <dgm:t>
        <a:bodyPr/>
        <a:lstStyle/>
        <a:p>
          <a:endParaRPr lang="en-GB"/>
        </a:p>
      </dgm:t>
    </dgm:pt>
    <dgm:pt modelId="{DF8D7AFE-C6B2-4257-8F74-E36DC7863117}" type="pres">
      <dgm:prSet presAssocID="{78202BDB-0958-4023-87C0-22CBA8283DDB}" presName="linearProcess" presStyleCnt="0"/>
      <dgm:spPr/>
    </dgm:pt>
    <dgm:pt modelId="{348D6A6E-D3DB-4659-A25A-96B62E7732D0}" type="pres">
      <dgm:prSet presAssocID="{134608AC-5251-44E8-BB54-71EB67CE4FDA}" presName="textNode" presStyleLbl="node1" presStyleIdx="0" presStyleCnt="5" custScaleX="129001" custScaleY="118080" custLinFactNeighborX="-996" custLinFactNeighborY="-1353">
        <dgm:presLayoutVars>
          <dgm:bulletEnabled val="1"/>
        </dgm:presLayoutVars>
      </dgm:prSet>
      <dgm:spPr/>
      <dgm:t>
        <a:bodyPr/>
        <a:lstStyle/>
        <a:p>
          <a:endParaRPr lang="en-GB"/>
        </a:p>
      </dgm:t>
    </dgm:pt>
    <dgm:pt modelId="{B5A81A3B-DD06-4149-98F0-E9ABFE47C4F9}" type="pres">
      <dgm:prSet presAssocID="{26B35F57-0ECB-4F5B-8C02-F4963917EF7C}" presName="sibTrans" presStyleCnt="0"/>
      <dgm:spPr/>
    </dgm:pt>
    <dgm:pt modelId="{7AA0F47C-04CD-40F3-BF98-36CBA6B1DB2C}" type="pres">
      <dgm:prSet presAssocID="{653C37AB-6040-47AC-92AD-33DEBA8D2339}" presName="textNode" presStyleLbl="node1" presStyleIdx="1" presStyleCnt="5" custScaleX="144537" custScaleY="121194" custLinFactNeighborX="-57875" custLinFactNeighborY="204">
        <dgm:presLayoutVars>
          <dgm:bulletEnabled val="1"/>
        </dgm:presLayoutVars>
      </dgm:prSet>
      <dgm:spPr/>
      <dgm:t>
        <a:bodyPr/>
        <a:lstStyle/>
        <a:p>
          <a:endParaRPr lang="en-GB"/>
        </a:p>
      </dgm:t>
    </dgm:pt>
    <dgm:pt modelId="{1D8BB824-F032-4F99-A50E-502E788153C1}" type="pres">
      <dgm:prSet presAssocID="{58B3CB9D-2366-484F-8D8B-D626FC71BC12}" presName="sibTrans" presStyleCnt="0"/>
      <dgm:spPr/>
    </dgm:pt>
    <dgm:pt modelId="{572A4B71-0857-44DD-9455-0F6380416419}" type="pres">
      <dgm:prSet presAssocID="{078C56F8-77C5-495F-90A2-E597D2615412}" presName="textNode" presStyleLbl="node1" presStyleIdx="2" presStyleCnt="5" custScaleX="137858" custScaleY="121194" custLinFactNeighborX="-92303" custLinFactNeighborY="204">
        <dgm:presLayoutVars>
          <dgm:bulletEnabled val="1"/>
        </dgm:presLayoutVars>
      </dgm:prSet>
      <dgm:spPr/>
      <dgm:t>
        <a:bodyPr/>
        <a:lstStyle/>
        <a:p>
          <a:endParaRPr lang="en-GB"/>
        </a:p>
      </dgm:t>
    </dgm:pt>
    <dgm:pt modelId="{53CCE77C-316D-4F87-8A3A-4ED5E47783A3}" type="pres">
      <dgm:prSet presAssocID="{A2BDFDF2-F884-4964-B105-D46007762FEF}" presName="sibTrans" presStyleCnt="0"/>
      <dgm:spPr/>
    </dgm:pt>
    <dgm:pt modelId="{0C57F55A-11F9-437D-8E25-5DD154796348}" type="pres">
      <dgm:prSet presAssocID="{F82BD04C-B9B7-4286-9EF8-AC79E5EA5B0A}" presName="textNode" presStyleLbl="node1" presStyleIdx="3" presStyleCnt="5" custScaleX="157012" custScaleY="121194" custLinFactNeighborX="-73831" custLinFactNeighborY="204">
        <dgm:presLayoutVars>
          <dgm:bulletEnabled val="1"/>
        </dgm:presLayoutVars>
      </dgm:prSet>
      <dgm:spPr/>
      <dgm:t>
        <a:bodyPr/>
        <a:lstStyle/>
        <a:p>
          <a:endParaRPr lang="en-GB"/>
        </a:p>
      </dgm:t>
    </dgm:pt>
    <dgm:pt modelId="{0206A362-0E72-45F7-BE0B-EE5FCD160AD3}" type="pres">
      <dgm:prSet presAssocID="{F51EF7C9-B511-49AD-AD33-3D5038207539}" presName="sibTrans" presStyleCnt="0"/>
      <dgm:spPr/>
    </dgm:pt>
    <dgm:pt modelId="{2A11DF2E-A70D-4A8A-8E71-1B6C40FAB94C}" type="pres">
      <dgm:prSet presAssocID="{180F1654-3F34-49BE-9921-8384D6D3B1AB}" presName="textNode" presStyleLbl="node1" presStyleIdx="4" presStyleCnt="5" custScaleX="162712" custScaleY="126812" custLinFactNeighborX="-88755" custLinFactNeighborY="204">
        <dgm:presLayoutVars>
          <dgm:bulletEnabled val="1"/>
        </dgm:presLayoutVars>
      </dgm:prSet>
      <dgm:spPr/>
      <dgm:t>
        <a:bodyPr/>
        <a:lstStyle/>
        <a:p>
          <a:endParaRPr lang="en-GB"/>
        </a:p>
      </dgm:t>
    </dgm:pt>
  </dgm:ptLst>
  <dgm:cxnLst>
    <dgm:cxn modelId="{48CBACC6-9D59-4179-9EC7-7FAE8EDAE6F7}" srcId="{78202BDB-0958-4023-87C0-22CBA8283DDB}" destId="{078C56F8-77C5-495F-90A2-E597D2615412}" srcOrd="2" destOrd="0" parTransId="{9970CE71-1F9C-4764-8628-CAB490BD9B67}" sibTransId="{A2BDFDF2-F884-4964-B105-D46007762FEF}"/>
    <dgm:cxn modelId="{F4F160B4-4D6A-4377-B4C5-5B7F4B80E2A1}" type="presOf" srcId="{653C37AB-6040-47AC-92AD-33DEBA8D2339}" destId="{7AA0F47C-04CD-40F3-BF98-36CBA6B1DB2C}" srcOrd="0" destOrd="0" presId="urn:microsoft.com/office/officeart/2005/8/layout/hProcess9"/>
    <dgm:cxn modelId="{EB15DBAC-956D-4957-B9DF-3EA872ACBEDD}" type="presOf" srcId="{78202BDB-0958-4023-87C0-22CBA8283DDB}" destId="{4A8EE5E2-A39D-4C75-BAAA-5A69000B325D}" srcOrd="0" destOrd="0" presId="urn:microsoft.com/office/officeart/2005/8/layout/hProcess9"/>
    <dgm:cxn modelId="{12B47BF3-5223-4095-94A7-DA5F6EA3C2AD}" srcId="{78202BDB-0958-4023-87C0-22CBA8283DDB}" destId="{653C37AB-6040-47AC-92AD-33DEBA8D2339}" srcOrd="1" destOrd="0" parTransId="{4208C89C-2359-492E-81D6-FFA988C682C7}" sibTransId="{58B3CB9D-2366-484F-8D8B-D626FC71BC12}"/>
    <dgm:cxn modelId="{EDC2784F-AE95-4EE0-B549-225C5A9FB004}" srcId="{78202BDB-0958-4023-87C0-22CBA8283DDB}" destId="{180F1654-3F34-49BE-9921-8384D6D3B1AB}" srcOrd="4" destOrd="0" parTransId="{CB62D40F-62FA-4F8E-8E40-69DD00B9F9DE}" sibTransId="{0BDB3167-CC7A-44A7-9292-4EB4029A8982}"/>
    <dgm:cxn modelId="{6A9621FB-72AA-495E-8F91-0662D02401AB}" type="presOf" srcId="{36AEEDAA-508D-4CB9-885B-7F7EDC1AEF6E}" destId="{7AA0F47C-04CD-40F3-BF98-36CBA6B1DB2C}" srcOrd="0" destOrd="2" presId="urn:microsoft.com/office/officeart/2005/8/layout/hProcess9"/>
    <dgm:cxn modelId="{7665ACD0-937F-4AD6-BCC4-4F3E04A32B3C}" type="presOf" srcId="{F82BD04C-B9B7-4286-9EF8-AC79E5EA5B0A}" destId="{0C57F55A-11F9-437D-8E25-5DD154796348}" srcOrd="0" destOrd="0" presId="urn:microsoft.com/office/officeart/2005/8/layout/hProcess9"/>
    <dgm:cxn modelId="{2BA2EA1B-232A-41A1-8EB9-11AA9AFB139B}" type="presOf" srcId="{078C56F8-77C5-495F-90A2-E597D2615412}" destId="{572A4B71-0857-44DD-9455-0F6380416419}" srcOrd="0" destOrd="0" presId="urn:microsoft.com/office/officeart/2005/8/layout/hProcess9"/>
    <dgm:cxn modelId="{856D4120-7271-46EF-8F25-366E0B756E44}" srcId="{653C37AB-6040-47AC-92AD-33DEBA8D2339}" destId="{7809BFB8-4664-4E25-852C-F548BCD80274}" srcOrd="0" destOrd="0" parTransId="{6645C5CB-289B-44A9-86A3-9B7E5A90D913}" sibTransId="{858A2776-7EEE-403F-854C-0F49E382BA63}"/>
    <dgm:cxn modelId="{E898A7A4-6294-40A8-BF83-3CDEF539EAB8}" type="presOf" srcId="{180F1654-3F34-49BE-9921-8384D6D3B1AB}" destId="{2A11DF2E-A70D-4A8A-8E71-1B6C40FAB94C}" srcOrd="0" destOrd="0" presId="urn:microsoft.com/office/officeart/2005/8/layout/hProcess9"/>
    <dgm:cxn modelId="{33688EC7-D461-4F07-8EBB-7127D6840E50}" type="presOf" srcId="{7809BFB8-4664-4E25-852C-F548BCD80274}" destId="{7AA0F47C-04CD-40F3-BF98-36CBA6B1DB2C}" srcOrd="0" destOrd="1" presId="urn:microsoft.com/office/officeart/2005/8/layout/hProcess9"/>
    <dgm:cxn modelId="{6A5FF630-6792-421C-8950-C74F7E4CC428}" srcId="{653C37AB-6040-47AC-92AD-33DEBA8D2339}" destId="{36AEEDAA-508D-4CB9-885B-7F7EDC1AEF6E}" srcOrd="1" destOrd="0" parTransId="{421903F7-ED9D-4EA6-ABB4-34D564301ABE}" sibTransId="{FB76F444-1846-4A02-9CC4-BDC2746F188C}"/>
    <dgm:cxn modelId="{856EBDE6-7E5A-4238-8973-817D37E92888}" srcId="{78202BDB-0958-4023-87C0-22CBA8283DDB}" destId="{F82BD04C-B9B7-4286-9EF8-AC79E5EA5B0A}" srcOrd="3" destOrd="0" parTransId="{2C4EFB35-EB4E-4EFD-9287-BA0725AF9241}" sibTransId="{F51EF7C9-B511-49AD-AD33-3D5038207539}"/>
    <dgm:cxn modelId="{9ADD066F-B5DC-4DEE-A584-02A5586A0384}" srcId="{78202BDB-0958-4023-87C0-22CBA8283DDB}" destId="{134608AC-5251-44E8-BB54-71EB67CE4FDA}" srcOrd="0" destOrd="0" parTransId="{675102C3-DCF3-4CC1-9A63-56FE27530A0B}" sibTransId="{26B35F57-0ECB-4F5B-8C02-F4963917EF7C}"/>
    <dgm:cxn modelId="{403FBEED-E98A-46F5-B368-9500E208E13E}" type="presOf" srcId="{134608AC-5251-44E8-BB54-71EB67CE4FDA}" destId="{348D6A6E-D3DB-4659-A25A-96B62E7732D0}" srcOrd="0" destOrd="0" presId="urn:microsoft.com/office/officeart/2005/8/layout/hProcess9"/>
    <dgm:cxn modelId="{9D82296D-AE8C-460B-9E19-064FE8B86C4E}" type="presParOf" srcId="{4A8EE5E2-A39D-4C75-BAAA-5A69000B325D}" destId="{8978E3A3-98B0-4339-BEC3-847171E519B5}" srcOrd="0" destOrd="0" presId="urn:microsoft.com/office/officeart/2005/8/layout/hProcess9"/>
    <dgm:cxn modelId="{FBE287E2-B735-4D0E-B9F2-AD41DF9184EC}" type="presParOf" srcId="{4A8EE5E2-A39D-4C75-BAAA-5A69000B325D}" destId="{DF8D7AFE-C6B2-4257-8F74-E36DC7863117}" srcOrd="1" destOrd="0" presId="urn:microsoft.com/office/officeart/2005/8/layout/hProcess9"/>
    <dgm:cxn modelId="{D36C8560-563E-4952-832C-AAC6AA27D96B}" type="presParOf" srcId="{DF8D7AFE-C6B2-4257-8F74-E36DC7863117}" destId="{348D6A6E-D3DB-4659-A25A-96B62E7732D0}" srcOrd="0" destOrd="0" presId="urn:microsoft.com/office/officeart/2005/8/layout/hProcess9"/>
    <dgm:cxn modelId="{BEE0A494-D365-48E9-8428-BD382BD8832A}" type="presParOf" srcId="{DF8D7AFE-C6B2-4257-8F74-E36DC7863117}" destId="{B5A81A3B-DD06-4149-98F0-E9ABFE47C4F9}" srcOrd="1" destOrd="0" presId="urn:microsoft.com/office/officeart/2005/8/layout/hProcess9"/>
    <dgm:cxn modelId="{E42AA6CF-3031-4FF7-B8B2-51CC8DC5B629}" type="presParOf" srcId="{DF8D7AFE-C6B2-4257-8F74-E36DC7863117}" destId="{7AA0F47C-04CD-40F3-BF98-36CBA6B1DB2C}" srcOrd="2" destOrd="0" presId="urn:microsoft.com/office/officeart/2005/8/layout/hProcess9"/>
    <dgm:cxn modelId="{3E644243-251F-49A4-B40A-E1E9B7444A67}" type="presParOf" srcId="{DF8D7AFE-C6B2-4257-8F74-E36DC7863117}" destId="{1D8BB824-F032-4F99-A50E-502E788153C1}" srcOrd="3" destOrd="0" presId="urn:microsoft.com/office/officeart/2005/8/layout/hProcess9"/>
    <dgm:cxn modelId="{CFD135DB-059A-427F-91E8-14495C726AD3}" type="presParOf" srcId="{DF8D7AFE-C6B2-4257-8F74-E36DC7863117}" destId="{572A4B71-0857-44DD-9455-0F6380416419}" srcOrd="4" destOrd="0" presId="urn:microsoft.com/office/officeart/2005/8/layout/hProcess9"/>
    <dgm:cxn modelId="{31D195CA-16F8-46AA-8D0D-B27D9477217B}" type="presParOf" srcId="{DF8D7AFE-C6B2-4257-8F74-E36DC7863117}" destId="{53CCE77C-316D-4F87-8A3A-4ED5E47783A3}" srcOrd="5" destOrd="0" presId="urn:microsoft.com/office/officeart/2005/8/layout/hProcess9"/>
    <dgm:cxn modelId="{654F2C20-DCC2-4C11-8C28-9FA6E46305B5}" type="presParOf" srcId="{DF8D7AFE-C6B2-4257-8F74-E36DC7863117}" destId="{0C57F55A-11F9-437D-8E25-5DD154796348}" srcOrd="6" destOrd="0" presId="urn:microsoft.com/office/officeart/2005/8/layout/hProcess9"/>
    <dgm:cxn modelId="{2B1F3311-58A1-453F-96D5-257AE2A1FEE2}" type="presParOf" srcId="{DF8D7AFE-C6B2-4257-8F74-E36DC7863117}" destId="{0206A362-0E72-45F7-BE0B-EE5FCD160AD3}" srcOrd="7" destOrd="0" presId="urn:microsoft.com/office/officeart/2005/8/layout/hProcess9"/>
    <dgm:cxn modelId="{73AC0B6F-20BC-4BFE-AC57-13F0EBE15FE8}" type="presParOf" srcId="{DF8D7AFE-C6B2-4257-8F74-E36DC7863117}" destId="{2A11DF2E-A70D-4A8A-8E71-1B6C40FAB94C}"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711BC0-1F06-4246-9241-A1A7102E8491}" type="doc">
      <dgm:prSet loTypeId="urn:microsoft.com/office/officeart/2005/8/layout/hierarchy4" loCatId="hierarchy" qsTypeId="urn:microsoft.com/office/officeart/2005/8/quickstyle/simple2" qsCatId="simple" csTypeId="urn:microsoft.com/office/officeart/2005/8/colors/accent6_3" csCatId="accent6" phldr="1"/>
      <dgm:spPr/>
    </dgm:pt>
    <dgm:pt modelId="{B30A3750-9DFF-437E-86EA-468F30E0940D}">
      <dgm:prSet phldrT="[Text]" custT="1"/>
      <dgm:spPr>
        <a:solidFill>
          <a:srgbClr val="CCFFFF"/>
        </a:solidFill>
        <a:ln>
          <a:solidFill>
            <a:schemeClr val="tx1"/>
          </a:solidFill>
        </a:ln>
      </dgm:spPr>
      <dgm:t>
        <a:bodyPr/>
        <a:lstStyle/>
        <a:p>
          <a:r>
            <a:rPr lang="en-US" sz="2000" b="1" dirty="0" smtClean="0">
              <a:solidFill>
                <a:schemeClr val="tx1"/>
              </a:solidFill>
              <a:effectLst/>
              <a:latin typeface="Arial Narrow" pitchFamily="34" charset="0"/>
            </a:rPr>
            <a:t>Adaptation &amp; Resilience</a:t>
          </a:r>
          <a:endParaRPr lang="en-US" sz="2000" b="1" dirty="0">
            <a:solidFill>
              <a:schemeClr val="tx1"/>
            </a:solidFill>
            <a:effectLst/>
            <a:latin typeface="Arial Narrow" pitchFamily="34" charset="0"/>
          </a:endParaRPr>
        </a:p>
      </dgm:t>
    </dgm:pt>
    <dgm:pt modelId="{54E632AF-F2F7-4CAE-9911-093269FFF0A3}" type="parTrans" cxnId="{BFD0F5C6-64B3-4EDC-BE36-F29A755B5F77}">
      <dgm:prSet/>
      <dgm:spPr/>
      <dgm:t>
        <a:bodyPr/>
        <a:lstStyle/>
        <a:p>
          <a:endParaRPr lang="en-US" sz="2000" b="1">
            <a:solidFill>
              <a:srgbClr val="C00000"/>
            </a:solidFill>
            <a:latin typeface="Arial Narrow" pitchFamily="34" charset="0"/>
          </a:endParaRPr>
        </a:p>
      </dgm:t>
    </dgm:pt>
    <dgm:pt modelId="{8A142AA0-5E98-41BA-88F3-B8A75EC865A1}" type="sibTrans" cxnId="{BFD0F5C6-64B3-4EDC-BE36-F29A755B5F77}">
      <dgm:prSet/>
      <dgm:spPr/>
      <dgm:t>
        <a:bodyPr/>
        <a:lstStyle/>
        <a:p>
          <a:endParaRPr lang="en-US" sz="2000" b="1">
            <a:solidFill>
              <a:srgbClr val="C00000"/>
            </a:solidFill>
            <a:latin typeface="Arial Narrow" pitchFamily="34" charset="0"/>
          </a:endParaRPr>
        </a:p>
      </dgm:t>
    </dgm:pt>
    <dgm:pt modelId="{C7B6C4DD-7A37-4498-83A3-F6FD565D551D}">
      <dgm:prSet phldrT="[Text]" custT="1"/>
      <dgm:spPr>
        <a:solidFill>
          <a:srgbClr val="66FE5E"/>
        </a:solidFill>
        <a:ln>
          <a:solidFill>
            <a:schemeClr val="tx1"/>
          </a:solidFill>
        </a:ln>
      </dgm:spPr>
      <dgm:t>
        <a:bodyPr/>
        <a:lstStyle/>
        <a:p>
          <a:r>
            <a:rPr lang="en-US" sz="2000" b="1" dirty="0" smtClean="0">
              <a:solidFill>
                <a:schemeClr val="tx1"/>
              </a:solidFill>
              <a:latin typeface="Arial Narrow" pitchFamily="34" charset="0"/>
            </a:rPr>
            <a:t>Economic Efficiency </a:t>
          </a:r>
          <a:endParaRPr lang="en-US" sz="2000" b="1" dirty="0">
            <a:solidFill>
              <a:schemeClr val="tx1"/>
            </a:solidFill>
            <a:latin typeface="Arial Narrow" pitchFamily="34" charset="0"/>
          </a:endParaRPr>
        </a:p>
      </dgm:t>
    </dgm:pt>
    <dgm:pt modelId="{4F7C96FC-316C-4FD7-9CB2-47E92E54570A}" type="parTrans" cxnId="{654F8C83-DA88-4947-8060-D373D7EF50FC}">
      <dgm:prSet/>
      <dgm:spPr/>
      <dgm:t>
        <a:bodyPr/>
        <a:lstStyle/>
        <a:p>
          <a:endParaRPr lang="en-US" sz="2000" b="1">
            <a:solidFill>
              <a:srgbClr val="C00000"/>
            </a:solidFill>
            <a:latin typeface="Arial Narrow" pitchFamily="34" charset="0"/>
          </a:endParaRPr>
        </a:p>
      </dgm:t>
    </dgm:pt>
    <dgm:pt modelId="{0453CF7C-E02A-49DC-A201-1B187A189882}" type="sibTrans" cxnId="{654F8C83-DA88-4947-8060-D373D7EF50FC}">
      <dgm:prSet/>
      <dgm:spPr/>
      <dgm:t>
        <a:bodyPr/>
        <a:lstStyle/>
        <a:p>
          <a:endParaRPr lang="en-US" sz="2000" b="1">
            <a:solidFill>
              <a:srgbClr val="C00000"/>
            </a:solidFill>
            <a:latin typeface="Arial Narrow" pitchFamily="34" charset="0"/>
          </a:endParaRPr>
        </a:p>
      </dgm:t>
    </dgm:pt>
    <dgm:pt modelId="{B2377FA4-C0E1-476A-96E9-C9DF811B77EB}">
      <dgm:prSet phldrT="[Text]" custT="1"/>
      <dgm:spPr>
        <a:gradFill flip="none" rotWithShape="1">
          <a:gsLst>
            <a:gs pos="17000">
              <a:srgbClr val="CCFFFF"/>
            </a:gs>
            <a:gs pos="55000">
              <a:srgbClr val="66FE5E"/>
            </a:gs>
          </a:gsLst>
          <a:lin ang="5400000" scaled="1"/>
          <a:tileRect/>
        </a:gradFill>
        <a:ln>
          <a:solidFill>
            <a:schemeClr val="tx1"/>
          </a:solidFill>
        </a:ln>
      </dgm:spPr>
      <dgm:t>
        <a:bodyPr/>
        <a:lstStyle/>
        <a:p>
          <a:r>
            <a:rPr lang="en-US" sz="2000" b="1" dirty="0" smtClean="0">
              <a:solidFill>
                <a:schemeClr val="tx1"/>
              </a:solidFill>
              <a:latin typeface="Arial Narrow" pitchFamily="34" charset="0"/>
            </a:rPr>
            <a:t>Environmental Enlightenment</a:t>
          </a:r>
          <a:endParaRPr lang="en-US" sz="2000" b="1" dirty="0">
            <a:solidFill>
              <a:schemeClr val="tx1"/>
            </a:solidFill>
            <a:latin typeface="Arial Narrow" pitchFamily="34" charset="0"/>
          </a:endParaRPr>
        </a:p>
      </dgm:t>
    </dgm:pt>
    <dgm:pt modelId="{D17AD5D6-05E5-43AC-8C6F-129424AD35AC}" type="parTrans" cxnId="{586ADAF0-CAD4-451A-A5F5-636005B7013E}">
      <dgm:prSet/>
      <dgm:spPr/>
      <dgm:t>
        <a:bodyPr/>
        <a:lstStyle/>
        <a:p>
          <a:endParaRPr lang="en-US" sz="2000" b="1">
            <a:solidFill>
              <a:srgbClr val="C00000"/>
            </a:solidFill>
            <a:latin typeface="Arial Narrow" pitchFamily="34" charset="0"/>
          </a:endParaRPr>
        </a:p>
      </dgm:t>
    </dgm:pt>
    <dgm:pt modelId="{9858ACC6-259E-41D3-83AC-922FC005DEE7}" type="sibTrans" cxnId="{586ADAF0-CAD4-451A-A5F5-636005B7013E}">
      <dgm:prSet/>
      <dgm:spPr/>
      <dgm:t>
        <a:bodyPr/>
        <a:lstStyle/>
        <a:p>
          <a:endParaRPr lang="en-US" sz="2000" b="1">
            <a:solidFill>
              <a:srgbClr val="C00000"/>
            </a:solidFill>
            <a:latin typeface="Arial Narrow" pitchFamily="34" charset="0"/>
          </a:endParaRPr>
        </a:p>
      </dgm:t>
    </dgm:pt>
    <dgm:pt modelId="{485E96ED-3E09-42D0-AE32-65CF61B4D63E}">
      <dgm:prSet phldrT="[Text]" custT="1"/>
      <dgm:spPr>
        <a:solidFill>
          <a:srgbClr val="66FE5E"/>
        </a:solidFill>
        <a:ln>
          <a:solidFill>
            <a:schemeClr val="tx1"/>
          </a:solidFill>
        </a:ln>
      </dgm:spPr>
      <dgm:t>
        <a:bodyPr/>
        <a:lstStyle/>
        <a:p>
          <a:r>
            <a:rPr lang="en-US" sz="2000" b="1" dirty="0" smtClean="0">
              <a:solidFill>
                <a:schemeClr val="tx1"/>
              </a:solidFill>
              <a:latin typeface="Arial Narrow" pitchFamily="34" charset="0"/>
            </a:rPr>
            <a:t>Nation Building </a:t>
          </a:r>
          <a:endParaRPr lang="en-US" sz="2000" b="1" dirty="0">
            <a:solidFill>
              <a:schemeClr val="tx1"/>
            </a:solidFill>
            <a:latin typeface="Arial Narrow" pitchFamily="34" charset="0"/>
          </a:endParaRPr>
        </a:p>
      </dgm:t>
    </dgm:pt>
    <dgm:pt modelId="{64B4DCF7-1268-43F5-BC0A-64D460E95473}" type="parTrans" cxnId="{39C430C9-EEE8-4814-B16E-6AFD853C97D4}">
      <dgm:prSet/>
      <dgm:spPr/>
      <dgm:t>
        <a:bodyPr/>
        <a:lstStyle/>
        <a:p>
          <a:endParaRPr lang="en-US" sz="2000" b="1">
            <a:solidFill>
              <a:srgbClr val="C00000"/>
            </a:solidFill>
            <a:latin typeface="Arial Narrow" pitchFamily="34" charset="0"/>
          </a:endParaRPr>
        </a:p>
      </dgm:t>
    </dgm:pt>
    <dgm:pt modelId="{11909ECE-BAB0-4D1A-9568-BE922E7E0539}" type="sibTrans" cxnId="{39C430C9-EEE8-4814-B16E-6AFD853C97D4}">
      <dgm:prSet/>
      <dgm:spPr/>
      <dgm:t>
        <a:bodyPr/>
        <a:lstStyle/>
        <a:p>
          <a:endParaRPr lang="en-US" sz="2000" b="1">
            <a:solidFill>
              <a:srgbClr val="C00000"/>
            </a:solidFill>
            <a:latin typeface="Arial Narrow" pitchFamily="34" charset="0"/>
          </a:endParaRPr>
        </a:p>
      </dgm:t>
    </dgm:pt>
    <dgm:pt modelId="{B12B03E1-D2C1-46B3-8E4B-3B6465AE7CEA}" type="pres">
      <dgm:prSet presAssocID="{FD711BC0-1F06-4246-9241-A1A7102E8491}" presName="Name0" presStyleCnt="0">
        <dgm:presLayoutVars>
          <dgm:chPref val="1"/>
          <dgm:dir/>
          <dgm:animOne val="branch"/>
          <dgm:animLvl val="lvl"/>
          <dgm:resizeHandles/>
        </dgm:presLayoutVars>
      </dgm:prSet>
      <dgm:spPr/>
    </dgm:pt>
    <dgm:pt modelId="{B12B657E-5862-4D0B-A540-31D8279C5ABB}" type="pres">
      <dgm:prSet presAssocID="{B30A3750-9DFF-437E-86EA-468F30E0940D}" presName="vertOne" presStyleCnt="0"/>
      <dgm:spPr/>
    </dgm:pt>
    <dgm:pt modelId="{B0655944-D47C-4D6A-ADF2-D9C76C23898A}" type="pres">
      <dgm:prSet presAssocID="{B30A3750-9DFF-437E-86EA-468F30E0940D}" presName="txOne" presStyleLbl="node0" presStyleIdx="0" presStyleCnt="1">
        <dgm:presLayoutVars>
          <dgm:chPref val="3"/>
        </dgm:presLayoutVars>
      </dgm:prSet>
      <dgm:spPr/>
      <dgm:t>
        <a:bodyPr/>
        <a:lstStyle/>
        <a:p>
          <a:endParaRPr lang="en-US"/>
        </a:p>
      </dgm:t>
    </dgm:pt>
    <dgm:pt modelId="{9CF1392C-0EBB-4DDF-AEBC-4316BD10CB84}" type="pres">
      <dgm:prSet presAssocID="{B30A3750-9DFF-437E-86EA-468F30E0940D}" presName="parTransOne" presStyleCnt="0"/>
      <dgm:spPr/>
    </dgm:pt>
    <dgm:pt modelId="{7E2E3E46-0DD4-4F56-84FA-E14FD14F0F59}" type="pres">
      <dgm:prSet presAssocID="{B30A3750-9DFF-437E-86EA-468F30E0940D}" presName="horzOne" presStyleCnt="0"/>
      <dgm:spPr/>
    </dgm:pt>
    <dgm:pt modelId="{3A34BEFB-84B7-433D-88B0-6E1BAD050C16}" type="pres">
      <dgm:prSet presAssocID="{B2377FA4-C0E1-476A-96E9-C9DF811B77EB}" presName="vertTwo" presStyleCnt="0"/>
      <dgm:spPr/>
    </dgm:pt>
    <dgm:pt modelId="{4E30105A-4519-4683-8BDD-EFE7C7BDEE9B}" type="pres">
      <dgm:prSet presAssocID="{B2377FA4-C0E1-476A-96E9-C9DF811B77EB}" presName="txTwo" presStyleLbl="node2" presStyleIdx="0" presStyleCnt="1" custLinFactNeighborX="-783">
        <dgm:presLayoutVars>
          <dgm:chPref val="3"/>
        </dgm:presLayoutVars>
      </dgm:prSet>
      <dgm:spPr/>
      <dgm:t>
        <a:bodyPr/>
        <a:lstStyle/>
        <a:p>
          <a:endParaRPr lang="en-US"/>
        </a:p>
      </dgm:t>
    </dgm:pt>
    <dgm:pt modelId="{95AD1A0A-724D-4829-A143-3F20D6ACDA72}" type="pres">
      <dgm:prSet presAssocID="{B2377FA4-C0E1-476A-96E9-C9DF811B77EB}" presName="parTransTwo" presStyleCnt="0"/>
      <dgm:spPr/>
    </dgm:pt>
    <dgm:pt modelId="{D5F8175A-4FF7-4CCB-8DB8-BA9B4112E91F}" type="pres">
      <dgm:prSet presAssocID="{B2377FA4-C0E1-476A-96E9-C9DF811B77EB}" presName="horzTwo" presStyleCnt="0"/>
      <dgm:spPr/>
    </dgm:pt>
    <dgm:pt modelId="{26B409B8-B86D-47D7-8CDA-31107D91AD3C}" type="pres">
      <dgm:prSet presAssocID="{C7B6C4DD-7A37-4498-83A3-F6FD565D551D}" presName="vertThree" presStyleCnt="0"/>
      <dgm:spPr/>
    </dgm:pt>
    <dgm:pt modelId="{F94305FB-98AE-4F62-BCCE-798096D3E103}" type="pres">
      <dgm:prSet presAssocID="{C7B6C4DD-7A37-4498-83A3-F6FD565D551D}" presName="txThree" presStyleLbl="node3" presStyleIdx="0" presStyleCnt="1">
        <dgm:presLayoutVars>
          <dgm:chPref val="3"/>
        </dgm:presLayoutVars>
      </dgm:prSet>
      <dgm:spPr/>
      <dgm:t>
        <a:bodyPr/>
        <a:lstStyle/>
        <a:p>
          <a:endParaRPr lang="en-US"/>
        </a:p>
      </dgm:t>
    </dgm:pt>
    <dgm:pt modelId="{AE9F371B-87BB-475E-A298-F8BE0CB748FE}" type="pres">
      <dgm:prSet presAssocID="{C7B6C4DD-7A37-4498-83A3-F6FD565D551D}" presName="parTransThree" presStyleCnt="0"/>
      <dgm:spPr/>
    </dgm:pt>
    <dgm:pt modelId="{1F26E47D-72DB-4282-8106-9EBBD9FF86F6}" type="pres">
      <dgm:prSet presAssocID="{C7B6C4DD-7A37-4498-83A3-F6FD565D551D}" presName="horzThree" presStyleCnt="0"/>
      <dgm:spPr/>
    </dgm:pt>
    <dgm:pt modelId="{05F35308-9ACA-4777-8891-95E560C71222}" type="pres">
      <dgm:prSet presAssocID="{485E96ED-3E09-42D0-AE32-65CF61B4D63E}" presName="vertFour" presStyleCnt="0">
        <dgm:presLayoutVars>
          <dgm:chPref val="3"/>
        </dgm:presLayoutVars>
      </dgm:prSet>
      <dgm:spPr/>
    </dgm:pt>
    <dgm:pt modelId="{B0B16AA9-C819-4B7C-9829-5254F7995D2F}" type="pres">
      <dgm:prSet presAssocID="{485E96ED-3E09-42D0-AE32-65CF61B4D63E}" presName="txFour" presStyleLbl="node4" presStyleIdx="0" presStyleCnt="1" custLinFactNeighborX="-3783">
        <dgm:presLayoutVars>
          <dgm:chPref val="3"/>
        </dgm:presLayoutVars>
      </dgm:prSet>
      <dgm:spPr/>
      <dgm:t>
        <a:bodyPr/>
        <a:lstStyle/>
        <a:p>
          <a:endParaRPr lang="en-US"/>
        </a:p>
      </dgm:t>
    </dgm:pt>
    <dgm:pt modelId="{F6E17129-E8C3-4B45-9E64-DD5305CB1BC8}" type="pres">
      <dgm:prSet presAssocID="{485E96ED-3E09-42D0-AE32-65CF61B4D63E}" presName="horzFour" presStyleCnt="0"/>
      <dgm:spPr/>
    </dgm:pt>
  </dgm:ptLst>
  <dgm:cxnLst>
    <dgm:cxn modelId="{26BDE4C1-462A-4815-93C9-2775E85EA48E}" type="presOf" srcId="{485E96ED-3E09-42D0-AE32-65CF61B4D63E}" destId="{B0B16AA9-C819-4B7C-9829-5254F7995D2F}" srcOrd="0" destOrd="0" presId="urn:microsoft.com/office/officeart/2005/8/layout/hierarchy4"/>
    <dgm:cxn modelId="{BFD0F5C6-64B3-4EDC-BE36-F29A755B5F77}" srcId="{FD711BC0-1F06-4246-9241-A1A7102E8491}" destId="{B30A3750-9DFF-437E-86EA-468F30E0940D}" srcOrd="0" destOrd="0" parTransId="{54E632AF-F2F7-4CAE-9911-093269FFF0A3}" sibTransId="{8A142AA0-5E98-41BA-88F3-B8A75EC865A1}"/>
    <dgm:cxn modelId="{654F8C83-DA88-4947-8060-D373D7EF50FC}" srcId="{B2377FA4-C0E1-476A-96E9-C9DF811B77EB}" destId="{C7B6C4DD-7A37-4498-83A3-F6FD565D551D}" srcOrd="0" destOrd="0" parTransId="{4F7C96FC-316C-4FD7-9CB2-47E92E54570A}" sibTransId="{0453CF7C-E02A-49DC-A201-1B187A189882}"/>
    <dgm:cxn modelId="{62BF8C0A-BEA9-46D5-8B8B-43BE5F8CB803}" type="presOf" srcId="{C7B6C4DD-7A37-4498-83A3-F6FD565D551D}" destId="{F94305FB-98AE-4F62-BCCE-798096D3E103}" srcOrd="0" destOrd="0" presId="urn:microsoft.com/office/officeart/2005/8/layout/hierarchy4"/>
    <dgm:cxn modelId="{EB57D87C-8E34-4633-9030-0BA76558E442}" type="presOf" srcId="{B30A3750-9DFF-437E-86EA-468F30E0940D}" destId="{B0655944-D47C-4D6A-ADF2-D9C76C23898A}" srcOrd="0" destOrd="0" presId="urn:microsoft.com/office/officeart/2005/8/layout/hierarchy4"/>
    <dgm:cxn modelId="{44C97DB7-4AB8-4C65-8C4C-469604C72F15}" type="presOf" srcId="{B2377FA4-C0E1-476A-96E9-C9DF811B77EB}" destId="{4E30105A-4519-4683-8BDD-EFE7C7BDEE9B}" srcOrd="0" destOrd="0" presId="urn:microsoft.com/office/officeart/2005/8/layout/hierarchy4"/>
    <dgm:cxn modelId="{0C2D58A0-6949-4FE6-8273-48FD1A8D2D0C}" type="presOf" srcId="{FD711BC0-1F06-4246-9241-A1A7102E8491}" destId="{B12B03E1-D2C1-46B3-8E4B-3B6465AE7CEA}" srcOrd="0" destOrd="0" presId="urn:microsoft.com/office/officeart/2005/8/layout/hierarchy4"/>
    <dgm:cxn modelId="{586ADAF0-CAD4-451A-A5F5-636005B7013E}" srcId="{B30A3750-9DFF-437E-86EA-468F30E0940D}" destId="{B2377FA4-C0E1-476A-96E9-C9DF811B77EB}" srcOrd="0" destOrd="0" parTransId="{D17AD5D6-05E5-43AC-8C6F-129424AD35AC}" sibTransId="{9858ACC6-259E-41D3-83AC-922FC005DEE7}"/>
    <dgm:cxn modelId="{39C430C9-EEE8-4814-B16E-6AFD853C97D4}" srcId="{C7B6C4DD-7A37-4498-83A3-F6FD565D551D}" destId="{485E96ED-3E09-42D0-AE32-65CF61B4D63E}" srcOrd="0" destOrd="0" parTransId="{64B4DCF7-1268-43F5-BC0A-64D460E95473}" sibTransId="{11909ECE-BAB0-4D1A-9568-BE922E7E0539}"/>
    <dgm:cxn modelId="{DC24BCB4-0AA4-4F5F-8F37-59FE5E5AF192}" type="presParOf" srcId="{B12B03E1-D2C1-46B3-8E4B-3B6465AE7CEA}" destId="{B12B657E-5862-4D0B-A540-31D8279C5ABB}" srcOrd="0" destOrd="0" presId="urn:microsoft.com/office/officeart/2005/8/layout/hierarchy4"/>
    <dgm:cxn modelId="{FEE6E25E-EF48-4C58-80F5-F312947B1093}" type="presParOf" srcId="{B12B657E-5862-4D0B-A540-31D8279C5ABB}" destId="{B0655944-D47C-4D6A-ADF2-D9C76C23898A}" srcOrd="0" destOrd="0" presId="urn:microsoft.com/office/officeart/2005/8/layout/hierarchy4"/>
    <dgm:cxn modelId="{31DD3173-58FF-4F91-B6EA-DC21BD017F19}" type="presParOf" srcId="{B12B657E-5862-4D0B-A540-31D8279C5ABB}" destId="{9CF1392C-0EBB-4DDF-AEBC-4316BD10CB84}" srcOrd="1" destOrd="0" presId="urn:microsoft.com/office/officeart/2005/8/layout/hierarchy4"/>
    <dgm:cxn modelId="{74597DCF-6866-4ECC-BD1D-B190B16D5387}" type="presParOf" srcId="{B12B657E-5862-4D0B-A540-31D8279C5ABB}" destId="{7E2E3E46-0DD4-4F56-84FA-E14FD14F0F59}" srcOrd="2" destOrd="0" presId="urn:microsoft.com/office/officeart/2005/8/layout/hierarchy4"/>
    <dgm:cxn modelId="{FCABE5B5-8ABC-4062-AB26-6E8C7BF7553A}" type="presParOf" srcId="{7E2E3E46-0DD4-4F56-84FA-E14FD14F0F59}" destId="{3A34BEFB-84B7-433D-88B0-6E1BAD050C16}" srcOrd="0" destOrd="0" presId="urn:microsoft.com/office/officeart/2005/8/layout/hierarchy4"/>
    <dgm:cxn modelId="{5696023B-9B46-4989-B21A-D19D2374803E}" type="presParOf" srcId="{3A34BEFB-84B7-433D-88B0-6E1BAD050C16}" destId="{4E30105A-4519-4683-8BDD-EFE7C7BDEE9B}" srcOrd="0" destOrd="0" presId="urn:microsoft.com/office/officeart/2005/8/layout/hierarchy4"/>
    <dgm:cxn modelId="{763589C6-6774-4C12-9588-99B56CCBE4FF}" type="presParOf" srcId="{3A34BEFB-84B7-433D-88B0-6E1BAD050C16}" destId="{95AD1A0A-724D-4829-A143-3F20D6ACDA72}" srcOrd="1" destOrd="0" presId="urn:microsoft.com/office/officeart/2005/8/layout/hierarchy4"/>
    <dgm:cxn modelId="{0AEE72E0-FBED-46B3-8DA4-3C1709406B02}" type="presParOf" srcId="{3A34BEFB-84B7-433D-88B0-6E1BAD050C16}" destId="{D5F8175A-4FF7-4CCB-8DB8-BA9B4112E91F}" srcOrd="2" destOrd="0" presId="urn:microsoft.com/office/officeart/2005/8/layout/hierarchy4"/>
    <dgm:cxn modelId="{DCA06D26-7266-41CF-A532-B82F09C1D3C6}" type="presParOf" srcId="{D5F8175A-4FF7-4CCB-8DB8-BA9B4112E91F}" destId="{26B409B8-B86D-47D7-8CDA-31107D91AD3C}" srcOrd="0" destOrd="0" presId="urn:microsoft.com/office/officeart/2005/8/layout/hierarchy4"/>
    <dgm:cxn modelId="{A6D69A18-2A91-4802-8F02-E08D1AD149D4}" type="presParOf" srcId="{26B409B8-B86D-47D7-8CDA-31107D91AD3C}" destId="{F94305FB-98AE-4F62-BCCE-798096D3E103}" srcOrd="0" destOrd="0" presId="urn:microsoft.com/office/officeart/2005/8/layout/hierarchy4"/>
    <dgm:cxn modelId="{473E25C9-2AF7-4B9B-AC89-3C392D5CFD34}" type="presParOf" srcId="{26B409B8-B86D-47D7-8CDA-31107D91AD3C}" destId="{AE9F371B-87BB-475E-A298-F8BE0CB748FE}" srcOrd="1" destOrd="0" presId="urn:microsoft.com/office/officeart/2005/8/layout/hierarchy4"/>
    <dgm:cxn modelId="{588031F5-4464-4FC0-9721-D2581C9877D5}" type="presParOf" srcId="{26B409B8-B86D-47D7-8CDA-31107D91AD3C}" destId="{1F26E47D-72DB-4282-8106-9EBBD9FF86F6}" srcOrd="2" destOrd="0" presId="urn:microsoft.com/office/officeart/2005/8/layout/hierarchy4"/>
    <dgm:cxn modelId="{85D0AA9D-D00F-417C-AC2B-2E2A52C380D2}" type="presParOf" srcId="{1F26E47D-72DB-4282-8106-9EBBD9FF86F6}" destId="{05F35308-9ACA-4777-8891-95E560C71222}" srcOrd="0" destOrd="0" presId="urn:microsoft.com/office/officeart/2005/8/layout/hierarchy4"/>
    <dgm:cxn modelId="{D1D5AF2E-E34C-4E64-9960-FFA5B37A32DD}" type="presParOf" srcId="{05F35308-9ACA-4777-8891-95E560C71222}" destId="{B0B16AA9-C819-4B7C-9829-5254F7995D2F}" srcOrd="0" destOrd="0" presId="urn:microsoft.com/office/officeart/2005/8/layout/hierarchy4"/>
    <dgm:cxn modelId="{E94611DB-2A38-46C4-9E4F-3A11E94CB0D7}" type="presParOf" srcId="{05F35308-9ACA-4777-8891-95E560C71222}" destId="{F6E17129-E8C3-4B45-9E64-DD5305CB1BC8}" srcOrd="1" destOrd="0" presId="urn:microsoft.com/office/officeart/2005/8/layout/hierarchy4"/>
  </dgm:cxnLst>
  <dgm:bg>
    <a:noFill/>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78E3A3-98B0-4339-BEC3-847171E519B5}">
      <dsp:nvSpPr>
        <dsp:cNvPr id="0" name=""/>
        <dsp:cNvSpPr/>
      </dsp:nvSpPr>
      <dsp:spPr>
        <a:xfrm>
          <a:off x="651509" y="0"/>
          <a:ext cx="7383780" cy="6781799"/>
        </a:xfrm>
        <a:prstGeom prst="rightArrow">
          <a:avLst/>
        </a:prstGeom>
        <a:solidFill>
          <a:schemeClr val="accent5">
            <a:lumMod val="75000"/>
          </a:schemeClr>
        </a:solidFill>
        <a:ln>
          <a:solidFill>
            <a:schemeClr val="tx1"/>
          </a:solidFill>
        </a:ln>
        <a:effectLst/>
      </dsp:spPr>
      <dsp:style>
        <a:lnRef idx="0">
          <a:scrgbClr r="0" g="0" b="0"/>
        </a:lnRef>
        <a:fillRef idx="1">
          <a:scrgbClr r="0" g="0" b="0"/>
        </a:fillRef>
        <a:effectRef idx="0">
          <a:scrgbClr r="0" g="0" b="0"/>
        </a:effectRef>
        <a:fontRef idx="minor"/>
      </dsp:style>
    </dsp:sp>
    <dsp:sp modelId="{348D6A6E-D3DB-4659-A25A-96B62E7732D0}">
      <dsp:nvSpPr>
        <dsp:cNvPr id="0" name=""/>
        <dsp:cNvSpPr/>
      </dsp:nvSpPr>
      <dsp:spPr>
        <a:xfrm>
          <a:off x="0" y="1752607"/>
          <a:ext cx="1412487" cy="3203179"/>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FF0000"/>
              </a:solidFill>
            </a:rPr>
            <a:t>Live </a:t>
          </a:r>
          <a:r>
            <a:rPr lang="en-GB" sz="2000" b="1" kern="1200" dirty="0">
              <a:solidFill>
                <a:srgbClr val="FF0000"/>
              </a:solidFill>
            </a:rPr>
            <a:t>with </a:t>
          </a:r>
          <a:r>
            <a:rPr lang="en-GB" sz="2000" b="1" kern="1200" dirty="0" smtClean="0">
              <a:solidFill>
                <a:srgbClr val="FF0000"/>
              </a:solidFill>
            </a:rPr>
            <a:t>floods</a:t>
          </a:r>
        </a:p>
        <a:p>
          <a:pPr lvl="0" algn="ctr" defTabSz="889000">
            <a:lnSpc>
              <a:spcPct val="90000"/>
            </a:lnSpc>
            <a:spcBef>
              <a:spcPct val="0"/>
            </a:spcBef>
            <a:spcAft>
              <a:spcPct val="35000"/>
            </a:spcAft>
          </a:pPr>
          <a:endParaRPr lang="en-GB" sz="900" b="1" kern="1200" dirty="0" smtClean="0">
            <a:solidFill>
              <a:schemeClr val="tx1"/>
            </a:solidFill>
          </a:endParaRPr>
        </a:p>
        <a:p>
          <a:pPr lvl="0" algn="ctr" defTabSz="889000">
            <a:lnSpc>
              <a:spcPct val="90000"/>
            </a:lnSpc>
            <a:spcBef>
              <a:spcPct val="0"/>
            </a:spcBef>
            <a:spcAft>
              <a:spcPct val="35000"/>
            </a:spcAft>
          </a:pPr>
          <a:endParaRPr lang="en-GB" sz="800" b="1" kern="1200" dirty="0" smtClean="0">
            <a:solidFill>
              <a:schemeClr val="tx1"/>
            </a:solidFill>
          </a:endParaRPr>
        </a:p>
        <a:p>
          <a:pPr lvl="0" algn="l" defTabSz="889000">
            <a:lnSpc>
              <a:spcPct val="90000"/>
            </a:lnSpc>
            <a:spcBef>
              <a:spcPct val="0"/>
            </a:spcBef>
            <a:spcAft>
              <a:spcPct val="35000"/>
            </a:spcAft>
          </a:pPr>
          <a:r>
            <a:rPr lang="en-GB" sz="1700" kern="1200" dirty="0" smtClean="0">
              <a:solidFill>
                <a:schemeClr val="tx1"/>
              </a:solidFill>
            </a:rPr>
            <a:t>Individuals and small communities adapt to nature’s rhythm.</a:t>
          </a:r>
          <a:endParaRPr lang="en-GB" sz="2000" b="1" kern="1200" dirty="0">
            <a:solidFill>
              <a:schemeClr val="tx1"/>
            </a:solidFill>
          </a:endParaRPr>
        </a:p>
      </dsp:txBody>
      <dsp:txXfrm>
        <a:off x="0" y="1752607"/>
        <a:ext cx="1412487" cy="3203179"/>
      </dsp:txXfrm>
    </dsp:sp>
    <dsp:sp modelId="{7AA0F47C-04CD-40F3-BF98-36CBA6B1DB2C}">
      <dsp:nvSpPr>
        <dsp:cNvPr id="0" name=""/>
        <dsp:cNvSpPr/>
      </dsp:nvSpPr>
      <dsp:spPr>
        <a:xfrm>
          <a:off x="1484687" y="1752607"/>
          <a:ext cx="1582597" cy="3287653"/>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b="1" kern="1200" dirty="0" smtClean="0">
              <a:solidFill>
                <a:srgbClr val="FF0000"/>
              </a:solidFill>
            </a:rPr>
            <a:t>Utilize the Flood Plain</a:t>
          </a:r>
        </a:p>
        <a:p>
          <a:pPr lvl="0" algn="l" defTabSz="889000">
            <a:lnSpc>
              <a:spcPct val="90000"/>
            </a:lnSpc>
            <a:spcBef>
              <a:spcPct val="0"/>
            </a:spcBef>
            <a:spcAft>
              <a:spcPct val="35000"/>
            </a:spcAft>
          </a:pPr>
          <a:r>
            <a:rPr lang="en-GB" sz="1800" kern="1200" dirty="0" smtClean="0">
              <a:solidFill>
                <a:schemeClr val="tx1"/>
              </a:solidFill>
            </a:rPr>
            <a:t>Fertile flood plain land drained for agriculture.</a:t>
          </a:r>
        </a:p>
        <a:p>
          <a:pPr lvl="0" algn="l" defTabSz="889000">
            <a:lnSpc>
              <a:spcPct val="90000"/>
            </a:lnSpc>
            <a:spcBef>
              <a:spcPct val="0"/>
            </a:spcBef>
            <a:spcAft>
              <a:spcPct val="35000"/>
            </a:spcAft>
          </a:pPr>
          <a:r>
            <a:rPr lang="en-GB" sz="1800" kern="1200" dirty="0" smtClean="0">
              <a:solidFill>
                <a:schemeClr val="tx1"/>
              </a:solidFill>
            </a:rPr>
            <a:t>Permanent communities develop in floodplains.</a:t>
          </a:r>
          <a:endParaRPr lang="en-GB" sz="2000" b="1" kern="1200" dirty="0">
            <a:solidFill>
              <a:srgbClr val="FF0000"/>
            </a:solidFill>
          </a:endParaRPr>
        </a:p>
        <a:p>
          <a:pPr marL="57150" lvl="1" indent="-57150" algn="l" defTabSz="466725">
            <a:lnSpc>
              <a:spcPct val="90000"/>
            </a:lnSpc>
            <a:spcBef>
              <a:spcPct val="0"/>
            </a:spcBef>
            <a:spcAft>
              <a:spcPct val="15000"/>
            </a:spcAft>
            <a:buChar char="••"/>
          </a:pPr>
          <a:endParaRPr lang="en-GB" sz="1050" kern="1200" dirty="0"/>
        </a:p>
        <a:p>
          <a:pPr marL="57150" lvl="1" indent="-57150" algn="l" defTabSz="466725">
            <a:lnSpc>
              <a:spcPct val="90000"/>
            </a:lnSpc>
            <a:spcBef>
              <a:spcPct val="0"/>
            </a:spcBef>
            <a:spcAft>
              <a:spcPct val="15000"/>
            </a:spcAft>
            <a:buChar char="••"/>
          </a:pPr>
          <a:endParaRPr lang="en-GB" sz="1050" kern="1200" dirty="0"/>
        </a:p>
      </dsp:txBody>
      <dsp:txXfrm>
        <a:off x="1484687" y="1752607"/>
        <a:ext cx="1582597" cy="3287653"/>
      </dsp:txXfrm>
    </dsp:sp>
    <dsp:sp modelId="{572A4B71-0857-44DD-9455-0F6380416419}">
      <dsp:nvSpPr>
        <dsp:cNvPr id="0" name=""/>
        <dsp:cNvSpPr/>
      </dsp:nvSpPr>
      <dsp:spPr>
        <a:xfrm>
          <a:off x="3178815" y="1752607"/>
          <a:ext cx="1509466" cy="3287653"/>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FF0000"/>
              </a:solidFill>
            </a:rPr>
            <a:t>Control Floods</a:t>
          </a:r>
        </a:p>
        <a:p>
          <a:pPr lvl="0" algn="l" defTabSz="889000">
            <a:lnSpc>
              <a:spcPct val="90000"/>
            </a:lnSpc>
            <a:spcBef>
              <a:spcPct val="0"/>
            </a:spcBef>
            <a:spcAft>
              <a:spcPct val="35000"/>
            </a:spcAft>
          </a:pPr>
          <a:endParaRPr lang="en-GB" sz="1000" kern="1200" dirty="0" smtClean="0">
            <a:solidFill>
              <a:schemeClr val="tx1"/>
            </a:solidFill>
          </a:endParaRPr>
        </a:p>
        <a:p>
          <a:pPr lvl="0" algn="l" defTabSz="889000">
            <a:lnSpc>
              <a:spcPct val="90000"/>
            </a:lnSpc>
            <a:spcBef>
              <a:spcPct val="0"/>
            </a:spcBef>
            <a:spcAft>
              <a:spcPct val="35000"/>
            </a:spcAft>
          </a:pPr>
          <a:r>
            <a:rPr lang="en-GB" sz="1800" kern="1200" dirty="0" smtClean="0">
              <a:solidFill>
                <a:schemeClr val="tx1"/>
              </a:solidFill>
            </a:rPr>
            <a:t>Large-scale structural approaches implemented through organized  governance</a:t>
          </a:r>
          <a:r>
            <a:rPr lang="en-GB" sz="1800" kern="1200" dirty="0" smtClean="0"/>
            <a:t>.</a:t>
          </a:r>
          <a:endParaRPr lang="en-GB" sz="2000" b="1" kern="1200" dirty="0">
            <a:solidFill>
              <a:schemeClr val="tx1"/>
            </a:solidFill>
          </a:endParaRPr>
        </a:p>
      </dsp:txBody>
      <dsp:txXfrm>
        <a:off x="3178815" y="1752607"/>
        <a:ext cx="1509466" cy="3287653"/>
      </dsp:txXfrm>
    </dsp:sp>
    <dsp:sp modelId="{0C57F55A-11F9-437D-8E25-5DD154796348}">
      <dsp:nvSpPr>
        <dsp:cNvPr id="0" name=""/>
        <dsp:cNvSpPr/>
      </dsp:nvSpPr>
      <dsp:spPr>
        <a:xfrm>
          <a:off x="4889788" y="1752607"/>
          <a:ext cx="1719191" cy="3287653"/>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FF0000"/>
              </a:solidFill>
            </a:rPr>
            <a:t>Reduce Flood Damages</a:t>
          </a:r>
        </a:p>
        <a:p>
          <a:pPr lvl="0" algn="l" defTabSz="889000">
            <a:lnSpc>
              <a:spcPct val="90000"/>
            </a:lnSpc>
            <a:spcBef>
              <a:spcPct val="0"/>
            </a:spcBef>
            <a:spcAft>
              <a:spcPct val="35000"/>
            </a:spcAft>
          </a:pPr>
          <a:r>
            <a:rPr lang="en-GB" sz="1700" kern="1200" dirty="0" smtClean="0">
              <a:solidFill>
                <a:schemeClr val="tx1"/>
              </a:solidFill>
            </a:rPr>
            <a:t>Recognition that engineering has limitations.</a:t>
          </a:r>
        </a:p>
        <a:p>
          <a:pPr lvl="0" algn="l" defTabSz="889000">
            <a:lnSpc>
              <a:spcPct val="90000"/>
            </a:lnSpc>
            <a:spcBef>
              <a:spcPct val="0"/>
            </a:spcBef>
            <a:spcAft>
              <a:spcPct val="35000"/>
            </a:spcAft>
          </a:pPr>
          <a:r>
            <a:rPr lang="en-GB" sz="1700" kern="1200" dirty="0" smtClean="0">
              <a:solidFill>
                <a:schemeClr val="tx1"/>
              </a:solidFill>
            </a:rPr>
            <a:t>Effort to increase the resilience in the event of a flood </a:t>
          </a:r>
          <a:endParaRPr lang="en-GB" sz="2000" b="1" kern="1200" dirty="0">
            <a:solidFill>
              <a:srgbClr val="FF0000"/>
            </a:solidFill>
          </a:endParaRPr>
        </a:p>
      </dsp:txBody>
      <dsp:txXfrm>
        <a:off x="4889788" y="1752607"/>
        <a:ext cx="1719191" cy="3287653"/>
      </dsp:txXfrm>
    </dsp:sp>
    <dsp:sp modelId="{2A11DF2E-A70D-4A8A-8E71-1B6C40FAB94C}">
      <dsp:nvSpPr>
        <dsp:cNvPr id="0" name=""/>
        <dsp:cNvSpPr/>
      </dsp:nvSpPr>
      <dsp:spPr>
        <a:xfrm>
          <a:off x="6753684" y="1676406"/>
          <a:ext cx="1781603" cy="3440054"/>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FF0000"/>
              </a:solidFill>
            </a:rPr>
            <a:t>Manage risk</a:t>
          </a:r>
        </a:p>
        <a:p>
          <a:pPr lvl="0" algn="l" defTabSz="889000">
            <a:lnSpc>
              <a:spcPct val="90000"/>
            </a:lnSpc>
            <a:spcBef>
              <a:spcPct val="0"/>
            </a:spcBef>
            <a:spcAft>
              <a:spcPct val="35000"/>
            </a:spcAft>
          </a:pPr>
          <a:r>
            <a:rPr lang="en-GB" sz="1700" kern="1200" dirty="0" smtClean="0">
              <a:solidFill>
                <a:schemeClr val="tx1"/>
              </a:solidFill>
            </a:rPr>
            <a:t>Not all problems are equal.</a:t>
          </a:r>
        </a:p>
        <a:p>
          <a:pPr lvl="0" algn="l" defTabSz="889000">
            <a:lnSpc>
              <a:spcPct val="90000"/>
            </a:lnSpc>
            <a:spcBef>
              <a:spcPct val="0"/>
            </a:spcBef>
            <a:spcAft>
              <a:spcPct val="35000"/>
            </a:spcAft>
          </a:pPr>
          <a:r>
            <a:rPr lang="en-GB" sz="1700" kern="1200" dirty="0" smtClean="0">
              <a:solidFill>
                <a:schemeClr val="tx1"/>
              </a:solidFill>
            </a:rPr>
            <a:t>Risk Mgmt is an effective &amp; efficient means to maximize benefits of Flood Risk investments.</a:t>
          </a:r>
          <a:endParaRPr lang="en-GB" sz="2000" b="1" kern="1200" dirty="0">
            <a:solidFill>
              <a:srgbClr val="FF0000"/>
            </a:solidFill>
          </a:endParaRPr>
        </a:p>
      </dsp:txBody>
      <dsp:txXfrm>
        <a:off x="6753684" y="1676406"/>
        <a:ext cx="1781603" cy="344005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0655944-D47C-4D6A-ADF2-D9C76C23898A}">
      <dsp:nvSpPr>
        <dsp:cNvPr id="0" name=""/>
        <dsp:cNvSpPr/>
      </dsp:nvSpPr>
      <dsp:spPr>
        <a:xfrm>
          <a:off x="947" y="1603"/>
          <a:ext cx="1938395" cy="1163423"/>
        </a:xfrm>
        <a:prstGeom prst="roundRect">
          <a:avLst>
            <a:gd name="adj" fmla="val 10000"/>
          </a:avLst>
        </a:prstGeom>
        <a:solidFill>
          <a:srgbClr val="CCFFFF"/>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effectLst/>
              <a:latin typeface="Arial Narrow" pitchFamily="34" charset="0"/>
            </a:rPr>
            <a:t>Adaptation &amp; Resilience</a:t>
          </a:r>
          <a:endParaRPr lang="en-US" sz="2000" b="1" kern="1200" dirty="0">
            <a:solidFill>
              <a:schemeClr val="tx1"/>
            </a:solidFill>
            <a:effectLst/>
            <a:latin typeface="Arial Narrow" pitchFamily="34" charset="0"/>
          </a:endParaRPr>
        </a:p>
      </dsp:txBody>
      <dsp:txXfrm>
        <a:off x="947" y="1603"/>
        <a:ext cx="1938395" cy="1163423"/>
      </dsp:txXfrm>
    </dsp:sp>
    <dsp:sp modelId="{4E30105A-4519-4683-8BDD-EFE7C7BDEE9B}">
      <dsp:nvSpPr>
        <dsp:cNvPr id="0" name=""/>
        <dsp:cNvSpPr/>
      </dsp:nvSpPr>
      <dsp:spPr>
        <a:xfrm>
          <a:off x="0" y="1191713"/>
          <a:ext cx="1938395" cy="1163423"/>
        </a:xfrm>
        <a:prstGeom prst="roundRect">
          <a:avLst>
            <a:gd name="adj" fmla="val 10000"/>
          </a:avLst>
        </a:prstGeom>
        <a:gradFill flip="none" rotWithShape="1">
          <a:gsLst>
            <a:gs pos="17000">
              <a:srgbClr val="CCFFFF"/>
            </a:gs>
            <a:gs pos="55000">
              <a:srgbClr val="66FE5E"/>
            </a:gs>
          </a:gsLst>
          <a:lin ang="5400000" scaled="1"/>
          <a:tileRect/>
        </a:gra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Arial Narrow" pitchFamily="34" charset="0"/>
            </a:rPr>
            <a:t>Environmental Enlightenment</a:t>
          </a:r>
          <a:endParaRPr lang="en-US" sz="2000" b="1" kern="1200" dirty="0">
            <a:solidFill>
              <a:schemeClr val="tx1"/>
            </a:solidFill>
            <a:latin typeface="Arial Narrow" pitchFamily="34" charset="0"/>
          </a:endParaRPr>
        </a:p>
      </dsp:txBody>
      <dsp:txXfrm>
        <a:off x="0" y="1191713"/>
        <a:ext cx="1938395" cy="1163423"/>
      </dsp:txXfrm>
    </dsp:sp>
    <dsp:sp modelId="{F94305FB-98AE-4F62-BCCE-798096D3E103}">
      <dsp:nvSpPr>
        <dsp:cNvPr id="0" name=""/>
        <dsp:cNvSpPr/>
      </dsp:nvSpPr>
      <dsp:spPr>
        <a:xfrm>
          <a:off x="947" y="2381824"/>
          <a:ext cx="1938395" cy="1163423"/>
        </a:xfrm>
        <a:prstGeom prst="roundRect">
          <a:avLst>
            <a:gd name="adj" fmla="val 10000"/>
          </a:avLst>
        </a:prstGeom>
        <a:solidFill>
          <a:srgbClr val="66FE5E"/>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Arial Narrow" pitchFamily="34" charset="0"/>
            </a:rPr>
            <a:t>Economic Efficiency </a:t>
          </a:r>
          <a:endParaRPr lang="en-US" sz="2000" b="1" kern="1200" dirty="0">
            <a:solidFill>
              <a:schemeClr val="tx1"/>
            </a:solidFill>
            <a:latin typeface="Arial Narrow" pitchFamily="34" charset="0"/>
          </a:endParaRPr>
        </a:p>
      </dsp:txBody>
      <dsp:txXfrm>
        <a:off x="947" y="2381824"/>
        <a:ext cx="1938395" cy="1163423"/>
      </dsp:txXfrm>
    </dsp:sp>
    <dsp:sp modelId="{B0B16AA9-C819-4B7C-9829-5254F7995D2F}">
      <dsp:nvSpPr>
        <dsp:cNvPr id="0" name=""/>
        <dsp:cNvSpPr/>
      </dsp:nvSpPr>
      <dsp:spPr>
        <a:xfrm>
          <a:off x="0" y="3571934"/>
          <a:ext cx="1938395" cy="1163423"/>
        </a:xfrm>
        <a:prstGeom prst="roundRect">
          <a:avLst>
            <a:gd name="adj" fmla="val 10000"/>
          </a:avLst>
        </a:prstGeom>
        <a:solidFill>
          <a:srgbClr val="66FE5E"/>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Arial Narrow" pitchFamily="34" charset="0"/>
            </a:rPr>
            <a:t>Nation Building </a:t>
          </a:r>
          <a:endParaRPr lang="en-US" sz="2000" b="1" kern="1200" dirty="0">
            <a:solidFill>
              <a:schemeClr val="tx1"/>
            </a:solidFill>
            <a:latin typeface="Arial Narrow" pitchFamily="34" charset="0"/>
          </a:endParaRPr>
        </a:p>
      </dsp:txBody>
      <dsp:txXfrm>
        <a:off x="0" y="3571934"/>
        <a:ext cx="1938395" cy="11634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3037839" cy="464820"/>
          </a:xfrm>
          <a:prstGeom prst="rect">
            <a:avLst/>
          </a:prstGeom>
        </p:spPr>
        <p:txBody>
          <a:bodyPr vert="horz" lIns="93018" tIns="46511" rIns="93018" bIns="46511" rtlCol="0"/>
          <a:lstStyle>
            <a:lvl1pPr algn="l">
              <a:defRPr sz="1200"/>
            </a:lvl1pPr>
          </a:lstStyle>
          <a:p>
            <a:endParaRPr lang="en-US" dirty="0"/>
          </a:p>
        </p:txBody>
      </p:sp>
      <p:sp>
        <p:nvSpPr>
          <p:cNvPr id="3" name="Date Placeholder 2"/>
          <p:cNvSpPr>
            <a:spLocks noGrp="1"/>
          </p:cNvSpPr>
          <p:nvPr>
            <p:ph type="dt" sz="quarter" idx="1"/>
          </p:nvPr>
        </p:nvSpPr>
        <p:spPr>
          <a:xfrm>
            <a:off x="3970947" y="5"/>
            <a:ext cx="3037839" cy="464820"/>
          </a:xfrm>
          <a:prstGeom prst="rect">
            <a:avLst/>
          </a:prstGeom>
        </p:spPr>
        <p:txBody>
          <a:bodyPr vert="horz" lIns="93018" tIns="46511" rIns="93018" bIns="46511" rtlCol="0"/>
          <a:lstStyle>
            <a:lvl1pPr algn="r">
              <a:defRPr sz="1200"/>
            </a:lvl1pPr>
          </a:lstStyle>
          <a:p>
            <a:fld id="{08AAFB6E-B1AA-49B1-A688-6DC899096A23}" type="datetimeFigureOut">
              <a:rPr lang="en-US" smtClean="0"/>
              <a:pPr/>
              <a:t>10/22/2014</a:t>
            </a:fld>
            <a:endParaRPr lang="en-US" dirty="0"/>
          </a:p>
        </p:txBody>
      </p:sp>
      <p:sp>
        <p:nvSpPr>
          <p:cNvPr id="4" name="Footer Placeholder 3"/>
          <p:cNvSpPr>
            <a:spLocks noGrp="1"/>
          </p:cNvSpPr>
          <p:nvPr>
            <p:ph type="ftr" sz="quarter" idx="2"/>
          </p:nvPr>
        </p:nvSpPr>
        <p:spPr>
          <a:xfrm>
            <a:off x="4" y="8829967"/>
            <a:ext cx="3037839" cy="464820"/>
          </a:xfrm>
          <a:prstGeom prst="rect">
            <a:avLst/>
          </a:prstGeom>
        </p:spPr>
        <p:txBody>
          <a:bodyPr vert="horz" lIns="93018" tIns="46511" rIns="93018" bIns="465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7" y="8829967"/>
            <a:ext cx="3037839" cy="464820"/>
          </a:xfrm>
          <a:prstGeom prst="rect">
            <a:avLst/>
          </a:prstGeom>
        </p:spPr>
        <p:txBody>
          <a:bodyPr vert="horz" lIns="93018" tIns="46511" rIns="93018" bIns="46511" rtlCol="0" anchor="b"/>
          <a:lstStyle>
            <a:lvl1pPr algn="r">
              <a:defRPr sz="1200"/>
            </a:lvl1pPr>
          </a:lstStyle>
          <a:p>
            <a:fld id="{39D4D75D-58C1-4FE2-BCFA-096B78AA282F}"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3037839" cy="464820"/>
          </a:xfrm>
          <a:prstGeom prst="rect">
            <a:avLst/>
          </a:prstGeom>
        </p:spPr>
        <p:txBody>
          <a:bodyPr vert="horz" lIns="93018" tIns="46511" rIns="93018" bIns="46511" rtlCol="0"/>
          <a:lstStyle>
            <a:lvl1pPr algn="l">
              <a:defRPr sz="1200"/>
            </a:lvl1pPr>
          </a:lstStyle>
          <a:p>
            <a:endParaRPr lang="en-US" dirty="0"/>
          </a:p>
        </p:txBody>
      </p:sp>
      <p:sp>
        <p:nvSpPr>
          <p:cNvPr id="3" name="Date Placeholder 2"/>
          <p:cNvSpPr>
            <a:spLocks noGrp="1"/>
          </p:cNvSpPr>
          <p:nvPr>
            <p:ph type="dt" idx="1"/>
          </p:nvPr>
        </p:nvSpPr>
        <p:spPr>
          <a:xfrm>
            <a:off x="3970947" y="5"/>
            <a:ext cx="3037839" cy="464820"/>
          </a:xfrm>
          <a:prstGeom prst="rect">
            <a:avLst/>
          </a:prstGeom>
        </p:spPr>
        <p:txBody>
          <a:bodyPr vert="horz" lIns="93018" tIns="46511" rIns="93018" bIns="46511" rtlCol="0"/>
          <a:lstStyle>
            <a:lvl1pPr algn="r">
              <a:defRPr sz="1200"/>
            </a:lvl1pPr>
          </a:lstStyle>
          <a:p>
            <a:fld id="{CF4280F2-A814-4BF7-A901-8C56646C53A1}" type="datetimeFigureOut">
              <a:rPr lang="en-US" smtClean="0"/>
              <a:pPr/>
              <a:t>10/22/2014</a:t>
            </a:fld>
            <a:endParaRPr lang="en-US" dirty="0"/>
          </a:p>
        </p:txBody>
      </p:sp>
      <p:sp>
        <p:nvSpPr>
          <p:cNvPr id="4" name="Slide Image Placeholder 3"/>
          <p:cNvSpPr>
            <a:spLocks noGrp="1" noRot="1" noChangeAspect="1"/>
          </p:cNvSpPr>
          <p:nvPr>
            <p:ph type="sldImg" idx="2"/>
          </p:nvPr>
        </p:nvSpPr>
        <p:spPr>
          <a:xfrm>
            <a:off x="1296988" y="698500"/>
            <a:ext cx="4416425" cy="3486150"/>
          </a:xfrm>
          <a:prstGeom prst="rect">
            <a:avLst/>
          </a:prstGeom>
          <a:noFill/>
          <a:ln w="12700">
            <a:solidFill>
              <a:prstClr val="black"/>
            </a:solidFill>
          </a:ln>
        </p:spPr>
        <p:txBody>
          <a:bodyPr vert="horz" lIns="93018" tIns="46511" rIns="93018" bIns="46511" rtlCol="0" anchor="ctr"/>
          <a:lstStyle/>
          <a:p>
            <a:endParaRPr lang="en-US" dirty="0"/>
          </a:p>
        </p:txBody>
      </p:sp>
      <p:sp>
        <p:nvSpPr>
          <p:cNvPr id="5" name="Notes Placeholder 4"/>
          <p:cNvSpPr>
            <a:spLocks noGrp="1"/>
          </p:cNvSpPr>
          <p:nvPr>
            <p:ph type="body" sz="quarter" idx="3"/>
          </p:nvPr>
        </p:nvSpPr>
        <p:spPr>
          <a:xfrm>
            <a:off x="701041" y="4415794"/>
            <a:ext cx="5608320" cy="4183380"/>
          </a:xfrm>
          <a:prstGeom prst="rect">
            <a:avLst/>
          </a:prstGeom>
        </p:spPr>
        <p:txBody>
          <a:bodyPr vert="horz" lIns="93018" tIns="46511" rIns="93018" bIns="465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829967"/>
            <a:ext cx="3037839" cy="464820"/>
          </a:xfrm>
          <a:prstGeom prst="rect">
            <a:avLst/>
          </a:prstGeom>
        </p:spPr>
        <p:txBody>
          <a:bodyPr vert="horz" lIns="93018" tIns="46511" rIns="93018" bIns="465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7" y="8829967"/>
            <a:ext cx="3037839" cy="464820"/>
          </a:xfrm>
          <a:prstGeom prst="rect">
            <a:avLst/>
          </a:prstGeom>
        </p:spPr>
        <p:txBody>
          <a:bodyPr vert="horz" lIns="93018" tIns="46511" rIns="93018" bIns="46511" rtlCol="0" anchor="b"/>
          <a:lstStyle>
            <a:lvl1pPr algn="r">
              <a:defRPr sz="1200"/>
            </a:lvl1pPr>
          </a:lstStyle>
          <a:p>
            <a:fld id="{D1FAEA34-1AB8-4104-9C61-1CC790DD07C2}" type="slidenum">
              <a:rPr lang="en-US" smtClean="0"/>
              <a:pPr/>
              <a:t>‹#›</a:t>
            </a:fld>
            <a:endParaRPr lang="en-US" dirty="0"/>
          </a:p>
        </p:txBody>
      </p:sp>
    </p:spTree>
    <p:extLst>
      <p:ext uri="{BB962C8B-B14F-4D97-AF65-F5344CB8AC3E}">
        <p14:creationId xmlns:p14="http://schemas.microsoft.com/office/powerpoint/2010/main" xmlns="" val="159056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r>
              <a:rPr lang="en-US" dirty="0" smtClean="0"/>
              <a:t>Thanks, on behalf of our Chief of </a:t>
            </a:r>
            <a:r>
              <a:rPr lang="en-US" dirty="0" err="1" smtClean="0"/>
              <a:t>Egineers</a:t>
            </a:r>
            <a:r>
              <a:rPr lang="en-US" dirty="0" smtClean="0"/>
              <a:t> LTG Tom Bostick, </a:t>
            </a:r>
            <a:r>
              <a:rPr lang="en-US" baseline="0" dirty="0" smtClean="0"/>
              <a:t>for inviting me here to talk about resilience communities, with a special emphasis on water resources.</a:t>
            </a:r>
          </a:p>
          <a:p>
            <a:endParaRPr lang="en-US" baseline="0" dirty="0" smtClean="0"/>
          </a:p>
          <a:p>
            <a:r>
              <a:rPr lang="en-US" baseline="0" dirty="0" smtClean="0"/>
              <a:t>It’s always nice to have a change of pace, and today’s talk gives me an opportunity to look at resilience communities in a new and different way. I’m going to bring in some concepts that are not cast in concrete, but represent new thinking about urban climate resilience.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6535074-0198-42DD-BDCA-9B3201932A7E}"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b="1" dirty="0">
                <a:cs typeface="Arial" charset="0"/>
              </a:rPr>
              <a:t>1.  Industrial activity the valley:</a:t>
            </a:r>
          </a:p>
          <a:p>
            <a:r>
              <a:rPr lang="en-US" sz="1600" dirty="0">
                <a:cs typeface="Arial" charset="0"/>
              </a:rPr>
              <a:t>In an economic base study directed by USGS for the Lower Mississippi River Corridor Counties, manufacturing revenue was estimated to be $87 billion (2001 price levels) and accounted for 383,000 jobs. </a:t>
            </a:r>
          </a:p>
          <a:p>
            <a:r>
              <a:rPr lang="en-US" sz="1600" b="1" dirty="0">
                <a:cs typeface="Arial" charset="0"/>
              </a:rPr>
              <a:t>2.  Economic activity that's enabled due to the MR&amp;T project: </a:t>
            </a:r>
          </a:p>
          <a:p>
            <a:r>
              <a:rPr lang="en-US" sz="1600" dirty="0">
                <a:cs typeface="Arial" charset="0"/>
              </a:rPr>
              <a:t>In the same study USGS estimated the total economic activity to be $128 billion (2001 price levels) and accounted for 771,000 jobs. </a:t>
            </a:r>
          </a:p>
          <a:p>
            <a:endParaRPr lang="en-US" sz="1600" dirty="0">
              <a:cs typeface="Arial" charset="0"/>
            </a:endParaRPr>
          </a:p>
        </p:txBody>
      </p:sp>
      <p:sp>
        <p:nvSpPr>
          <p:cNvPr id="26628" name="Slide Number Placeholder 3"/>
          <p:cNvSpPr txBox="1">
            <a:spLocks noGrp="1"/>
          </p:cNvSpPr>
          <p:nvPr/>
        </p:nvSpPr>
        <p:spPr bwMode="auto">
          <a:xfrm>
            <a:off x="3970339" y="8829675"/>
            <a:ext cx="3038475" cy="465139"/>
          </a:xfrm>
          <a:prstGeom prst="rect">
            <a:avLst/>
          </a:prstGeom>
          <a:noFill/>
          <a:ln w="9525">
            <a:noFill/>
            <a:miter lim="800000"/>
            <a:headEnd/>
            <a:tailEnd/>
          </a:ln>
        </p:spPr>
        <p:txBody>
          <a:bodyPr lIns="93172" tIns="46587" rIns="93172" bIns="46587" anchor="b"/>
          <a:lstStyle/>
          <a:p>
            <a:pPr algn="r" eaLnBrk="0" hangingPunct="0"/>
            <a:fld id="{FA6016F5-D906-43AB-B892-C0DDF8D458C6}" type="slidenum">
              <a:rPr lang="en-US" sz="1200"/>
              <a:pPr algn="r" eaLnBrk="0" hangingPunct="0"/>
              <a:t>10</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Summary from “The Evolution of Water Resource Planning and Decision-Making (Russell and Baumann 2009)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Flooding in Arkansas along Mississippi</a:t>
            </a:r>
            <a:r>
              <a:rPr lang="en-US" b="1" baseline="0" dirty="0" smtClean="0"/>
              <a:t> River in 1927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Lock and dam 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Belle Glade Florida after Okeechobee Hurricane of 1928</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Edgar </a:t>
            </a:r>
            <a:r>
              <a:rPr lang="en-US" b="1" baseline="0" dirty="0" err="1" smtClean="0"/>
              <a:t>Jadwin</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Gilbert White</a:t>
            </a:r>
            <a:endParaRPr lang="en-US" b="1" dirty="0" smtClean="0"/>
          </a:p>
          <a:p>
            <a:endParaRPr lang="en-US" b="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Summary from “The Evolution of Water Resource Planning and Decision-Making (Russell and Baumann 2009)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Narrow" pitchFamily="34" charset="0"/>
              </a:rPr>
              <a:t>From: “A Multiple-Purpose River Basin Development”, </a:t>
            </a:r>
            <a:r>
              <a:rPr lang="en-US" sz="1200" i="1" dirty="0" smtClean="0">
                <a:latin typeface="Arial Narrow" pitchFamily="34" charset="0"/>
              </a:rPr>
              <a:t>A Water Policy for the American People The Report for the President’s Water Resources Policy Commission (1950) and Arthur Maass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latin typeface="Arial Narrow" pitchFamily="34" charset="0"/>
              </a:rPr>
              <a:t>Dwight Eisenhower and national system of interstate and DEFENSE</a:t>
            </a:r>
            <a:r>
              <a:rPr lang="en-US" sz="1200" b="1" i="0" baseline="0" dirty="0" smtClean="0">
                <a:latin typeface="Arial Narrow" pitchFamily="34" charset="0"/>
              </a:rPr>
              <a:t> highways</a:t>
            </a:r>
            <a:endParaRPr lang="en-US" sz="1200" b="1" i="0"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latin typeface="Arial Narrow" pitchFamily="34" charset="0"/>
              </a:rPr>
              <a:t>JFK:</a:t>
            </a:r>
            <a:r>
              <a:rPr lang="en-US" sz="1200" b="1" i="0" baseline="0" dirty="0" smtClean="0">
                <a:latin typeface="Arial Narrow" pitchFamily="34" charset="0"/>
              </a:rPr>
              <a:t> </a:t>
            </a:r>
            <a:r>
              <a:rPr lang="en-US" sz="1200" b="1" i="0" dirty="0" smtClean="0"/>
              <a:t>I </a:t>
            </a:r>
            <a:r>
              <a:rPr lang="en-US" sz="1200" b="1" dirty="0" smtClean="0"/>
              <a:t>believe that this nation should commit itself to achieving the goal, before this decade is out, of landing a man on the moon and returning him safely to the earth. No single space project in this period will be more impressive to mankind, or more important for the long-range exploration of space; and none will be so difficult or expensive to accomplish.</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Summary from “The Evolution of Water Resource Planning and Decision-Making (Russell and Baumann 2009)</a:t>
            </a:r>
          </a:p>
          <a:p>
            <a:endParaRPr lang="en-US" b="1" dirty="0" smtClean="0"/>
          </a:p>
          <a:p>
            <a:r>
              <a:rPr lang="en-US" b="1" dirty="0" smtClean="0"/>
              <a:t>Cuyahoga River Fire in 1952 and again in 1969</a:t>
            </a:r>
          </a:p>
          <a:p>
            <a:endParaRPr lang="en-US" b="1" dirty="0" smtClean="0"/>
          </a:p>
          <a:p>
            <a:r>
              <a:rPr lang="en-US" b="1" dirty="0" smtClean="0"/>
              <a:t>Rachel Carson (Died</a:t>
            </a:r>
            <a:r>
              <a:rPr lang="en-US" b="1" baseline="0" dirty="0" smtClean="0"/>
              <a:t> 1964, but on leading edge of environmental movement)</a:t>
            </a:r>
          </a:p>
          <a:p>
            <a:endParaRPr lang="en-US" b="1" baseline="0" dirty="0" smtClean="0"/>
          </a:p>
          <a:p>
            <a:r>
              <a:rPr lang="en-US" b="1" dirty="0" smtClean="0"/>
              <a:t>Edmund Muskie was one of the first environmentalists to enter the Senate (1958-1976), and was a leading campaigner for new and stronger measures to curb pollution and provide a cleaner environment.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860425" y="215900"/>
            <a:ext cx="5289550" cy="4175125"/>
          </a:xfrm>
          <a:ln/>
        </p:spPr>
      </p:sp>
      <p:sp>
        <p:nvSpPr>
          <p:cNvPr id="44035" name="Notes Placeholder 2"/>
          <p:cNvSpPr>
            <a:spLocks noGrp="1"/>
          </p:cNvSpPr>
          <p:nvPr>
            <p:ph type="body" idx="1"/>
          </p:nvPr>
        </p:nvSpPr>
        <p:spPr>
          <a:noFill/>
          <a:ln w="9525"/>
        </p:spPr>
        <p:txBody>
          <a:bodyPr>
            <a:normAutofit/>
          </a:bodyPr>
          <a:lstStyle/>
          <a:p>
            <a:endParaRPr lang="en-US" dirty="0" smtClean="0">
              <a:latin typeface="Arial" pitchFamily="34" charset="0"/>
            </a:endParaRPr>
          </a:p>
          <a:p>
            <a:endParaRPr lang="en-US" b="1" dirty="0" smtClean="0"/>
          </a:p>
          <a:p>
            <a:pPr lvl="0">
              <a:buFont typeface="Arial" pitchFamily="34" charset="0"/>
              <a:buChar char="•"/>
            </a:pPr>
            <a:r>
              <a:rPr lang="en-US" sz="1300" dirty="0" smtClean="0"/>
              <a:t>Developed countries are more likely to think of environment and security in terms of global environmental changes; developing countries in terms of implications of local and regional problems. </a:t>
            </a:r>
          </a:p>
          <a:p>
            <a:pPr lvl="0"/>
            <a:endParaRPr lang="en-US" sz="1300" dirty="0" smtClean="0"/>
          </a:p>
          <a:p>
            <a:pPr lvl="0">
              <a:buFont typeface="Arial" pitchFamily="34" charset="0"/>
              <a:buChar char="•"/>
            </a:pPr>
            <a:r>
              <a:rPr lang="en-US" sz="1300" dirty="0" smtClean="0"/>
              <a:t>This is not just politics. It is about values and what hundreds of millions of people actually need. </a:t>
            </a:r>
          </a:p>
          <a:p>
            <a:pPr lvl="0"/>
            <a:endParaRPr lang="en-US" sz="1300" dirty="0" smtClean="0"/>
          </a:p>
          <a:p>
            <a:pPr lvl="0">
              <a:buFont typeface="Arial" pitchFamily="34" charset="0"/>
              <a:buChar char="•"/>
            </a:pPr>
            <a:r>
              <a:rPr lang="en-US" sz="1300" dirty="0" smtClean="0"/>
              <a:t>Our history and messages could help bridge the gaps between rich and poor on water resources and thus move implementation to help many in desperate need. </a:t>
            </a:r>
          </a:p>
          <a:p>
            <a:pPr lvl="0"/>
            <a:endParaRPr lang="en-US" sz="13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endParaRPr lang="en-US" b="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1" y="4415792"/>
            <a:ext cx="5608320" cy="4183380"/>
          </a:xfrm>
          <a:prstGeom prst="rect">
            <a:avLst/>
          </a:prstGeom>
          <a:noFill/>
          <a:ln>
            <a:miter lim="800000"/>
            <a:headEnd/>
            <a:tailEnd/>
          </a:ln>
        </p:spPr>
        <p:txBody>
          <a:bodyPr lIns="92439" tIns="46220" rIns="92439" bIns="46220"/>
          <a:lstStyle/>
          <a:p>
            <a:r>
              <a:rPr lang="en-US" dirty="0" smtClean="0"/>
              <a:t>Here is an image depicting the services provided by a</a:t>
            </a:r>
            <a:r>
              <a:rPr lang="en-US" baseline="0" dirty="0" smtClean="0"/>
              <a:t> watershed and infrastructure that was put in place to support economic activity, to improve quality of life, and the reliability of services on which our communities presently rely.</a:t>
            </a:r>
          </a:p>
          <a:p>
            <a:endParaRPr lang="en-US" baseline="0" dirty="0" smtClean="0"/>
          </a:p>
          <a:p>
            <a:r>
              <a:rPr lang="en-US" baseline="0" dirty="0" smtClean="0"/>
              <a:t>It shows the relationships between our infrastructure, the environment, economic conditions, and the way of life we’ve come to enjoy as a result of prior generations’ investments.  It also depicts facets of our daily lives that would be lost if we fail to secure the investments and sacrifices of prior generations for future generations.</a:t>
            </a:r>
          </a:p>
          <a:p>
            <a:endParaRPr lang="en-US" baseline="0" dirty="0" smtClean="0"/>
          </a:p>
          <a:p>
            <a:r>
              <a:rPr lang="en-US" dirty="0" smtClean="0"/>
              <a:t>This image was </a:t>
            </a:r>
            <a:r>
              <a:rPr lang="en-US" baseline="0" dirty="0" smtClean="0"/>
              <a:t>included in the 1950 report, </a:t>
            </a:r>
            <a:r>
              <a:rPr lang="en-US" b="1" i="1" dirty="0" smtClean="0">
                <a:latin typeface="Arial Narrow" pitchFamily="34" charset="0"/>
              </a:rPr>
              <a:t>A Water Policy for the American People The Report for the President’s Water Resources Policy Commission</a:t>
            </a:r>
            <a:r>
              <a:rPr lang="en-US" i="1" dirty="0" smtClean="0">
                <a:latin typeface="Arial Narrow" pitchFamily="34" charset="0"/>
              </a:rPr>
              <a:t>, and reflects a desire of our “Greatest Generation” to invest in the future of the nation, and to bestow on future generations of Americans a baseline of a platform of reliable services from which even greater potential might be realized.</a:t>
            </a:r>
            <a:endParaRPr lang="en-US" b="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57150"/>
            <a:ext cx="4364038" cy="3446463"/>
          </a:xfrm>
        </p:spPr>
      </p:sp>
      <p:sp>
        <p:nvSpPr>
          <p:cNvPr id="3" name="Notes Placeholder 2"/>
          <p:cNvSpPr>
            <a:spLocks noGrp="1"/>
          </p:cNvSpPr>
          <p:nvPr>
            <p:ph type="body" idx="1"/>
          </p:nvPr>
        </p:nvSpPr>
        <p:spPr/>
        <p:txBody>
          <a:bodyPr>
            <a:normAutofit/>
          </a:bodyPr>
          <a:lstStyle/>
          <a:p>
            <a:r>
              <a:rPr lang="en-US" dirty="0" smtClean="0"/>
              <a:t>Capital Stock consists of investments</a:t>
            </a:r>
            <a:r>
              <a:rPr lang="en-US" baseline="0" dirty="0" smtClean="0"/>
              <a:t> in</a:t>
            </a:r>
            <a:r>
              <a:rPr lang="en-US" dirty="0" smtClean="0"/>
              <a:t> water resources infrastructure built by the U.S. Army Corps of Engineers (USACE) from 1928 to 2011. (See</a:t>
            </a:r>
            <a:r>
              <a:rPr lang="en-US" baseline="0" dirty="0" smtClean="0"/>
              <a:t> bottom of Slide #1.)  Based on the Perpetual Inventory Method, the value of  capital stock (See bottom of Slide #1) increases with new investment and decreases as components deteriorate through time, reach the end of their service life and are retired.</a:t>
            </a:r>
          </a:p>
          <a:p>
            <a:endParaRPr lang="en-US" dirty="0" smtClean="0"/>
          </a:p>
          <a:p>
            <a:r>
              <a:rPr lang="en-US" dirty="0" smtClean="0"/>
              <a:t>The 2011 value of USACE capital stock is estimated at $191.4 billion, representing a decline of nearly 27 percent from its peak value in 1982</a:t>
            </a:r>
          </a:p>
          <a:p>
            <a:endParaRPr lang="en-US" dirty="0" smtClean="0"/>
          </a:p>
          <a:p>
            <a:pPr defTabSz="928501">
              <a:defRPr/>
            </a:pPr>
            <a:r>
              <a:rPr lang="en-US" dirty="0" smtClean="0"/>
              <a:t>Capital stock value increased at an average of $5.35 billion per year from 1936 to its peak of $264.4 billion in 1982,</a:t>
            </a:r>
            <a:r>
              <a:rPr lang="en-US" baseline="0" dirty="0" smtClean="0"/>
              <a:t> then </a:t>
            </a:r>
            <a:r>
              <a:rPr lang="en-US" dirty="0" smtClean="0"/>
              <a:t>lost just over $2.4 billion annually between 1982 and 2011. </a:t>
            </a:r>
          </a:p>
          <a:p>
            <a:pPr defTabSz="928501">
              <a:defRPr/>
            </a:pPr>
            <a:endParaRPr lang="en-US" dirty="0" smtClean="0"/>
          </a:p>
          <a:p>
            <a:pPr defTabSz="92850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C625B9B-920E-4948-B7B7-9F3593180E60}"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374650"/>
            <a:ext cx="4416425" cy="3486150"/>
          </a:xfrm>
        </p:spPr>
      </p:sp>
      <p:sp>
        <p:nvSpPr>
          <p:cNvPr id="3" name="Notes Placeholder 2"/>
          <p:cNvSpPr>
            <a:spLocks noGrp="1"/>
          </p:cNvSpPr>
          <p:nvPr>
            <p:ph type="body" idx="1"/>
          </p:nvPr>
        </p:nvSpPr>
        <p:spPr>
          <a:xfrm>
            <a:off x="152401" y="3885159"/>
            <a:ext cx="6705600" cy="4183380"/>
          </a:xfrm>
        </p:spPr>
        <p:txBody>
          <a:bodyPr>
            <a:noAutofit/>
          </a:bodyPr>
          <a:lstStyle/>
          <a:p>
            <a:r>
              <a:rPr lang="en-US" sz="1000" dirty="0" smtClean="0"/>
              <a:t>The hurricane protection system in place in New Orleans on 29 August 2005 was really a system in name only.  It had been in construction for ~ 50 years and was only 50 percent complete, constructed to different design standards and operated and maintained by a number of local agencies.  The photo on left was taken in St. Bernard Parish the day Katrina hit...Katrina storm surge in that area was about 18 feet with 7 feet of waves.  </a:t>
            </a:r>
          </a:p>
          <a:p>
            <a:r>
              <a:rPr lang="en-US" sz="1000" dirty="0" smtClean="0"/>
              <a:t> </a:t>
            </a:r>
          </a:p>
          <a:p>
            <a:r>
              <a:rPr lang="en-US" sz="1000" dirty="0" smtClean="0"/>
              <a:t>Post-Katrina, the federal government spent $130 B in response and recovery efforts, including $14 B for a state-of-the-art risk reduction system.</a:t>
            </a:r>
          </a:p>
          <a:p>
            <a:r>
              <a:rPr lang="en-US" sz="1000" dirty="0" smtClean="0"/>
              <a:t> </a:t>
            </a:r>
          </a:p>
          <a:p>
            <a:r>
              <a:rPr lang="en-US" sz="1000" dirty="0" smtClean="0"/>
              <a:t>The engineering effort that has evolved into what you see pictured on this slide is truly impressive and its appropriate to see how far we’ve come in defending New Orleans...to see these projects in person is even more impressive.</a:t>
            </a:r>
          </a:p>
          <a:p>
            <a:endParaRPr lang="en-US" sz="1000" dirty="0" smtClean="0"/>
          </a:p>
          <a:p>
            <a:r>
              <a:rPr lang="en-US" sz="1000" dirty="0" smtClean="0"/>
              <a:t>The IHNC Surge Barrier, pictured on the right side, is the largest surge barrier of its kind in the world, with three navigable gates that close in advance of a storm. Hard to tell from this photo, but it extends 26 feet ABOVE the water line It's 1.8 miles long, supported by massive concrete piles that are 144 feet long.    The Surge Barrier won the 2012 Grand </a:t>
            </a:r>
            <a:r>
              <a:rPr lang="en-US" sz="1000" dirty="0" err="1" smtClean="0"/>
              <a:t>Conceptor</a:t>
            </a:r>
            <a:r>
              <a:rPr lang="en-US" sz="1000" dirty="0" smtClean="0"/>
              <a:t> Award from the American Council of Engineering Companies for the most outstanding engineering achievement. </a:t>
            </a:r>
          </a:p>
          <a:p>
            <a:endParaRPr lang="en-US" sz="1000" dirty="0" smtClean="0"/>
          </a:p>
          <a:p>
            <a:r>
              <a:rPr lang="en-US" sz="1000" dirty="0" smtClean="0"/>
              <a:t>As an example, the new storm reduction system takes into account both land subsidence and rising sea levels…one navigation gate that existed pre-Katrina is now 15 feet higher using the new methods for determining elevations needed to reduce risk from a 100-year storm.</a:t>
            </a:r>
          </a:p>
          <a:p>
            <a:endParaRPr lang="en-US" sz="1000" dirty="0" smtClean="0"/>
          </a:p>
          <a:p>
            <a:r>
              <a:rPr lang="en-US" sz="1000" dirty="0" smtClean="0"/>
              <a:t>Water resources infrastructure is long-lived. Because climate change impacts are increasing in severity over time, it is important to build-in flexibility to adapt to changing conditions when planning and designing new infrastructure and major rehabilitation projects. </a:t>
            </a:r>
          </a:p>
          <a:p>
            <a:endParaRPr lang="en-US" sz="1000" dirty="0" smtClean="0"/>
          </a:p>
          <a:p>
            <a:r>
              <a:rPr lang="en-US" sz="1000" dirty="0" smtClean="0"/>
              <a:t>It’s clear that preparing for changing conditions is more cost-effective in terms of life safety and economic investment than disaster response.  As the World Economic Forum has pointed out, “</a:t>
            </a:r>
            <a:r>
              <a:rPr lang="en-US" sz="1000" dirty="0" smtClean="0">
                <a:solidFill>
                  <a:prstClr val="black"/>
                </a:solidFill>
              </a:rPr>
              <a:t>A lack of investment now or investment in unsustainable areas will result in further costs through climate change.”</a:t>
            </a:r>
            <a:endParaRPr lang="en-US" sz="1000" dirty="0" smtClean="0"/>
          </a:p>
          <a:p>
            <a:r>
              <a:rPr lang="en-US" sz="1000" dirty="0" smtClean="0"/>
              <a:t> </a:t>
            </a:r>
          </a:p>
          <a:p>
            <a:r>
              <a:rPr lang="en-US" sz="1000" dirty="0" smtClean="0"/>
              <a:t>It is important that we recognize the risks associated with climate change and sea level rise and seek to plan proactively vice the highly expensive reactive response that both Katrina and Sandy demanded of us.  Imagine if we can invest these dollars before the next disaster hits!  </a:t>
            </a:r>
          </a:p>
          <a:p>
            <a:endParaRPr lang="en-US" sz="1000" b="1" dirty="0" smtClean="0"/>
          </a:p>
        </p:txBody>
      </p:sp>
      <p:sp>
        <p:nvSpPr>
          <p:cNvPr id="4" name="Slide Number Placeholder 3"/>
          <p:cNvSpPr>
            <a:spLocks noGrp="1"/>
          </p:cNvSpPr>
          <p:nvPr>
            <p:ph type="sldNum" sz="quarter" idx="10"/>
          </p:nvPr>
        </p:nvSpPr>
        <p:spPr/>
        <p:txBody>
          <a:bodyPr/>
          <a:lstStyle/>
          <a:p>
            <a:fld id="{ACBA4F94-BB8B-40B8-9CB6-A8B04C42DD62}"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r>
              <a:rPr lang="en-US" dirty="0" smtClean="0"/>
              <a:t>In 2012, that system was put to the test as Hurricane Isaac hit the New Orleans area.  A comparison of the after-effects of Isaac with what happened in Katrina 7 years earlier is amazing.</a:t>
            </a:r>
            <a:endParaRPr lang="en-US" dirty="0"/>
          </a:p>
        </p:txBody>
      </p:sp>
      <p:sp>
        <p:nvSpPr>
          <p:cNvPr id="4" name="Slide Number Placeholder 3"/>
          <p:cNvSpPr>
            <a:spLocks noGrp="1"/>
          </p:cNvSpPr>
          <p:nvPr>
            <p:ph type="sldNum" sz="quarter" idx="10"/>
          </p:nvPr>
        </p:nvSpPr>
        <p:spPr/>
        <p:txBody>
          <a:bodyPr/>
          <a:lstStyle/>
          <a:p>
            <a:fld id="{D1FAEA34-1AB8-4104-9C61-1CC790DD07C2}"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Contributions to National Economic Benefits (NED) are increases in the value of the national output of goods and services, expressed in monetary units.  </a:t>
            </a:r>
          </a:p>
          <a:p>
            <a:endParaRPr lang="en-US" dirty="0" smtClean="0">
              <a:latin typeface="+mn-lt"/>
            </a:endParaRPr>
          </a:p>
          <a:p>
            <a:r>
              <a:rPr lang="en-US" dirty="0" smtClean="0">
                <a:latin typeface="+mn-lt"/>
              </a:rPr>
              <a:t>Treasury revenues are the net increases in revenues in the form of increased tax payments and direct payments for vendible outputs (such as hydropower) that accrue to the U.S. Treasury as a result of the USACE Civil Works programs. </a:t>
            </a:r>
          </a:p>
          <a:p>
            <a:endParaRPr lang="en-US" dirty="0" smtClean="0">
              <a:latin typeface="+mn-lt"/>
            </a:endParaRPr>
          </a:p>
          <a:p>
            <a:r>
              <a:rPr lang="en-US" dirty="0" smtClean="0">
                <a:latin typeface="+mn-lt"/>
              </a:rPr>
              <a:t>It is estimated that the USACE Civil Works program provides a total net NED annual benefit of approximately $48.9 billion. In addition, the USACE Civil Works program stimulated about $14.8 billion in returns to the US Treasury. </a:t>
            </a:r>
          </a:p>
          <a:p>
            <a:endParaRPr lang="en-US" dirty="0" smtClean="0">
              <a:latin typeface="+mn-lt"/>
            </a:endParaRPr>
          </a:p>
          <a:p>
            <a:r>
              <a:rPr lang="en-US" dirty="0" smtClean="0">
                <a:latin typeface="+mn-lt"/>
              </a:rPr>
              <a:t>In summary, in FY2010, for each dollar spent on the USACE Civil Works program, approximately $9 in economic benefits to the nation were generated and $2.70 in US Treasury revenues were generated.  The rate of return for the USACE Civil Works program is estimated to be 26%. </a:t>
            </a:r>
          </a:p>
          <a:p>
            <a:endParaRPr lang="en-US" dirty="0" smtClean="0"/>
          </a:p>
        </p:txBody>
      </p:sp>
      <p:sp>
        <p:nvSpPr>
          <p:cNvPr id="4" name="Slide Number Placeholder 3"/>
          <p:cNvSpPr>
            <a:spLocks noGrp="1"/>
          </p:cNvSpPr>
          <p:nvPr>
            <p:ph type="sldNum" sz="quarter" idx="10"/>
          </p:nvPr>
        </p:nvSpPr>
        <p:spPr/>
        <p:txBody>
          <a:bodyPr/>
          <a:lstStyle/>
          <a:p>
            <a:fld id="{2C625B9B-920E-4948-B7B7-9F3593180E6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AE210B-03B5-4280-B880-65F8FD88BE74}"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6263" y="146050"/>
            <a:ext cx="3673475" cy="2900363"/>
          </a:xfrm>
        </p:spPr>
      </p:sp>
      <p:sp>
        <p:nvSpPr>
          <p:cNvPr id="3" name="Notes Placeholder 2"/>
          <p:cNvSpPr>
            <a:spLocks noGrp="1"/>
          </p:cNvSpPr>
          <p:nvPr>
            <p:ph type="body" idx="1"/>
          </p:nvPr>
        </p:nvSpPr>
        <p:spPr>
          <a:xfrm>
            <a:off x="762000" y="3198419"/>
            <a:ext cx="5486400" cy="5875427"/>
          </a:xfrm>
        </p:spPr>
        <p:txBody>
          <a:bodyPr>
            <a:noAutofit/>
          </a:bodyPr>
          <a:lstStyle/>
          <a:p>
            <a:pPr defTabSz="915680" fontAlgn="base">
              <a:spcBef>
                <a:spcPct val="0"/>
              </a:spcBef>
            </a:pPr>
            <a:r>
              <a:rPr lang="en-US" dirty="0" smtClean="0">
                <a:solidFill>
                  <a:srgbClr val="000000"/>
                </a:solidFill>
                <a:cs typeface="Arial" pitchFamily="34" charset="0"/>
              </a:rPr>
              <a:t>In Sandy it wasn’t about massive floodwalls, although they might’ve helped in some areas, it was about coastline protection and risk reduction.</a:t>
            </a:r>
          </a:p>
          <a:p>
            <a:pPr defTabSz="915680" fontAlgn="base">
              <a:spcBef>
                <a:spcPct val="0"/>
              </a:spcBef>
            </a:pPr>
            <a:endParaRPr lang="en-US" dirty="0" smtClean="0">
              <a:solidFill>
                <a:srgbClr val="000000"/>
              </a:solidFill>
              <a:cs typeface="Arial" pitchFamily="34" charset="0"/>
            </a:endParaRPr>
          </a:p>
          <a:p>
            <a:pPr defTabSz="915680" fontAlgn="base">
              <a:spcBef>
                <a:spcPct val="0"/>
              </a:spcBef>
            </a:pPr>
            <a:r>
              <a:rPr lang="en-US" dirty="0" smtClean="0">
                <a:solidFill>
                  <a:srgbClr val="000000"/>
                </a:solidFill>
                <a:cs typeface="Arial" pitchFamily="34" charset="0"/>
              </a:rPr>
              <a:t>Sea levels have risen and continue to rise so we must be concerned about these climate change related effects, as we consider ways to reduce this risk in the future.</a:t>
            </a:r>
          </a:p>
          <a:p>
            <a:pPr defTabSz="915680" fontAlgn="base">
              <a:spcBef>
                <a:spcPct val="0"/>
              </a:spcBef>
            </a:pPr>
            <a:endParaRPr lang="en-US" dirty="0" smtClean="0">
              <a:solidFill>
                <a:srgbClr val="000000"/>
              </a:solidFill>
              <a:cs typeface="Arial" pitchFamily="34" charset="0"/>
            </a:endParaRPr>
          </a:p>
          <a:p>
            <a:r>
              <a:rPr lang="en-US" dirty="0" smtClean="0">
                <a:solidFill>
                  <a:srgbClr val="000000"/>
                </a:solidFill>
                <a:cs typeface="Arial" pitchFamily="34" charset="0"/>
              </a:rPr>
              <a:t>Tell NJ Gov. Christie story---</a:t>
            </a:r>
            <a:r>
              <a:rPr lang="en-US" dirty="0" smtClean="0">
                <a:cs typeface="Arial" pitchFamily="34" charset="0"/>
              </a:rPr>
              <a:t>Gov. Christie publicly has said this about the Jersey Shore during Sandy: "the towns that had significant engineered dune systems suffered significantly less damage than the ones that had no dunes, so we know that these dunes systems now work. So really they’re the difference between catastrophic damage and little or no damage.”</a:t>
            </a:r>
          </a:p>
          <a:p>
            <a:r>
              <a:rPr lang="en-US" dirty="0" smtClean="0">
                <a:cs typeface="Arial" pitchFamily="34" charset="0"/>
              </a:rPr>
              <a:t> </a:t>
            </a:r>
          </a:p>
          <a:p>
            <a:pPr defTabSz="915680" fontAlgn="base">
              <a:spcBef>
                <a:spcPct val="0"/>
              </a:spcBef>
              <a:buFont typeface="Arial" pitchFamily="34" charset="0"/>
              <a:buChar char="•"/>
            </a:pPr>
            <a:r>
              <a:rPr lang="en-US" dirty="0" smtClean="0">
                <a:solidFill>
                  <a:srgbClr val="000000"/>
                </a:solidFill>
                <a:cs typeface="Arial" pitchFamily="34" charset="0"/>
              </a:rPr>
              <a:t> 137 miles of total coastline; 15  coastal projects authorized; 9 projects with funding appropriated; 9 under construction /completed; All 9</a:t>
            </a:r>
            <a:r>
              <a:rPr lang="en-US" i="1" dirty="0" smtClean="0">
                <a:solidFill>
                  <a:srgbClr val="000000"/>
                </a:solidFill>
                <a:cs typeface="Arial" pitchFamily="34" charset="0"/>
              </a:rPr>
              <a:t> </a:t>
            </a:r>
            <a:r>
              <a:rPr lang="en-US" dirty="0" smtClean="0">
                <a:solidFill>
                  <a:srgbClr val="000000"/>
                </a:solidFill>
                <a:cs typeface="Arial" pitchFamily="34" charset="0"/>
              </a:rPr>
              <a:t>locations received minimal coastal damage during SS Sandy</a:t>
            </a:r>
          </a:p>
          <a:p>
            <a:pPr defTabSz="915680" fontAlgn="base">
              <a:spcBef>
                <a:spcPct val="0"/>
              </a:spcBef>
              <a:buFont typeface="Arial" pitchFamily="34" charset="0"/>
              <a:buChar char="•"/>
            </a:pPr>
            <a:endParaRPr lang="en-US" dirty="0" smtClean="0">
              <a:solidFill>
                <a:srgbClr val="000000"/>
              </a:solidFill>
              <a:cs typeface="Arial" pitchFamily="34" charset="0"/>
            </a:endParaRPr>
          </a:p>
          <a:p>
            <a:pPr defTabSz="915680" fontAlgn="base">
              <a:spcBef>
                <a:spcPct val="0"/>
              </a:spcBef>
              <a:buFont typeface="Arial" pitchFamily="34" charset="0"/>
              <a:buChar char="•"/>
            </a:pPr>
            <a:r>
              <a:rPr lang="en-US" u="sng" dirty="0" smtClean="0">
                <a:solidFill>
                  <a:srgbClr val="000000"/>
                </a:solidFill>
                <a:cs typeface="Arial" pitchFamily="34" charset="0"/>
              </a:rPr>
              <a:t>During Hurricane Sandy</a:t>
            </a:r>
          </a:p>
          <a:p>
            <a:pPr defTabSz="915680" fontAlgn="base">
              <a:spcBef>
                <a:spcPct val="0"/>
              </a:spcBef>
              <a:buFontTx/>
              <a:buChar char="-"/>
            </a:pPr>
            <a:r>
              <a:rPr lang="en-US" dirty="0" smtClean="0">
                <a:solidFill>
                  <a:srgbClr val="000000"/>
                </a:solidFill>
                <a:cs typeface="Arial" pitchFamily="34" charset="0"/>
              </a:rPr>
              <a:t>Task Force Dewater pumped 475M gallons of water from the NYC metro area; 86M of this was from the Brooklyn Battery Tunnel the longest continuous underwater vehicular tunnel in North America…enough to fill the Rose Bowl Stadium to its top</a:t>
            </a:r>
          </a:p>
          <a:p>
            <a:pPr defTabSz="915680" fontAlgn="base">
              <a:spcBef>
                <a:spcPct val="0"/>
              </a:spcBef>
            </a:pPr>
            <a:r>
              <a:rPr lang="en-US" dirty="0" smtClean="0">
                <a:solidFill>
                  <a:srgbClr val="000000"/>
                </a:solidFill>
                <a:cs typeface="Arial" pitchFamily="34" charset="0"/>
              </a:rPr>
              <a:t>- Task Force Power provided 54 MW of power, installed 211 generators in NY/NJ, providing temporary power generation to 25,000 residents.</a:t>
            </a:r>
          </a:p>
          <a:p>
            <a:pPr defTabSz="915680" fontAlgn="base">
              <a:spcBef>
                <a:spcPct val="0"/>
              </a:spcBef>
              <a:buFont typeface="Arial" pitchFamily="34" charset="0"/>
              <a:buChar char="•"/>
            </a:pPr>
            <a:endParaRPr lang="en-US" dirty="0" smtClean="0">
              <a:solidFill>
                <a:srgbClr val="000000"/>
              </a:solidFill>
              <a:cs typeface="Arial" pitchFamily="34" charset="0"/>
            </a:endParaRPr>
          </a:p>
          <a:p>
            <a:pPr defTabSz="915680" fontAlgn="base">
              <a:spcBef>
                <a:spcPct val="0"/>
              </a:spcBef>
            </a:pPr>
            <a:r>
              <a:rPr lang="en-US" dirty="0" smtClean="0">
                <a:cs typeface="Arial" pitchFamily="34" charset="0"/>
              </a:rPr>
              <a:t>NJ Coastal projects from NAP office. Top Photo: Brant Beach, NJ, Bottom Photo: Mantoloking, NJ </a:t>
            </a:r>
            <a:br>
              <a:rPr lang="en-US" dirty="0" smtClean="0">
                <a:cs typeface="Arial" pitchFamily="34" charset="0"/>
              </a:rPr>
            </a:br>
            <a:endParaRPr lang="en-US" dirty="0">
              <a:cs typeface="Arial" pitchFamily="34" charset="0"/>
            </a:endParaRPr>
          </a:p>
        </p:txBody>
      </p:sp>
      <p:sp>
        <p:nvSpPr>
          <p:cNvPr id="4" name="Slide Number Placeholder 3"/>
          <p:cNvSpPr>
            <a:spLocks noGrp="1"/>
          </p:cNvSpPr>
          <p:nvPr>
            <p:ph type="sldNum" sz="quarter" idx="10"/>
          </p:nvPr>
        </p:nvSpPr>
        <p:spPr/>
        <p:txBody>
          <a:bodyPr/>
          <a:lstStyle/>
          <a:p>
            <a:fld id="{7B35D23B-1523-47ED-84C9-94DA5D896BC1}"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316038" y="706438"/>
            <a:ext cx="4395787" cy="3470275"/>
          </a:xfrm>
          <a:ln/>
        </p:spPr>
      </p:sp>
      <p:sp>
        <p:nvSpPr>
          <p:cNvPr id="56323" name="Notes Placeholder 2"/>
          <p:cNvSpPr>
            <a:spLocks noGrp="1"/>
          </p:cNvSpPr>
          <p:nvPr>
            <p:ph type="body" idx="1"/>
          </p:nvPr>
        </p:nvSpPr>
        <p:spPr>
          <a:noFill/>
          <a:ln/>
        </p:spPr>
        <p:txBody>
          <a:bodyPr/>
          <a:lstStyle/>
          <a:p>
            <a:r>
              <a:rPr lang="en-US" dirty="0" smtClean="0"/>
              <a:t>Major point to be made here is that resilience is not a one-person job.  Individuals play a major role, as do local governments, insurance  companies, the States, and a variety of Federal agencies.</a:t>
            </a:r>
          </a:p>
        </p:txBody>
      </p:sp>
      <p:sp>
        <p:nvSpPr>
          <p:cNvPr id="56324" name="Slide Number Placeholder 3"/>
          <p:cNvSpPr>
            <a:spLocks noGrp="1"/>
          </p:cNvSpPr>
          <p:nvPr>
            <p:ph type="sldNum" sz="quarter" idx="5"/>
          </p:nvPr>
        </p:nvSpPr>
        <p:spPr>
          <a:xfrm>
            <a:off x="3970338" y="8829675"/>
            <a:ext cx="3038475" cy="465138"/>
          </a:xfrm>
          <a:prstGeom prst="rect">
            <a:avLst/>
          </a:prstGeom>
          <a:noFill/>
        </p:spPr>
        <p:txBody>
          <a:bodyPr/>
          <a:lstStyle/>
          <a:p>
            <a:pPr defTabSz="931670"/>
            <a:fld id="{AC8EEFD9-B55B-4E0B-8EB6-CDD7AD1B9A2D}" type="slidenum">
              <a:rPr lang="en-US" smtClean="0">
                <a:solidFill>
                  <a:srgbClr val="000000"/>
                </a:solidFill>
              </a:rPr>
              <a:pPr defTabSz="931670"/>
              <a:t>24</a:t>
            </a:fld>
            <a:endParaRPr lang="en-US" dirty="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247775" y="44450"/>
            <a:ext cx="4416425" cy="3486150"/>
          </a:xfrm>
          <a:ln/>
        </p:spPr>
      </p:sp>
      <p:sp>
        <p:nvSpPr>
          <p:cNvPr id="64515" name="Notes Placeholder 2"/>
          <p:cNvSpPr>
            <a:spLocks noGrp="1"/>
          </p:cNvSpPr>
          <p:nvPr>
            <p:ph type="body" idx="1"/>
          </p:nvPr>
        </p:nvSpPr>
        <p:spPr>
          <a:xfrm>
            <a:off x="375330" y="3732549"/>
            <a:ext cx="6259740" cy="5112384"/>
          </a:xfrm>
          <a:noFill/>
          <a:ln/>
        </p:spPr>
        <p:txBody>
          <a:bodyPr>
            <a:noAutofit/>
          </a:bodyPr>
          <a:lstStyle/>
          <a:p>
            <a:r>
              <a:rPr lang="en-US" dirty="0" smtClean="0"/>
              <a:t>Surface Transport</a:t>
            </a:r>
            <a:r>
              <a:rPr lang="en-US" baseline="0" dirty="0" smtClean="0"/>
              <a:t> Data from </a:t>
            </a:r>
            <a:r>
              <a:rPr lang="en-US" dirty="0" smtClean="0"/>
              <a:t>Sources: Highways: U.S. Department of Transportation, Federal Highway Administration, Freight Analysis Framework, Version 3.4, 2012. Rail: Based on Surface</a:t>
            </a:r>
          </a:p>
          <a:p>
            <a:r>
              <a:rPr lang="en-US" dirty="0" smtClean="0"/>
              <a:t>Transportation Board, Annual Carload Waybill Sample and rail freight flow assignments done by Oak Ridge National Laboratory. Inland Waterways: U.S. Army Corps of</a:t>
            </a:r>
          </a:p>
          <a:p>
            <a:r>
              <a:rPr lang="en-US" dirty="0" smtClean="0"/>
              <a:t>Engineers (USAGE), Annual Vessel Operating Activity and Lock Performance Monitoring System data, as processed for USAGE by the Tennessee Valley Authority; and USAGE,</a:t>
            </a:r>
          </a:p>
          <a:p>
            <a:r>
              <a:rPr lang="en-US" dirty="0" smtClean="0"/>
              <a:t>Institute for Water Resources, Waterborne Foreign Trade Data, Water flow assignments done by Oak Ridge National Laboratory.</a:t>
            </a:r>
          </a:p>
          <a:p>
            <a:endParaRPr lang="en-US" dirty="0" smtClean="0"/>
          </a:p>
          <a:p>
            <a:r>
              <a:rPr lang="en-US" dirty="0" smtClean="0"/>
              <a:t>Much </a:t>
            </a:r>
            <a:r>
              <a:rPr lang="en-US" dirty="0"/>
              <a:t>of the Corps’ Civil Works program centers around WATER – navigation, water supply, ecosystem restoration, flood risk management, regulatory, recreation.  </a:t>
            </a:r>
          </a:p>
          <a:p>
            <a:r>
              <a:rPr lang="en-US" dirty="0" smtClean="0"/>
              <a:t>Need </a:t>
            </a:r>
            <a:r>
              <a:rPr lang="en-US" dirty="0"/>
              <a:t>to work together to tell the story of the </a:t>
            </a:r>
            <a:r>
              <a:rPr lang="en-US" b="1" dirty="0"/>
              <a:t>value of our Ports and Inland </a:t>
            </a:r>
            <a:r>
              <a:rPr lang="en-US" b="1" dirty="0" smtClean="0"/>
              <a:t>Waterways…</a:t>
            </a:r>
          </a:p>
          <a:p>
            <a:pPr>
              <a:buFont typeface="Arial" pitchFamily="34" charset="0"/>
              <a:buNone/>
            </a:pPr>
            <a:r>
              <a:rPr lang="en-US" dirty="0" smtClean="0"/>
              <a:t>China exports</a:t>
            </a:r>
            <a:r>
              <a:rPr lang="en-US" baseline="0" dirty="0" smtClean="0"/>
              <a:t> $1.9 trillion annually and imports $1.7 annually.</a:t>
            </a:r>
            <a:endParaRPr lang="en-US" b="1" dirty="0"/>
          </a:p>
          <a:p>
            <a:pPr>
              <a:buFont typeface="Arial" pitchFamily="34" charset="0"/>
              <a:buChar char="•"/>
            </a:pPr>
            <a:r>
              <a:rPr lang="en-US" dirty="0"/>
              <a:t>U.S. Waterways (Source: AAPA):</a:t>
            </a:r>
          </a:p>
          <a:p>
            <a:pPr lvl="1">
              <a:buFont typeface="Arial" pitchFamily="34" charset="0"/>
              <a:buChar char="•"/>
            </a:pPr>
            <a:r>
              <a:rPr lang="en-US" dirty="0"/>
              <a:t>U.S. ports and waterways handle more than 2 billion tons of domestic and import/export cargo annually. </a:t>
            </a:r>
          </a:p>
          <a:p>
            <a:pPr lvl="1">
              <a:buFont typeface="Arial" pitchFamily="34" charset="0"/>
              <a:buChar char="•"/>
            </a:pPr>
            <a:r>
              <a:rPr lang="en-US" dirty="0"/>
              <a:t>By 2020, the total volume of cargo shipped by water is expected to be double that of 2001 volumes. </a:t>
            </a:r>
          </a:p>
          <a:p>
            <a:pPr lvl="1">
              <a:buFont typeface="Arial" pitchFamily="34" charset="0"/>
              <a:buChar char="•"/>
            </a:pPr>
            <a:r>
              <a:rPr lang="en-US" dirty="0"/>
              <a:t>$3.8 billion worth of goods moving in and out of U.S. seaports each day</a:t>
            </a:r>
          </a:p>
          <a:p>
            <a:pPr marL="448701" lvl="1" defTabSz="897399">
              <a:buFont typeface="Arial" pitchFamily="34" charset="0"/>
              <a:buChar char="•"/>
              <a:defRPr/>
            </a:pPr>
            <a:r>
              <a:rPr lang="en-US" dirty="0"/>
              <a:t>Over 300 million cubic yards of dredged material are removed from navigation channels each year. Another 100 million cubic yards are dredged from berths and private terminals. The total, 400 million cubic yards of dredged material, equals a four-lane highway, 20 feet deep, stretching from New York City to Los Angeles. </a:t>
            </a:r>
            <a:endParaRPr lang="en-US" dirty="0" smtClean="0"/>
          </a:p>
          <a:p>
            <a:pPr marL="448701" lvl="1" defTabSz="897399">
              <a:buFont typeface="Arial" pitchFamily="34" charset="0"/>
              <a:buChar char="•"/>
              <a:defRPr/>
            </a:pPr>
            <a:r>
              <a:rPr lang="en-US" dirty="0" smtClean="0"/>
              <a:t>Seaports support the employment of more than 13 million people in the U.S.</a:t>
            </a:r>
          </a:p>
          <a:p>
            <a:pPr>
              <a:buFont typeface="Arial" charset="0"/>
              <a:buChar char="•"/>
            </a:pPr>
            <a:r>
              <a:rPr lang="en-US" dirty="0" smtClean="0"/>
              <a:t>Inland </a:t>
            </a:r>
            <a:r>
              <a:rPr lang="en-US" dirty="0"/>
              <a:t>Waterways (Source: WCI) </a:t>
            </a:r>
          </a:p>
          <a:p>
            <a:pPr lvl="1">
              <a:buFont typeface="Arial" charset="0"/>
              <a:buChar char="•"/>
            </a:pPr>
            <a:r>
              <a:rPr lang="en-US" dirty="0"/>
              <a:t>Nearly </a:t>
            </a:r>
            <a:r>
              <a:rPr lang="en-US" b="1" dirty="0"/>
              <a:t>12,000 miles </a:t>
            </a:r>
            <a:r>
              <a:rPr lang="en-US" dirty="0"/>
              <a:t>of navigable channels</a:t>
            </a:r>
          </a:p>
          <a:p>
            <a:pPr lvl="1">
              <a:buFont typeface="Arial" charset="0"/>
              <a:buChar char="•"/>
            </a:pPr>
            <a:r>
              <a:rPr lang="en-US" dirty="0"/>
              <a:t>196 lock sites / 241 chambers</a:t>
            </a:r>
          </a:p>
          <a:p>
            <a:pPr marL="448701" lvl="1" defTabSz="897399">
              <a:buFont typeface="Arial" charset="0"/>
              <a:buChar char="•"/>
              <a:defRPr/>
            </a:pPr>
            <a:r>
              <a:rPr lang="en-US" dirty="0"/>
              <a:t>624 million tons of cargo annually at a value of nearly $70 billion</a:t>
            </a:r>
          </a:p>
          <a:p>
            <a:pPr lvl="1">
              <a:buFont typeface="Arial" charset="0"/>
              <a:buChar char="•"/>
            </a:pPr>
            <a:r>
              <a:rPr lang="en-US" dirty="0"/>
              <a:t>14% of the nation’s domestic freight </a:t>
            </a:r>
          </a:p>
          <a:p>
            <a:pPr lvl="1">
              <a:buFont typeface="Arial" charset="0"/>
              <a:buChar char="•"/>
            </a:pPr>
            <a:r>
              <a:rPr lang="en-US" b="0" dirty="0" smtClean="0"/>
              <a:t>60% of nation’s grain exports,</a:t>
            </a:r>
            <a:r>
              <a:rPr lang="en-US" b="0" baseline="0" dirty="0" smtClean="0"/>
              <a:t> </a:t>
            </a:r>
            <a:r>
              <a:rPr lang="en-US" b="0" dirty="0" smtClean="0"/>
              <a:t>20% of coal,</a:t>
            </a:r>
            <a:r>
              <a:rPr lang="en-US" b="0" baseline="0" dirty="0" smtClean="0"/>
              <a:t> </a:t>
            </a:r>
            <a:r>
              <a:rPr lang="en-US" b="0" dirty="0" smtClean="0"/>
              <a:t>22% of domestic petroleum and petroleum products</a:t>
            </a:r>
          </a:p>
          <a:p>
            <a:endParaRPr lang="en-US" b="0" dirty="0" smtClean="0"/>
          </a:p>
        </p:txBody>
      </p:sp>
      <p:sp>
        <p:nvSpPr>
          <p:cNvPr id="64516" name="Slide Number Placeholder 3"/>
          <p:cNvSpPr>
            <a:spLocks noGrp="1"/>
          </p:cNvSpPr>
          <p:nvPr>
            <p:ph type="sldNum" sz="quarter" idx="5"/>
          </p:nvPr>
        </p:nvSpPr>
        <p:spPr>
          <a:noFill/>
        </p:spPr>
        <p:txBody>
          <a:bodyPr/>
          <a:lstStyle/>
          <a:p>
            <a:pPr defTabSz="912503"/>
            <a:fld id="{1DF8D1E0-FDB9-493D-B422-6325E18CA2A8}" type="slidenum">
              <a:rPr lang="en-US" smtClean="0"/>
              <a:pPr defTabSz="912503"/>
              <a:t>25</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endParaRPr lang="en-US" dirty="0" smtClean="0"/>
          </a:p>
          <a:p>
            <a:r>
              <a:rPr lang="en-US" baseline="0" dirty="0" smtClean="0"/>
              <a:t>The USACE</a:t>
            </a:r>
            <a:r>
              <a:rPr lang="en-US" dirty="0" smtClean="0"/>
              <a:t> has been leading an effort to quantify resilience, and we’ve found…</a:t>
            </a:r>
          </a:p>
          <a:p>
            <a:endParaRPr lang="en-US" baseline="0" dirty="0" smtClean="0"/>
          </a:p>
          <a:p>
            <a:pPr>
              <a:buFont typeface="Arial" pitchFamily="34" charset="0"/>
              <a:buChar char="•"/>
            </a:pPr>
            <a:r>
              <a:rPr lang="en-US" dirty="0" smtClean="0"/>
              <a:t>Many federal and non-</a:t>
            </a:r>
            <a:r>
              <a:rPr lang="en-US" dirty="0" err="1" smtClean="0"/>
              <a:t>govermental</a:t>
            </a:r>
            <a:r>
              <a:rPr lang="en-US" dirty="0" smtClean="0"/>
              <a:t> offices are seeking to develop resilient systems, but all of these efforts discuss resiliency in a qualitative manner.</a:t>
            </a:r>
          </a:p>
          <a:p>
            <a:endParaRPr lang="en-US" dirty="0" smtClean="0"/>
          </a:p>
          <a:p>
            <a:pPr>
              <a:buFont typeface="Arial" pitchFamily="34" charset="0"/>
              <a:buChar char="•"/>
            </a:pPr>
            <a:r>
              <a:rPr lang="en-US" baseline="0" dirty="0" smtClean="0"/>
              <a:t>Most</a:t>
            </a:r>
            <a:r>
              <a:rPr lang="en-US" dirty="0" smtClean="0"/>
              <a:t> of the definitions we’ve found concern ecological and community systems…very few evaluate engineering structures and how those serve the community. We’ve looked at 60 definitions of the term that have been documented since the late 1970s.</a:t>
            </a:r>
          </a:p>
          <a:p>
            <a:endParaRPr lang="en-US" dirty="0" smtClean="0"/>
          </a:p>
          <a:p>
            <a:pPr>
              <a:buFont typeface="Arial" pitchFamily="34" charset="0"/>
              <a:buChar char="•"/>
            </a:pPr>
            <a:r>
              <a:rPr lang="en-US" dirty="0" smtClean="0"/>
              <a:t> We have a method that we are testing to quantify resilience.</a:t>
            </a:r>
          </a:p>
          <a:p>
            <a:endParaRPr lang="en-US" dirty="0" smtClean="0"/>
          </a:p>
          <a:p>
            <a:pPr>
              <a:buFont typeface="Arial" pitchFamily="34" charset="0"/>
              <a:buChar char="•"/>
            </a:pPr>
            <a:r>
              <a:rPr lang="en-US" dirty="0" smtClean="0"/>
              <a:t> </a:t>
            </a:r>
            <a:r>
              <a:rPr lang="en-US" baseline="0" dirty="0" smtClean="0"/>
              <a:t>A recent (2012) special issue of </a:t>
            </a:r>
            <a:r>
              <a:rPr lang="en-US" i="1" baseline="0" dirty="0" smtClean="0"/>
              <a:t>Planning Theory &amp; Practice</a:t>
            </a:r>
            <a:r>
              <a:rPr lang="en-US" baseline="0" dirty="0" smtClean="0"/>
              <a:t> took the issue of resilience head-on, by first addressing the issue of the many uses and meanings of the term, and asking whether it has just become another buzzword.  In the end, they provide a number of perspectives about resilience and conclude that it’s here to stay, though “</a:t>
            </a:r>
            <a:r>
              <a:rPr lang="en-US" dirty="0" smtClean="0"/>
              <a:t>it is paramount that we continue asking critical questions...”</a:t>
            </a:r>
            <a:endParaRPr lang="en-US" dirty="0"/>
          </a:p>
        </p:txBody>
      </p:sp>
      <p:sp>
        <p:nvSpPr>
          <p:cNvPr id="4" name="Slide Number Placeholder 3"/>
          <p:cNvSpPr>
            <a:spLocks noGrp="1"/>
          </p:cNvSpPr>
          <p:nvPr>
            <p:ph type="sldNum" sz="quarter" idx="10"/>
          </p:nvPr>
        </p:nvSpPr>
        <p:spPr/>
        <p:txBody>
          <a:bodyPr/>
          <a:lstStyle/>
          <a:p>
            <a:fld id="{7C1CAC5A-A7BE-154D-92E1-C77684BF38BB}"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685800"/>
            <a:ext cx="4416425" cy="3486150"/>
          </a:xfrm>
        </p:spPr>
      </p:sp>
      <p:sp>
        <p:nvSpPr>
          <p:cNvPr id="3" name="Notes Placeholder 2"/>
          <p:cNvSpPr>
            <a:spLocks noGrp="1"/>
          </p:cNvSpPr>
          <p:nvPr>
            <p:ph type="body" idx="1"/>
          </p:nvPr>
        </p:nvSpPr>
        <p:spPr/>
        <p:txBody>
          <a:bodyPr>
            <a:normAutofit/>
          </a:bodyPr>
          <a:lstStyle/>
          <a:p>
            <a:pPr defTabSz="465809">
              <a:defRPr/>
            </a:pPr>
            <a:r>
              <a:rPr lang="en-US" dirty="0" smtClean="0"/>
              <a:t>The third National</a:t>
            </a:r>
            <a:r>
              <a:rPr lang="en-US" baseline="0" dirty="0" smtClean="0"/>
              <a:t> Climate Assessment for the US, just released in May 2014,</a:t>
            </a:r>
            <a:r>
              <a:rPr lang="en-US" dirty="0" smtClean="0"/>
              <a:t> </a:t>
            </a:r>
            <a:r>
              <a:rPr lang="en-US" baseline="0" dirty="0" smtClean="0"/>
              <a:t>reports that climate change and its impacts threaten urban residents, with the following key messages: </a:t>
            </a:r>
          </a:p>
          <a:p>
            <a:pPr defTabSz="465809">
              <a:defRPr/>
            </a:pPr>
            <a:endParaRPr lang="en-US" baseline="0" dirty="0" smtClean="0"/>
          </a:p>
          <a:p>
            <a:pPr defTabSz="465809">
              <a:defRPr/>
            </a:pPr>
            <a:r>
              <a:rPr lang="en-US" dirty="0" smtClean="0"/>
              <a:t>Essential infrastructure systems such as water, energy supply, and transportation will increasingly be compromised by interrelated climate change impacts. </a:t>
            </a:r>
          </a:p>
          <a:p>
            <a:pPr defTabSz="465809">
              <a:defRPr/>
            </a:pPr>
            <a:endParaRPr lang="en-US" dirty="0" smtClean="0"/>
          </a:p>
          <a:p>
            <a:pPr defTabSz="465809">
              <a:defRPr/>
            </a:pPr>
            <a:r>
              <a:rPr lang="en-US" dirty="0" smtClean="0"/>
              <a:t>In urban settings, climate-related disruptions of services in one infrastructure system will almost always result in disruptions in one or more other infrastructure systems. </a:t>
            </a:r>
          </a:p>
          <a:p>
            <a:pPr defTabSz="465809">
              <a:defRPr/>
            </a:pPr>
            <a:endParaRPr lang="en-US" dirty="0" smtClean="0"/>
          </a:p>
          <a:p>
            <a:pPr defTabSz="465809">
              <a:defRPr/>
            </a:pPr>
            <a:r>
              <a:rPr lang="en-US" dirty="0" smtClean="0"/>
              <a:t>The nation’s economy, security, and culture all depend on the resilience of urban infrastructure systems. </a:t>
            </a:r>
          </a:p>
          <a:p>
            <a:pPr defTabSz="465809">
              <a:defRPr/>
            </a:pPr>
            <a:endParaRPr lang="en-US" dirty="0" smtClean="0"/>
          </a:p>
          <a:p>
            <a:pPr defTabSz="465809">
              <a:defRPr/>
            </a:pPr>
            <a:r>
              <a:rPr lang="en-US" baseline="0" dirty="0" smtClean="0"/>
              <a:t>The vulnerability and adaptive capacity of urban residents are threatened by pronounced social inequalities, such as differences in </a:t>
            </a:r>
            <a:r>
              <a:rPr lang="en-US" dirty="0" smtClean="0"/>
              <a:t>age, ethnicity, gender, income, health, and (</a:t>
            </a:r>
            <a:r>
              <a:rPr lang="en-US" dirty="0" err="1" smtClean="0"/>
              <a:t>dis</a:t>
            </a:r>
            <a:r>
              <a:rPr lang="en-US" dirty="0" smtClean="0"/>
              <a:t>)ability.</a:t>
            </a:r>
            <a:endParaRPr lang="en-US" baseline="0" dirty="0" smtClean="0"/>
          </a:p>
          <a:p>
            <a:pPr defTabSz="465809">
              <a:defRPr/>
            </a:pPr>
            <a:endParaRPr lang="en-US" dirty="0" smtClean="0"/>
          </a:p>
          <a:p>
            <a:pPr defTabSz="465809">
              <a:defRPr/>
            </a:pPr>
            <a:r>
              <a:rPr lang="en-US" dirty="0" smtClean="0"/>
              <a:t>City government agencies and organizations have started adaptation plans that focus on infrastructure systems and public health. To be successful, these adaptation efforts require cooperative private sector and governmental activities, but institutions face many barriers to implementing coordinated efforts. </a:t>
            </a:r>
            <a:endParaRPr lang="en-US" dirty="0"/>
          </a:p>
        </p:txBody>
      </p:sp>
      <p:sp>
        <p:nvSpPr>
          <p:cNvPr id="4" name="Slide Number Placeholder 3"/>
          <p:cNvSpPr>
            <a:spLocks noGrp="1"/>
          </p:cNvSpPr>
          <p:nvPr>
            <p:ph type="sldNum" sz="quarter" idx="10"/>
          </p:nvPr>
        </p:nvSpPr>
        <p:spPr/>
        <p:txBody>
          <a:bodyPr/>
          <a:lstStyle/>
          <a:p>
            <a:fld id="{7C1CAC5A-A7BE-154D-92E1-C77684BF38BB}"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fontScale="92500" lnSpcReduction="20000"/>
          </a:bodyPr>
          <a:lstStyle/>
          <a:p>
            <a:r>
              <a:rPr lang="en-US" dirty="0" smtClean="0"/>
              <a:t>We know we are not going to stop hurricanes and other natural disasters, so we want to minimize the impacts.  </a:t>
            </a:r>
            <a:r>
              <a:rPr lang="en-US" dirty="0" err="1" smtClean="0"/>
              <a:t>Hx</a:t>
            </a:r>
            <a:r>
              <a:rPr lang="en-US" dirty="0" smtClean="0"/>
              <a:t> Katrina helped to advance how we look at and now quantify risk and risk reduction.  In the aftermath of </a:t>
            </a:r>
            <a:r>
              <a:rPr lang="en-US" dirty="0" err="1" smtClean="0"/>
              <a:t>Hx</a:t>
            </a:r>
            <a:r>
              <a:rPr lang="en-US" dirty="0" smtClean="0"/>
              <a:t> Sandy the concept of resilience has significantly influenced how we are thinking about project and regional response.  To use resilience as criteria in our design and operations, we have to advance and quantify it. </a:t>
            </a:r>
          </a:p>
          <a:p>
            <a:endParaRPr lang="en-US" dirty="0" smtClean="0"/>
          </a:p>
          <a:p>
            <a:r>
              <a:rPr lang="en-US" b="1" u="sng" dirty="0" smtClean="0"/>
              <a:t>Coastal Infrastructure Resilience (including engineering, ecological, and community):</a:t>
            </a:r>
            <a:r>
              <a:rPr lang="en-US" dirty="0" smtClean="0"/>
              <a:t> </a:t>
            </a:r>
          </a:p>
          <a:p>
            <a:r>
              <a:rPr lang="en-US" dirty="0" smtClean="0"/>
              <a:t>The ability of a </a:t>
            </a:r>
            <a:r>
              <a:rPr lang="en-US" i="1" dirty="0" smtClean="0"/>
              <a:t>system*</a:t>
            </a:r>
            <a:r>
              <a:rPr lang="en-US" dirty="0" smtClean="0"/>
              <a:t> to anticipate (prepare, avoid), resist (withstand), recover (bounce back), and adapt (evolve, transform) to achieve functional performance under the stress of disturbances.</a:t>
            </a:r>
          </a:p>
          <a:p>
            <a:r>
              <a:rPr lang="en-US" dirty="0" smtClean="0"/>
              <a:t>Quantified as the joint probability of achieving two objectives (Schultz et al. 2012): </a:t>
            </a:r>
          </a:p>
          <a:p>
            <a:pPr lvl="0"/>
            <a:r>
              <a:rPr lang="en-US" dirty="0" smtClean="0"/>
              <a:t>Functional (design) objective (e.g., 100-year CSDR)</a:t>
            </a:r>
          </a:p>
          <a:p>
            <a:pPr lvl="0"/>
            <a:r>
              <a:rPr lang="en-US" dirty="0" smtClean="0"/>
              <a:t>Recovery (temporal) objective (e.g., operational 1 week after disturbance) </a:t>
            </a:r>
          </a:p>
          <a:p>
            <a:r>
              <a:rPr lang="en-US" i="1" dirty="0" smtClean="0"/>
              <a:t>*System</a:t>
            </a:r>
            <a:r>
              <a:rPr lang="en-US" dirty="0" smtClean="0"/>
              <a:t> defined in context of…</a:t>
            </a:r>
          </a:p>
          <a:p>
            <a:pPr lvl="0"/>
            <a:r>
              <a:rPr lang="en-US" dirty="0" smtClean="0"/>
              <a:t>…components of a project</a:t>
            </a:r>
          </a:p>
          <a:p>
            <a:pPr lvl="0"/>
            <a:r>
              <a:rPr lang="en-US" dirty="0" smtClean="0"/>
              <a:t>…a specific project </a:t>
            </a:r>
          </a:p>
          <a:p>
            <a:pPr lvl="0"/>
            <a:r>
              <a:rPr lang="en-US" dirty="0" smtClean="0"/>
              <a:t>…reinforcing and inter-related projects within a watershed</a:t>
            </a:r>
          </a:p>
          <a:p>
            <a:pPr lvl="0"/>
            <a:r>
              <a:rPr lang="en-US" dirty="0" smtClean="0"/>
              <a:t>…USACE operations – Planning, Design, O&amp;M – in which the USACE anticipates, monitors, and prepares for resilient systems</a:t>
            </a:r>
          </a:p>
          <a:p>
            <a:pPr lvl="0"/>
            <a:r>
              <a:rPr lang="en-US" dirty="0" smtClean="0"/>
              <a:t>…ecosystem and communities within the watershed </a:t>
            </a:r>
          </a:p>
          <a:p>
            <a:r>
              <a:rPr lang="en-US" b="1" dirty="0" smtClean="0"/>
              <a:t> </a:t>
            </a:r>
            <a:endParaRPr lang="en-US" dirty="0" smtClean="0"/>
          </a:p>
          <a:p>
            <a:r>
              <a:rPr lang="en-US" b="1" dirty="0" smtClean="0"/>
              <a:t>Keys to Definition:</a:t>
            </a:r>
            <a:endParaRPr lang="en-US" dirty="0" smtClean="0"/>
          </a:p>
          <a:p>
            <a:pPr lvl="0"/>
            <a:r>
              <a:rPr lang="en-US" dirty="0" smtClean="0"/>
              <a:t>Emphasis on Functional Performance</a:t>
            </a:r>
          </a:p>
          <a:p>
            <a:pPr lvl="0"/>
            <a:r>
              <a:rPr lang="en-US" dirty="0" smtClean="0"/>
              <a:t>Holistic (system-scale) approach</a:t>
            </a:r>
          </a:p>
          <a:p>
            <a:pPr lvl="0"/>
            <a:r>
              <a:rPr lang="en-US" dirty="0" smtClean="0"/>
              <a:t>Considers</a:t>
            </a:r>
            <a:r>
              <a:rPr lang="en-US" i="1" dirty="0" smtClean="0"/>
              <a:t> intermittent</a:t>
            </a:r>
            <a:r>
              <a:rPr lang="en-US" dirty="0" smtClean="0"/>
              <a:t> (storms, tsunamis, earthquakes) and </a:t>
            </a:r>
            <a:r>
              <a:rPr lang="en-US" i="1" dirty="0" smtClean="0"/>
              <a:t>long-term</a:t>
            </a:r>
            <a:r>
              <a:rPr lang="en-US" dirty="0" smtClean="0"/>
              <a:t> changes (sea level change, changes in precipitation patterns)</a:t>
            </a:r>
          </a:p>
          <a:p>
            <a:pPr lvl="0"/>
            <a:r>
              <a:rPr lang="en-US" dirty="0" smtClean="0"/>
              <a:t>Two user-specified objectives: (1) performance (function; design goal) and (2) time scale for recovery</a:t>
            </a:r>
            <a:endParaRPr lang="en-US" dirty="0"/>
          </a:p>
        </p:txBody>
      </p:sp>
      <p:sp>
        <p:nvSpPr>
          <p:cNvPr id="4" name="Slide Number Placeholder 3"/>
          <p:cNvSpPr>
            <a:spLocks noGrp="1"/>
          </p:cNvSpPr>
          <p:nvPr>
            <p:ph type="sldNum" sz="quarter" idx="10"/>
          </p:nvPr>
        </p:nvSpPr>
        <p:spPr/>
        <p:txBody>
          <a:bodyPr/>
          <a:lstStyle/>
          <a:p>
            <a:fld id="{7C1CAC5A-A7BE-154D-92E1-C77684BF38BB}"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endParaRPr lang="en-US" dirty="0" smtClean="0"/>
          </a:p>
          <a:p>
            <a:pPr defTabSz="440607">
              <a:defRPr/>
            </a:pPr>
            <a:r>
              <a:rPr lang="en-US" dirty="0" smtClean="0"/>
              <a:t>USACE has long recognized the value of integrated approaches to risk reduction incorporating natural and nature-based features in addition to nonstructural and structural measures.</a:t>
            </a:r>
          </a:p>
          <a:p>
            <a:pPr defTabSz="440607">
              <a:defRPr/>
            </a:pPr>
            <a:endParaRPr lang="en-US" dirty="0" smtClean="0"/>
          </a:p>
          <a:p>
            <a:pPr defTabSz="440607">
              <a:defRPr/>
            </a:pPr>
            <a:r>
              <a:rPr lang="en-US" dirty="0" smtClean="0"/>
              <a:t>Two examples are the </a:t>
            </a:r>
            <a:r>
              <a:rPr lang="en-US" dirty="0" err="1" smtClean="0"/>
              <a:t>Jadwin</a:t>
            </a:r>
            <a:r>
              <a:rPr lang="en-US" dirty="0" smtClean="0"/>
              <a:t> Report after the flood of 1927, and the Mississippi Coastal Improvement Project after Hurricane Katrina.</a:t>
            </a:r>
          </a:p>
          <a:p>
            <a:pPr defTabSz="440607">
              <a:defRPr/>
            </a:pPr>
            <a:endParaRPr lang="en-US" dirty="0" smtClean="0"/>
          </a:p>
          <a:p>
            <a:pPr defTabSz="440607">
              <a:defRPr/>
            </a:pPr>
            <a:r>
              <a:rPr lang="en-US" dirty="0" smtClean="0"/>
              <a:t>A third is the joint NOAA-USACE Sandy Infrastructure Systems Rebuilding Principles.</a:t>
            </a:r>
          </a:p>
          <a:p>
            <a:pPr defTabSz="440607">
              <a:defRPr/>
            </a:pPr>
            <a:endParaRPr lang="en-US" dirty="0" smtClean="0"/>
          </a:p>
          <a:p>
            <a:pPr defTabSz="440607">
              <a:defRPr/>
            </a:pPr>
            <a:r>
              <a:rPr lang="en-US" dirty="0" smtClean="0">
                <a:solidFill>
                  <a:srgbClr val="FF0000"/>
                </a:solidFill>
              </a:rPr>
              <a:t>Mention also the NACCS and recent NRC 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7C1CAC5A-A7BE-154D-92E1-C77684BF38BB}"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860425" y="215900"/>
            <a:ext cx="5289550" cy="4175125"/>
          </a:xfrm>
          <a:ln/>
        </p:spPr>
      </p:sp>
      <p:sp>
        <p:nvSpPr>
          <p:cNvPr id="41987" name="Notes Placeholder 2"/>
          <p:cNvSpPr>
            <a:spLocks noGrp="1"/>
          </p:cNvSpPr>
          <p:nvPr>
            <p:ph type="body" idx="1"/>
          </p:nvPr>
        </p:nvSpPr>
        <p:spPr>
          <a:noFill/>
          <a:ln w="9525"/>
        </p:spPr>
        <p:txBody>
          <a:bodyPr/>
          <a:lstStyle/>
          <a:p>
            <a:endParaRPr lang="en-US" dirty="0" smtClean="0">
              <a:latin typeface="Arial" pitchFamily="34" charset="0"/>
            </a:endParaRPr>
          </a:p>
          <a:p>
            <a:endParaRPr 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lstStyle/>
          <a:p>
            <a:pPr>
              <a:buFont typeface="Arial" pitchFamily="34" charset="0"/>
              <a:buNone/>
            </a:pPr>
            <a:r>
              <a:rPr lang="en-US" sz="1100" dirty="0" smtClean="0"/>
              <a:t>But while we talk about withstanding the effects of a major event, we should also talk about recovery.  Our experience with Sandy brought home these 3 principles,  which I’ll elaborate in the next 3 slides</a:t>
            </a:r>
          </a:p>
          <a:p>
            <a:pPr>
              <a:buFont typeface="Arial" pitchFamily="34" charset="0"/>
              <a:buNone/>
            </a:pPr>
            <a:endParaRPr lang="en-US" sz="1100" dirty="0" smtClean="0"/>
          </a:p>
          <a:p>
            <a:pPr lvl="0">
              <a:buClr>
                <a:srgbClr val="C00000"/>
              </a:buClr>
              <a:buFont typeface="Arial" pitchFamily="34" charset="0"/>
              <a:buNone/>
            </a:pPr>
            <a:endParaRPr lang="en-US" sz="1100" dirty="0" smtClean="0"/>
          </a:p>
          <a:p>
            <a:pPr>
              <a:buClr>
                <a:srgbClr val="C00000"/>
              </a:buClr>
              <a:buFont typeface="Arial" pitchFamily="34" charset="0"/>
              <a:buNone/>
            </a:pPr>
            <a:endParaRPr lang="en-US" sz="1100" dirty="0" smtClean="0"/>
          </a:p>
          <a:p>
            <a:pPr lvl="0">
              <a:buClr>
                <a:srgbClr val="C00000"/>
              </a:buClr>
              <a:buFont typeface="Arial" pitchFamily="34" charset="0"/>
              <a:buChar char="•"/>
            </a:pPr>
            <a:endParaRPr lang="en-US" dirty="0" smtClean="0"/>
          </a:p>
          <a:p>
            <a:pPr>
              <a:buClr>
                <a:srgbClr val="C00000"/>
              </a:buClr>
              <a:buFont typeface="Arial" pitchFamily="34" charset="0"/>
              <a:buChar char="•"/>
            </a:pPr>
            <a:endParaRPr lang="en-US" dirty="0" smtClean="0"/>
          </a:p>
          <a:p>
            <a:pPr lvl="0">
              <a:buClr>
                <a:srgbClr val="C00000"/>
              </a:buCl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C1CAC5A-A7BE-154D-92E1-C77684BF38BB}" type="slidenum">
              <a:rPr lang="en-US" smtClean="0"/>
              <a:pPr/>
              <a:t>36</a:t>
            </a:fld>
            <a:endParaRPr lang="en-US"/>
          </a:p>
        </p:txBody>
      </p:sp>
    </p:spTree>
    <p:extLst>
      <p:ext uri="{BB962C8B-B14F-4D97-AF65-F5344CB8AC3E}">
        <p14:creationId xmlns:p14="http://schemas.microsoft.com/office/powerpoint/2010/main" xmlns="" val="264866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DBC29A8-356A-4354-B3AF-ED7C762BD4D8}" type="slidenum">
              <a:rPr lang="en-US" smtClean="0">
                <a:solidFill>
                  <a:srgbClr val="000000"/>
                </a:solidFill>
              </a:rPr>
              <a:pPr/>
              <a:t>3</a:t>
            </a:fld>
            <a:endParaRPr lang="en-US" smtClean="0">
              <a:solidFill>
                <a:srgbClr val="000000"/>
              </a:solidFill>
            </a:endParaRPr>
          </a:p>
        </p:txBody>
      </p:sp>
      <p:sp>
        <p:nvSpPr>
          <p:cNvPr id="63491" name="Rectangle 2"/>
          <p:cNvSpPr>
            <a:spLocks noGrp="1" noRot="1" noChangeAspect="1" noChangeArrowheads="1" noTextEdit="1"/>
          </p:cNvSpPr>
          <p:nvPr>
            <p:ph type="sldImg"/>
          </p:nvPr>
        </p:nvSpPr>
        <p:spPr bwMode="auto">
          <a:xfrm>
            <a:off x="1027113" y="57150"/>
            <a:ext cx="4878387" cy="3660775"/>
          </a:xfrm>
          <a:noFill/>
          <a:ln>
            <a:solidFill>
              <a:srgbClr val="000000"/>
            </a:solidFill>
            <a:miter lim="800000"/>
            <a:headEnd/>
            <a:tailEnd/>
          </a:ln>
        </p:spPr>
      </p:sp>
      <p:sp>
        <p:nvSpPr>
          <p:cNvPr id="432131" name="Rectangle 3"/>
          <p:cNvSpPr>
            <a:spLocks noGrp="1" noChangeArrowheads="1"/>
          </p:cNvSpPr>
          <p:nvPr>
            <p:ph type="body" idx="1"/>
          </p:nvPr>
        </p:nvSpPr>
        <p:spPr>
          <a:xfrm>
            <a:off x="701347" y="3750535"/>
            <a:ext cx="5607712" cy="5390621"/>
          </a:xfrm>
        </p:spPr>
        <p:txBody>
          <a:bodyPr>
            <a:normAutofit/>
          </a:bodyPr>
          <a:lstStyle/>
          <a:p>
            <a:pPr>
              <a:defRPr/>
            </a:pPr>
            <a:r>
              <a:rPr lang="en-US" dirty="0" smtClean="0"/>
              <a:t>The STRATFOR article is a summary reasoning for the compelling need to invest in this nation’s water resources infrastructure, particularly our inland waterway system, and our ports and harbors.  </a:t>
            </a:r>
          </a:p>
          <a:p>
            <a:pPr>
              <a:defRPr/>
            </a:pPr>
            <a:r>
              <a:rPr lang="en-US" dirty="0" smtClean="0"/>
              <a:t>This article summarizes the geographically-based reasons for the rise and dominance of the United States as “The Inevitable Empire”.  Most notably, it highlights the primary reasons for that as the nation’s extensive navigable waterway system in its interior, and the associated plenitude of natural resources (from agriculture to coal) that this extensively drained interior facilitates for transportation and commerce. </a:t>
            </a:r>
          </a:p>
          <a:p>
            <a:pPr>
              <a:defRPr/>
            </a:pPr>
            <a:r>
              <a:rPr lang="en-US" dirty="0" smtClean="0"/>
              <a:t>The article posits five main compelling “geographic imperatives” that the United States has (and must) follow to sustain its dominance over its interior and exterior influences:</a:t>
            </a:r>
          </a:p>
          <a:p>
            <a:pPr>
              <a:defRPr/>
            </a:pPr>
            <a:r>
              <a:rPr lang="en-US" dirty="0" smtClean="0"/>
              <a:t>1.       Dominate the Greater Mississippi Basin;</a:t>
            </a:r>
          </a:p>
          <a:p>
            <a:pPr>
              <a:defRPr/>
            </a:pPr>
            <a:r>
              <a:rPr lang="en-US" dirty="0" smtClean="0"/>
              <a:t>2.       Eliminate Land based Threats to the Greater Miss. Basin;</a:t>
            </a:r>
          </a:p>
          <a:p>
            <a:pPr>
              <a:defRPr/>
            </a:pPr>
            <a:r>
              <a:rPr lang="en-US" dirty="0" smtClean="0"/>
              <a:t>3.       Control Ocean Approaches to North America;</a:t>
            </a:r>
          </a:p>
          <a:p>
            <a:pPr>
              <a:defRPr/>
            </a:pPr>
            <a:r>
              <a:rPr lang="en-US" dirty="0" smtClean="0"/>
              <a:t>4.       Control the World’s Oceans;</a:t>
            </a:r>
          </a:p>
          <a:p>
            <a:pPr>
              <a:defRPr/>
            </a:pPr>
            <a:r>
              <a:rPr lang="en-US" dirty="0" smtClean="0"/>
              <a:t>5.       Prevent Potential Challengers from Rising</a:t>
            </a:r>
          </a:p>
          <a:p>
            <a:pPr>
              <a:defRPr/>
            </a:pPr>
            <a:r>
              <a:rPr lang="en-US" dirty="0" smtClean="0"/>
              <a:t>This view point strongly reinforces many of the Corps’ main themes in recent times.  WE are a maritime nation, and the ability to leverage our extensive interior navigable waterway system – the most extensive such system in the entire world – is essential to our economic advantages and geopolitical dominance.  Further, it is the entire Mississippi Basin watershed that forms the basis for America’s successful economic development and geopolitical global supremacy, which is then furthered via our exterior ports, harbors, and sea approaches.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pPr lvl="0"/>
            <a:r>
              <a:rPr lang="en-US" dirty="0" smtClean="0"/>
              <a:t>The first principle, work together, to develop long-term strategies, involves stakeholders in scoping, development, implementation, and monitoring of integrated solutions that leverage partnerships to maximize all appropriate sources of funding, resources, and expertise. </a:t>
            </a:r>
          </a:p>
          <a:p>
            <a:endParaRPr lang="en-US" dirty="0"/>
          </a:p>
        </p:txBody>
      </p:sp>
      <p:sp>
        <p:nvSpPr>
          <p:cNvPr id="4" name="Slide Number Placeholder 3"/>
          <p:cNvSpPr>
            <a:spLocks noGrp="1"/>
          </p:cNvSpPr>
          <p:nvPr>
            <p:ph type="sldNum" sz="quarter" idx="10"/>
          </p:nvPr>
        </p:nvSpPr>
        <p:spPr/>
        <p:txBody>
          <a:bodyPr/>
          <a:lstStyle/>
          <a:p>
            <a:fld id="{D1FAEA34-1AB8-4104-9C61-1CC790DD07C2}" type="slidenum">
              <a:rPr lang="en-US" smtClean="0"/>
              <a:pPr/>
              <a:t>37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r>
              <a:rPr lang="en-US" dirty="0" smtClean="0"/>
              <a:t>The second principle, improve coastal resilience, promotes integration of natural and built systems, with adaptive management to encourage flexible decision-making. This requires that we improve understanding of a system-based approach and the benefits of the natural environment and its “services,” support sustainable economic activities and strengthening of existing social institutions, </a:t>
            </a:r>
            <a:r>
              <a:rPr lang="en-US" dirty="0" err="1" smtClean="0"/>
              <a:t>nd</a:t>
            </a:r>
            <a:r>
              <a:rPr lang="en-US" dirty="0" smtClean="0"/>
              <a:t> align investments to ensure that water dependent uses of the coast, particularly ports and related infrastructure, support working waterfronts that are more efficient, safe, secure, resilient, and environmentally sustainable. </a:t>
            </a:r>
          </a:p>
          <a:p>
            <a:endParaRPr lang="en-US" dirty="0"/>
          </a:p>
        </p:txBody>
      </p:sp>
      <p:sp>
        <p:nvSpPr>
          <p:cNvPr id="4" name="Slide Number Placeholder 3"/>
          <p:cNvSpPr>
            <a:spLocks noGrp="1"/>
          </p:cNvSpPr>
          <p:nvPr>
            <p:ph type="sldNum" sz="quarter" idx="10"/>
          </p:nvPr>
        </p:nvSpPr>
        <p:spPr/>
        <p:txBody>
          <a:bodyPr/>
          <a:lstStyle/>
          <a:p>
            <a:fld id="{D1FAEA34-1AB8-4104-9C61-1CC790DD07C2}" type="slidenum">
              <a:rPr lang="en-US" smtClean="0"/>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r>
              <a:rPr lang="en-US" dirty="0" smtClean="0"/>
              <a:t>The third principle, increase awareness of consequences and risk, requires us to improve understanding among decision makers to encourage risk-informed decisions that consider uncertain changes in the natural and built environments, including the effects of climate change, land-use change, and coastal development. We also need to invest in risk communication efforts, including disclosure of risks that have not or cannot be mitigated in an economically feasible manner and develop and share user-friendly information and tools for assessing impacts, managing risks, and risk/reward tradeoffs related to different project options. </a:t>
            </a:r>
          </a:p>
          <a:p>
            <a:endParaRPr lang="en-US" dirty="0"/>
          </a:p>
        </p:txBody>
      </p:sp>
      <p:sp>
        <p:nvSpPr>
          <p:cNvPr id="4" name="Slide Number Placeholder 3"/>
          <p:cNvSpPr>
            <a:spLocks noGrp="1"/>
          </p:cNvSpPr>
          <p:nvPr>
            <p:ph type="sldNum" sz="quarter" idx="10"/>
          </p:nvPr>
        </p:nvSpPr>
        <p:spPr/>
        <p:txBody>
          <a:bodyPr/>
          <a:lstStyle/>
          <a:p>
            <a:fld id="{D1FAEA34-1AB8-4104-9C61-1CC790DD07C2}" type="slidenum">
              <a:rPr lang="en-US" smtClean="0"/>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1FAEA34-1AB8-4104-9C61-1CC790DD07C2}" type="slidenum">
              <a:rPr lang="en-US" smtClean="0"/>
              <a:pPr/>
              <a:t>40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6988" y="698500"/>
            <a:ext cx="4416425" cy="3486150"/>
          </a:xfrm>
        </p:spPr>
      </p:sp>
      <p:sp>
        <p:nvSpPr>
          <p:cNvPr id="3" name="Notes Placeholder 2"/>
          <p:cNvSpPr>
            <a:spLocks noGrp="1"/>
          </p:cNvSpPr>
          <p:nvPr>
            <p:ph type="body" idx="1"/>
          </p:nvPr>
        </p:nvSpPr>
        <p:spPr/>
        <p:txBody>
          <a:bodyPr>
            <a:normAutofit/>
          </a:bodyPr>
          <a:lstStyle/>
          <a:p>
            <a:endParaRPr lang="en-US" dirty="0" smtClean="0"/>
          </a:p>
          <a:p>
            <a:pPr defTabSz="465809">
              <a:defRPr/>
            </a:pPr>
            <a:r>
              <a:rPr lang="en-US" dirty="0" smtClean="0"/>
              <a:t>In summary, we know that essential urban infrastructure systems such as water, energy supply, and transportation will increasingly be compromised by interrelated climate change impacts. </a:t>
            </a:r>
          </a:p>
          <a:p>
            <a:pPr defTabSz="465809">
              <a:defRPr/>
            </a:pPr>
            <a:endParaRPr lang="en-US" dirty="0" smtClean="0"/>
          </a:p>
          <a:p>
            <a:pPr defTabSz="465809">
              <a:defRPr/>
            </a:pPr>
            <a:r>
              <a:rPr lang="en-US" dirty="0" smtClean="0"/>
              <a:t>In urban settings, climate-related disruptions of services in one infrastructure system will almost always result in disruptions in one or more other infrastructure systems. </a:t>
            </a:r>
          </a:p>
          <a:p>
            <a:pPr defTabSz="465809">
              <a:defRPr/>
            </a:pPr>
            <a:endParaRPr lang="en-US" dirty="0" smtClean="0"/>
          </a:p>
          <a:p>
            <a:pPr defTabSz="465809">
              <a:defRPr/>
            </a:pPr>
            <a:r>
              <a:rPr lang="en-US" dirty="0" smtClean="0"/>
              <a:t>We’ve got to consider</a:t>
            </a:r>
            <a:r>
              <a:rPr lang="en-US" baseline="0" dirty="0" smtClean="0"/>
              <a:t> the interconnected nature of these systems, and especially the critical infrastructure underground and at or near the water surface.</a:t>
            </a:r>
          </a:p>
          <a:p>
            <a:pPr defTabSz="465809">
              <a:defRPr/>
            </a:pPr>
            <a:endParaRPr lang="en-US" baseline="0" dirty="0" smtClean="0"/>
          </a:p>
          <a:p>
            <a:pPr defTabSz="465809">
              <a:defRPr/>
            </a:pPr>
            <a:r>
              <a:rPr lang="en-US" baseline="0" dirty="0" smtClean="0"/>
              <a:t>On the plus side, the diverse groups that are developing new ideas and inventive ways to combine different approaches, and capitalize on existing infrastructure, are developing just the kinds of information we need to help evolve and transform urban areas in a way that enhances resilience.</a:t>
            </a:r>
          </a:p>
          <a:p>
            <a:pPr defTabSz="465809">
              <a:defRPr/>
            </a:pPr>
            <a:endParaRPr lang="en-US" baseline="0" dirty="0" smtClean="0"/>
          </a:p>
          <a:p>
            <a:pPr defTabSz="465809">
              <a:defRPr/>
            </a:pPr>
            <a:r>
              <a:rPr lang="en-US" baseline="0" dirty="0" smtClean="0"/>
              <a:t>The challenge we have is how to peel back the layers of a city and its social and infrastructure networks to help us understand how to move to a new state. Forums such as this one help us accomplish this challenge.</a:t>
            </a:r>
          </a:p>
          <a:p>
            <a:pPr defTabSz="465809">
              <a:defRPr/>
            </a:pPr>
            <a:endParaRPr lang="en-US" baseline="0" dirty="0" smtClean="0"/>
          </a:p>
          <a:p>
            <a:pPr defTabSz="465809">
              <a:defRPr/>
            </a:pPr>
            <a:endParaRPr lang="en-US" baseline="0" dirty="0" smtClean="0"/>
          </a:p>
          <a:p>
            <a:pPr defTabSz="465809">
              <a:defRPr/>
            </a:pPr>
            <a:endParaRPr lang="en-US" baseline="0" dirty="0" smtClean="0"/>
          </a:p>
          <a:p>
            <a:pPr defTabSz="465809">
              <a:defRPr/>
            </a:pPr>
            <a:endParaRPr lang="en-US" dirty="0" smtClean="0"/>
          </a:p>
          <a:p>
            <a:pPr defTabSz="465809">
              <a:defRPr/>
            </a:pPr>
            <a:endParaRPr lang="en-US" dirty="0" smtClean="0"/>
          </a:p>
          <a:p>
            <a:pPr defTabSz="465809">
              <a:defRPr/>
            </a:pPr>
            <a:endParaRPr lang="en-US" dirty="0" smtClean="0"/>
          </a:p>
        </p:txBody>
      </p:sp>
      <p:sp>
        <p:nvSpPr>
          <p:cNvPr id="4" name="Slide Number Placeholder 3"/>
          <p:cNvSpPr>
            <a:spLocks noGrp="1"/>
          </p:cNvSpPr>
          <p:nvPr>
            <p:ph type="sldNum" sz="quarter" idx="10"/>
          </p:nvPr>
        </p:nvSpPr>
        <p:spPr/>
        <p:txBody>
          <a:bodyPr/>
          <a:lstStyle/>
          <a:p>
            <a:fld id="{7C1CAC5A-A7BE-154D-92E1-C77684BF38BB}" type="slidenum">
              <a:rPr lang="en-US" smtClean="0"/>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974590" y="1"/>
            <a:ext cx="3035810" cy="520535"/>
          </a:xfrm>
          <a:prstGeom prst="rect">
            <a:avLst/>
          </a:prstGeom>
          <a:noFill/>
          <a:ln w="12700">
            <a:noFill/>
            <a:miter lim="800000"/>
            <a:headEnd/>
            <a:tailEnd/>
          </a:ln>
        </p:spPr>
        <p:txBody>
          <a:bodyPr wrap="none" lIns="92267" tIns="46134" rIns="92267" bIns="46134" anchor="ctr"/>
          <a:lstStyle/>
          <a:p>
            <a:pPr defTabSz="920848"/>
            <a:endParaRPr lang="en-US" b="0" dirty="0"/>
          </a:p>
        </p:txBody>
      </p:sp>
      <p:sp>
        <p:nvSpPr>
          <p:cNvPr id="49155" name="Rectangle 4"/>
          <p:cNvSpPr>
            <a:spLocks noGrp="1" noRot="1" noChangeAspect="1" noChangeArrowheads="1" noTextEdit="1"/>
          </p:cNvSpPr>
          <p:nvPr>
            <p:ph type="sldImg"/>
          </p:nvPr>
        </p:nvSpPr>
        <p:spPr>
          <a:xfrm>
            <a:off x="862013" y="215900"/>
            <a:ext cx="5286375" cy="4173538"/>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316038" y="706438"/>
            <a:ext cx="4395787" cy="3470275"/>
          </a:xfrm>
          <a:ln/>
        </p:spPr>
      </p:sp>
      <p:sp>
        <p:nvSpPr>
          <p:cNvPr id="169987" name="Rectangle 3"/>
          <p:cNvSpPr>
            <a:spLocks noGrp="1" noChangeArrowheads="1"/>
          </p:cNvSpPr>
          <p:nvPr>
            <p:ph type="body" idx="1"/>
          </p:nvPr>
        </p:nvSpPr>
        <p:spPr>
          <a:noFill/>
          <a:ln/>
        </p:spPr>
        <p:txBody>
          <a:bodyPr/>
          <a:lstStyle/>
          <a:p>
            <a:r>
              <a:rPr lang="en-US" dirty="0" smtClean="0"/>
              <a:t>When we talk about resilience, we often do so in the context of floods and the ability of communities to withstand them and bounce back.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316038" y="706438"/>
            <a:ext cx="4395787" cy="3470275"/>
          </a:xfrm>
          <a:ln/>
        </p:spPr>
      </p:sp>
      <p:sp>
        <p:nvSpPr>
          <p:cNvPr id="172035" name="Rectangle 3"/>
          <p:cNvSpPr>
            <a:spLocks noGrp="1" noChangeArrowheads="1"/>
          </p:cNvSpPr>
          <p:nvPr>
            <p:ph type="body" idx="1"/>
          </p:nvPr>
        </p:nvSpPr>
        <p:spPr>
          <a:noFill/>
          <a:ln/>
        </p:spPr>
        <p:txBody>
          <a:bodyPr/>
          <a:lstStyle/>
          <a:p>
            <a:r>
              <a:rPr lang="en-US" dirty="0" smtClean="0"/>
              <a:t>In the organization I represent, the U.S. Army Corps of Engineers, our earliest water-related mission was improving our waterways and ports; but we also had an early interest in flood risk management.  The levee systems still in use in St. Louis were designed in 1837 by a Corps of Engineers lieutenant – Robert E. Lee.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6038" y="706438"/>
            <a:ext cx="4395787" cy="3470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971654" y="8830312"/>
            <a:ext cx="3037146" cy="464504"/>
          </a:xfrm>
          <a:prstGeom prst="rect">
            <a:avLst/>
          </a:prstGeom>
        </p:spPr>
        <p:txBody>
          <a:bodyPr/>
          <a:lstStyle/>
          <a:p>
            <a:fld id="{82F0523E-A793-43FD-AB48-CC612BCA3740}"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xmlns="" val="297831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Summary from “The Evolution of Water Resource Planning and Decision-Making (Russell and Baumann 2009)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George Washington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Thomas</a:t>
            </a:r>
            <a:r>
              <a:rPr lang="en-US" b="1" baseline="0" dirty="0" smtClean="0"/>
              <a:t> Jefferson - </a:t>
            </a:r>
            <a:endParaRPr lang="en-US" b="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701040" y="4415792"/>
            <a:ext cx="5608320" cy="4183380"/>
          </a:xfrm>
          <a:prstGeom prst="rect">
            <a:avLst/>
          </a:prstGeom>
          <a:noFill/>
          <a:ln>
            <a:miter lim="800000"/>
            <a:headEnd/>
            <a:tailEnd/>
          </a:ln>
        </p:spPr>
        <p:txBody>
          <a:bodyPr lIns="92279" tIns="46140" rIns="92279" bIns="46140"/>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Summary from “The Evolution of Water Resource Planning and Decision-Making (Russell and Baumann 2009)</a:t>
            </a:r>
          </a:p>
          <a:p>
            <a:endParaRPr lang="en-US" b="1" dirty="0" smtClean="0"/>
          </a:p>
          <a:p>
            <a:r>
              <a:rPr lang="en-US" b="1" dirty="0" smtClean="0"/>
              <a:t>Ferdinand de</a:t>
            </a:r>
            <a:r>
              <a:rPr lang="en-US" b="1" baseline="0" dirty="0" smtClean="0"/>
              <a:t> Les</a:t>
            </a:r>
            <a:r>
              <a:rPr lang="en-US" b="1" dirty="0" smtClean="0"/>
              <a:t>seps</a:t>
            </a:r>
          </a:p>
          <a:p>
            <a:endParaRPr lang="en-US" b="1" dirty="0" smtClean="0"/>
          </a:p>
          <a:p>
            <a:r>
              <a:rPr lang="en-US" b="1" dirty="0" smtClean="0"/>
              <a:t>Panama canal</a:t>
            </a:r>
          </a:p>
          <a:p>
            <a:endParaRPr lang="en-US" b="1" dirty="0" smtClean="0"/>
          </a:p>
          <a:p>
            <a:r>
              <a:rPr lang="en-US" b="1" dirty="0" smtClean="0"/>
              <a:t>Roosevelt operating crane during</a:t>
            </a:r>
            <a:r>
              <a:rPr lang="en-US" b="1" baseline="0" dirty="0" smtClean="0"/>
              <a:t> canal construction</a:t>
            </a:r>
          </a:p>
          <a:p>
            <a:endParaRPr lang="en-US" b="1" dirty="0" smtClean="0"/>
          </a:p>
          <a:p>
            <a:r>
              <a:rPr lang="en-US" b="1" dirty="0" smtClean="0"/>
              <a:t>Canal</a:t>
            </a:r>
            <a:r>
              <a:rPr lang="en-US" b="1" baseline="0" dirty="0" smtClean="0"/>
              <a:t> lock under construction</a:t>
            </a:r>
            <a:endParaRPr lang="en-US" b="1"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298575" y="698500"/>
            <a:ext cx="4414838" cy="3486150"/>
          </a:xfrm>
          <a:prstGeom prst="rect">
            <a:avLst/>
          </a:prstGeom>
          <a:noFill/>
          <a:ln>
            <a:solidFill>
              <a:srgbClr val="000000"/>
            </a:solidFill>
            <a:miter lim="800000"/>
            <a:headEnd/>
            <a:tailEnd/>
          </a:ln>
        </p:spPr>
      </p:sp>
      <p:sp>
        <p:nvSpPr>
          <p:cNvPr id="50179" name="Rectangle 3"/>
          <p:cNvSpPr>
            <a:spLocks noGrp="1" noChangeArrowheads="1"/>
          </p:cNvSpPr>
          <p:nvPr>
            <p:ph type="body" idx="1"/>
          </p:nvPr>
        </p:nvSpPr>
        <p:spPr bwMode="auto">
          <a:xfrm>
            <a:off x="685800" y="4267200"/>
            <a:ext cx="5608320" cy="4183380"/>
          </a:xfrm>
          <a:prstGeom prst="rect">
            <a:avLst/>
          </a:prstGeom>
          <a:noFill/>
          <a:ln>
            <a:miter lim="800000"/>
            <a:headEnd/>
            <a:tailEnd/>
          </a:ln>
        </p:spPr>
        <p:txBody>
          <a:bodyPr lIns="92279" tIns="46140" rIns="92279" bIns="46140">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Round 1 -  Ellet </a:t>
            </a:r>
            <a:r>
              <a:rPr lang="en-US" b="1" dirty="0" err="1" smtClean="0"/>
              <a:t>vs</a:t>
            </a:r>
            <a:r>
              <a:rPr lang="en-US" b="1" dirty="0" smtClean="0"/>
              <a:t> Humphreys: Plans of Improvement (1851-1866)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-Ellet favored improved levees supplemented by headwater reservoirs and artificial outlets/enlarged natural outlets; Humphreys favored general levee system augmented by unimproved outlets (Humphreys becomes Chief; Delta Survey becomes dogma)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Round 2 - Eads </a:t>
            </a:r>
            <a:r>
              <a:rPr lang="en-US" b="1" dirty="0" err="1" smtClean="0"/>
              <a:t>vs</a:t>
            </a:r>
            <a:r>
              <a:rPr lang="en-US" b="1" dirty="0" smtClean="0"/>
              <a:t> Humphreys: Opening the Mouth of Miss River (1874-1879)</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-Eads favored jetty system in the passes; Humphreys favored Fort St. Philip Canal as a bypass (</a:t>
            </a:r>
            <a:r>
              <a:rPr lang="en-US" b="1" dirty="0" err="1" smtClean="0"/>
              <a:t>Jettyites</a:t>
            </a:r>
            <a:r>
              <a:rPr lang="en-US" b="1" dirty="0" smtClean="0"/>
              <a:t> win out, success leads to belief in extreme confinement of river; Humphreys retires as the Miss River Commission is established)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Round 3 -  Cutoffs to lower flood stages (1890-1927)</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-MRC/Corps both oppose cutoffs as detrimental to the river; civilian engineering community (John Coleman, John Millis, Elam) advance various cutoff proposals (cutoffs prevented until 1929.  Large scaled cutoff program implemented in 1930s and 1940s to lower flood stages .  Benefits still felt during 2011 flood.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Round 4 -  </a:t>
            </a:r>
            <a:r>
              <a:rPr lang="en-US" b="1" dirty="0" err="1" smtClean="0"/>
              <a:t>Jadwin</a:t>
            </a:r>
            <a:r>
              <a:rPr lang="en-US" b="1" dirty="0" smtClean="0"/>
              <a:t> </a:t>
            </a:r>
            <a:r>
              <a:rPr lang="en-US" b="1" dirty="0" err="1" smtClean="0"/>
              <a:t>vs</a:t>
            </a:r>
            <a:r>
              <a:rPr lang="en-US" b="1" dirty="0" smtClean="0"/>
              <a:t> Miss. River Commission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Jadwin</a:t>
            </a:r>
            <a:r>
              <a:rPr lang="en-US" b="1" dirty="0" smtClean="0"/>
              <a:t> favored smaller levees, large uncontrolled floodways, one spillway to protect New Orleans, no reservoirs.  MRC favored higher levees, smaller (and fewer) controlled or gated floodways, and dual spillways to protect New Orleans, further study on reservoirs.  (</a:t>
            </a:r>
            <a:r>
              <a:rPr lang="en-US" b="1" dirty="0" err="1" smtClean="0"/>
              <a:t>Jadwin</a:t>
            </a:r>
            <a:r>
              <a:rPr lang="en-US" b="1" dirty="0" smtClean="0"/>
              <a:t> plan adopted in 1928 FCA, but modified by 1936 Overton Act to include MRC proposed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720"/>
            <a:ext cx="73837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C61F4BD4-EFD4-4103-BF44-3A373AA133E7}" type="slidenum">
              <a:rPr lang="en-US" smtClean="0"/>
              <a:pPr>
                <a:defRPr/>
              </a:pPr>
              <a:t>‹#›</a:t>
            </a:fld>
            <a:endParaRPr lang="en-U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E4FA8615-857A-4E33-9434-AF15C249F0A0}" type="slidenum">
              <a:rPr lang="en-US" smtClean="0"/>
              <a:pPr>
                <a:defRPr/>
              </a:pPr>
              <a:t>‹#›</a:t>
            </a:fld>
            <a:endParaRPr lang="en-US" dirty="0"/>
          </a:p>
        </p:txBody>
      </p:sp>
    </p:spTree>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7029"/>
            <a:ext cx="738378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23291A-15B0-4ABB-A367-60D963455CD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3DE0BE7-1B7C-4576-B394-E2C757F7E76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9BE852-9C17-429A-A5C3-75FF0E35DE9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08521AD-0F22-42E9-9C97-5D50D398F6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4AB2E3-5DF0-44FF-B0C1-C8DB15C4C93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05" y="273050"/>
            <a:ext cx="2857897"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61" y="273150"/>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405"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CA733E-A890-44BB-BC63-D0B687B8C2B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A1951CE-B626-4055-B59E-DF15B414DC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40DBD6-3035-41EB-AF5F-800E1C12F06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1AE07A0-B9CA-4E1F-ADB4-AE866C76E7A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340" y="1600200"/>
            <a:ext cx="781812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9C73DFC1-805B-49CD-9484-B6845A24AB9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5DE5FDEE-DB54-4AAA-A3BD-83AAC1AC2986}" type="slidenum">
              <a:rPr lang="en-US" smtClean="0"/>
              <a:pPr>
                <a:defRPr/>
              </a:pPr>
              <a:t>‹#›</a:t>
            </a:fld>
            <a:endParaRPr lang="en-US" dirty="0"/>
          </a:p>
        </p:txBody>
      </p:sp>
    </p:spTree>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599"/>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74"/>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2"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37"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37"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22"/>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76200"/>
            <a:ext cx="195453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76200"/>
            <a:ext cx="571881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CD2BC15D-6928-400A-9521-F1FCC8CBB7FE}" type="slidenum">
              <a:rPr lang="en-US" smtClean="0"/>
              <a:pPr>
                <a:defRPr/>
              </a:pPr>
              <a:t>‹#›</a:t>
            </a:fld>
            <a:endParaRPr lang="en-US" dirty="0"/>
          </a:p>
        </p:txBody>
      </p:sp>
    </p:spTree>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08"/>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08"/>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a:defRPr/>
            </a:pPr>
            <a:fld id="{76CDBCE9-1F47-497A-850A-E51B36DD5930}" type="slidenum">
              <a:rPr lang="en-US"/>
              <a:pPr>
                <a:defRPr/>
              </a:pPr>
              <a:t>‹#›</a:t>
            </a:fld>
            <a:endParaRPr lang="en-US" dirty="0"/>
          </a:p>
        </p:txBody>
      </p:sp>
    </p:spTree>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64"/>
            <a:ext cx="738378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EE1643-B8EC-4DD1-B47B-E022AD3DECE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1527A37-49CD-4BE4-8F22-9BB3101B9D2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7039"/>
            <a:ext cx="738378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23291A-15B0-4ABB-A367-60D963455CD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3DE0BE7-1B7C-4576-B394-E2C757F7E76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9BE852-9C17-429A-A5C3-75FF0E35DE9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08521AD-0F22-42E9-9C97-5D50D398F6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4AB2E3-5DF0-44FF-B0C1-C8DB15C4C93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10" y="273050"/>
            <a:ext cx="2857897"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66" y="273162"/>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410"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CA733E-A890-44BB-BC63-D0B687B8C2B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76200"/>
            <a:ext cx="781812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15790" y="9144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15790" y="29337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1EC23AA2-71AD-493C-818E-DB6045F01FB2}" type="slidenum">
              <a:rPr lang="en-US" smtClean="0"/>
              <a:pPr>
                <a:defRPr/>
              </a:pPr>
              <a:t>‹#›</a:t>
            </a:fld>
            <a:endParaRPr lang="en-US" dirty="0"/>
          </a:p>
        </p:txBody>
      </p:sp>
    </p:spTree>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A1951CE-B626-4055-B59E-DF15B414DC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40DBD6-3035-41EB-AF5F-800E1C12F06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1AE07A0-B9CA-4E1F-ADB4-AE866C76E7A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340" y="1600200"/>
            <a:ext cx="781812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9C73DFC1-805B-49CD-9484-B6845A24AB9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13"/>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88"/>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9"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44"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44"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a:xfrm>
            <a:off x="3474720" y="6381750"/>
            <a:ext cx="2026920" cy="476250"/>
          </a:xfrm>
        </p:spPr>
        <p:txBody>
          <a:bodyPr/>
          <a:lstStyle/>
          <a:p>
            <a:pPr algn="ctr">
              <a:defRPr/>
            </a:pPr>
            <a:fld id="{C1527A37-49CD-4BE4-8F22-9BB3101B9D25}" type="slidenum">
              <a:rPr lang="en-US" smtClean="0">
                <a:solidFill>
                  <a:srgbClr val="000000"/>
                </a:solidFill>
              </a:rPr>
              <a:pPr algn="ctr">
                <a:defRPr/>
              </a:pPr>
              <a:t>‹#›</a:t>
            </a:fld>
            <a:endParaRPr lang="en-US" dirty="0">
              <a:solidFill>
                <a:srgbClr val="000000"/>
              </a:solidFill>
            </a:endParaRPr>
          </a:p>
        </p:txBody>
      </p:sp>
    </p:spTree>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36"/>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23"/>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23"/>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09"/>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84"/>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7"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42"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42"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21"/>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32"/>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18"/>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18"/>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a:defRPr/>
            </a:pPr>
            <a:fld id="{76CDBCE9-1F47-497A-850A-E51B36DD5930}" type="slidenum">
              <a:rPr lang="en-US"/>
              <a:pPr>
                <a:defRPr/>
              </a:pPr>
              <a:t>‹#›</a:t>
            </a:fld>
            <a:endParaRPr lang="en-US" dirty="0"/>
          </a:p>
        </p:txBody>
      </p:sp>
    </p:spTree>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52"/>
            <a:ext cx="738378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EE1643-B8EC-4DD1-B47B-E022AD3DECE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1527A37-49CD-4BE4-8F22-9BB3101B9D2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7027"/>
            <a:ext cx="738378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23291A-15B0-4ABB-A367-60D963455CD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3DE0BE7-1B7C-4576-B394-E2C757F7E76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9BE852-9C17-429A-A5C3-75FF0E35DE9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08521AD-0F22-42E9-9C97-5D50D398F6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4AB2E3-5DF0-44FF-B0C1-C8DB15C4C93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04" y="273050"/>
            <a:ext cx="2857897"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60" y="273148"/>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404"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CA733E-A890-44BB-BC63-D0B687B8C2B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A1951CE-B626-4055-B59E-DF15B414DC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40DBD6-3035-41EB-AF5F-800E1C12F06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1AE07A0-B9CA-4E1F-ADB4-AE866C76E7A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340" y="1600200"/>
            <a:ext cx="781812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9C73DFC1-805B-49CD-9484-B6845A24AB9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96"/>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00"/>
            <a:ext cx="73837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AFA08B35-7C6E-409C-9003-D9642D67707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39B531B9-D0BF-46B2-BBE8-F5088A9A9B94}"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6975"/>
            <a:ext cx="73837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E67914BC-91FB-432E-A8CD-7DDD8B0406FA}"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1F67FAD3-C25E-48C5-8920-60DD4711D23A}"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D4A4E0C4-91FC-409C-9A70-15F17D45DF4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CB9866BD-805B-451D-8B82-35CF770D4D3C}"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8AF66E5-C911-428B-A797-F8910AA57699}"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78" y="273050"/>
            <a:ext cx="2857897"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396334" y="273123"/>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34378"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8EDA62AA-0012-4517-90CA-4072AA72C1B4}"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AC9E13A-8BB8-4C93-92EF-1D5CB33CD765}"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CB23DE58-B932-48C4-9185-B28C80F8D718}"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73"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76200"/>
            <a:ext cx="195453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76200"/>
            <a:ext cx="571881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768816F6-CA8A-481D-A2E1-583384D574CF}"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76200"/>
            <a:ext cx="781812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15790" y="9144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15790" y="29337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B0A66142-DA93-4D11-855F-D180BC153A76}"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059F3D1-D62F-45A6-9487-3C5C17A89B2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28"/>
            <a:ext cx="738378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EE1643-B8EC-4DD1-B47B-E022AD3DECE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1527A37-49CD-4BE4-8F22-9BB3101B9D2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7003"/>
            <a:ext cx="738378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23291A-15B0-4ABB-A367-60D963455CD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3DE0BE7-1B7C-4576-B394-E2C757F7E76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9BE852-9C17-429A-A5C3-75FF0E35DE9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08521AD-0F22-42E9-9C97-5D50D398F6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4AB2E3-5DF0-44FF-B0C1-C8DB15C4C93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48"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48"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92" y="273050"/>
            <a:ext cx="2857897"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48" y="273124"/>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392"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CA733E-A890-44BB-BC63-D0B687B8C2B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A1951CE-B626-4055-B59E-DF15B414DC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40DBD6-3035-41EB-AF5F-800E1C12F06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1AE07A0-B9CA-4E1F-ADB4-AE866C76E7A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340" y="1600200"/>
            <a:ext cx="781812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9C73DFC1-805B-49CD-9484-B6845A24AB9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472"/>
            <a:ext cx="73837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AFA08B35-7C6E-409C-9003-D9642D67707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39B531B9-D0BF-46B2-BBE8-F5088A9A9B94}"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6947"/>
            <a:ext cx="73837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E67914BC-91FB-432E-A8CD-7DDD8B0406FA}"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1F67FAD3-C25E-48C5-8920-60DD4711D23A}"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D4A4E0C4-91FC-409C-9A70-15F17D45DF4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81812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914400"/>
            <a:ext cx="781812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sz="1200">
                <a:solidFill>
                  <a:srgbClr val="000000"/>
                </a:solidFill>
                <a:latin typeface="Arial" charset="0"/>
              </a:defRPr>
            </a:lvl1pPr>
          </a:lstStyle>
          <a:p>
            <a:pPr>
              <a:defRPr/>
            </a:pPr>
            <a:fld id="{839D6E45-133F-414C-8A0C-A8B7DBA6CD90}" type="slidenum">
              <a:rPr lang="en-US" smtClean="0"/>
              <a:pPr>
                <a:defRPr/>
              </a:pPr>
              <a:t>‹#›</a:t>
            </a:fld>
            <a:endParaRPr lang="en-US"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CB9866BD-805B-451D-8B82-35CF770D4D3C}"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8AF66E5-C911-428B-A797-F8910AA57699}"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64" y="273050"/>
            <a:ext cx="2857897"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396320" y="273095"/>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34364"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8EDA62AA-0012-4517-90CA-4072AA72C1B4}"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AC9E13A-8BB8-4C93-92EF-1D5CB33CD765}"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CB23DE58-B932-48C4-9185-B28C80F8D718}"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76200"/>
            <a:ext cx="195453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76200"/>
            <a:ext cx="571881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768816F6-CA8A-481D-A2E1-583384D574CF}"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76200"/>
            <a:ext cx="781812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15790" y="9144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15790" y="29337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B0A66142-DA93-4D11-855F-D180BC153A76}"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4059F3D1-D62F-45A6-9487-3C5C17A89B21}" type="slidenum">
              <a:rPr lang="en-US"/>
              <a:pPr fontAlgn="base">
                <a:spcBef>
                  <a:spcPct val="0"/>
                </a:spcBef>
                <a:spcAft>
                  <a:spcPct val="0"/>
                </a:spcAft>
                <a:defRPr/>
              </a:pPr>
              <a:t>‹#›</a:t>
            </a:fld>
            <a:endParaRPr lang="en-US" dirty="0"/>
          </a:p>
        </p:txBody>
      </p:sp>
    </p:spTree>
  </p:cSld>
  <p:clrMapOvr>
    <a:masterClrMapping/>
  </p:clrMapOvr>
  <p:transition spd="slow" advClick="0"/>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434"/>
            <a:ext cx="73837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37DED7E-20E3-4A63-A365-5A2F0A17EB6C}"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FC093A4-9C1D-48FA-8299-D4E49953169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6909"/>
            <a:ext cx="73837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C182137-EF6B-45A8-9D36-4C2045F38C8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F5B08DF-EBD2-4CF3-A788-243740C3FB3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4"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4"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8162A77-A003-460B-9118-EEA8E72E5CC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07A528D-A426-4A8A-8D2A-E2AF821FDBE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CE54A41-AE23-4847-8116-164E6D96C96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5" y="273050"/>
            <a:ext cx="285789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01" y="273059"/>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345"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6EF27-A763-44C2-94B7-6288FC98DD7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77D2C12-6403-4103-9064-90EBF34E040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E24C3A6-B998-4D43-8E99-0C171C6DF3E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579006D-F7A1-4124-B5E0-F865BB3F065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46"/>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32"/>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32"/>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5739CC-6B11-4273-A220-DD24EDA6B955}" type="slidenum">
              <a:rPr lang="en-US" smtClean="0"/>
              <a:pPr/>
              <a:t>‹#›</a:t>
            </a:fld>
            <a:endParaRPr lang="en-US" dirty="0"/>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29"/>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104"/>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77"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73456BE7-0000-4349-AA4D-1722E684DB83}" type="slidenum">
              <a:rPr lang="en-US" smtClean="0"/>
              <a:pPr>
                <a:defRPr/>
              </a:pPr>
              <a:t>‹#›</a:t>
            </a:fld>
            <a:endParaRPr lang="en-US" dirty="0"/>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52"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52"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51"/>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42"/>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42"/>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662DD2-AC93-4838-9145-E3F61A9D785B}" type="slidenum">
              <a:rPr lang="en-US" smtClean="0"/>
              <a:pPr/>
              <a:t>‹#›</a:t>
            </a:fld>
            <a:endParaRPr lang="en-US" dirty="0"/>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680"/>
            <a:ext cx="73837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C61F4BD4-EFD4-4103-BF44-3A373AA133E7}" type="slidenum">
              <a:rPr lang="en-US" smtClean="0"/>
              <a:pPr>
                <a:defRPr/>
              </a:pPr>
              <a:t>‹#›</a:t>
            </a:fld>
            <a:endParaRPr lang="en-US"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a:xfrm>
            <a:off x="3474720" y="6381750"/>
            <a:ext cx="2026920" cy="476250"/>
          </a:xfrm>
        </p:spPr>
        <p:txBody>
          <a:bodyPr/>
          <a:lstStyle/>
          <a:p>
            <a:pPr algn="ctr">
              <a:defRPr/>
            </a:pPr>
            <a:fld id="{C1527A37-49CD-4BE4-8F22-9BB3101B9D25}" type="slidenum">
              <a:rPr lang="en-US" smtClean="0">
                <a:solidFill>
                  <a:srgbClr val="000000"/>
                </a:solidFill>
              </a:rPr>
              <a:pPr algn="ctr">
                <a:defRPr/>
              </a:pPr>
              <a:t>‹#›</a:t>
            </a:fld>
            <a:endParaRPr lang="en-US" dirty="0">
              <a:solidFill>
                <a:srgbClr val="000000"/>
              </a:solidFill>
            </a:endParaRP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839D6E45-133F-414C-8A0C-A8B7DBA6CD90}" type="slidenum">
              <a:rPr lang="en-US" smtClean="0"/>
              <a:pPr>
                <a:defRPr/>
              </a:pPr>
              <a:t>‹#›</a:t>
            </a:fld>
            <a:endParaRPr lang="en-US" dirty="0"/>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73456BE7-0000-4349-AA4D-1722E684DB83}" type="slidenum">
              <a:rPr lang="en-US" smtClean="0"/>
              <a:pPr>
                <a:defRPr/>
              </a:pPr>
              <a:t>‹#›</a:t>
            </a:fld>
            <a:endParaRPr lang="en-US" dirty="0"/>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3505200" y="6381750"/>
            <a:ext cx="2026920" cy="476250"/>
          </a:xfrm>
          <a:prstGeom prst="rect">
            <a:avLst/>
          </a:prstGeom>
        </p:spPr>
        <p:txBody>
          <a:bodyPr/>
          <a:lstStyle>
            <a:lvl1pPr algn="ctr">
              <a:defRPr>
                <a:solidFill>
                  <a:srgbClr val="000000"/>
                </a:solidFill>
                <a:latin typeface="Arial" charset="0"/>
              </a:defRPr>
            </a:lvl1pPr>
          </a:lstStyle>
          <a:p>
            <a:pPr>
              <a:defRPr/>
            </a:pPr>
            <a:fld id="{FDAA126D-3EEE-411C-8F5C-9DF1182222EA}" type="slidenum">
              <a:rPr lang="en-US" smtClean="0"/>
              <a:pPr>
                <a:defRPr/>
              </a:pPr>
              <a:t>‹#›</a:t>
            </a:fld>
            <a:endParaRPr lang="en-US" dirty="0"/>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B51ABBC5-FD17-4853-B994-D2278D0C5915}" type="slidenum">
              <a:rPr lang="en-US" smtClean="0"/>
              <a:pPr>
                <a:defRPr/>
              </a:pPr>
              <a:t>‹#›</a:t>
            </a:fld>
            <a:endParaRPr lang="en-US" dirty="0"/>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7AA5D41D-D705-49D7-8FF3-DB5ABFFDDDE1}" type="slidenum">
              <a:rPr lang="en-US" smtClean="0"/>
              <a:pPr>
                <a:defRPr/>
              </a:pPr>
              <a:t>‹#›</a:t>
            </a:fld>
            <a:endParaRPr lang="en-US" dirty="0"/>
          </a:p>
        </p:txBody>
      </p:sp>
    </p:spTree>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a:xfrm>
            <a:off x="3474720" y="6381750"/>
            <a:ext cx="2026920" cy="476250"/>
          </a:xfrm>
        </p:spPr>
        <p:txBody>
          <a:bodyPr/>
          <a:lstStyle/>
          <a:p>
            <a:pPr algn="ctr">
              <a:defRPr/>
            </a:pPr>
            <a:fld id="{C1527A37-49CD-4BE4-8F22-9BB3101B9D25}" type="slidenum">
              <a:rPr lang="en-US" smtClean="0">
                <a:solidFill>
                  <a:srgbClr val="000000"/>
                </a:solidFill>
              </a:rPr>
              <a:pPr algn="ctr">
                <a:defRPr/>
              </a:pPr>
              <a:t>‹#›</a:t>
            </a:fld>
            <a:endParaRPr lang="en-US" dirty="0">
              <a:solidFill>
                <a:srgbClr val="000000"/>
              </a:solidFill>
            </a:endParaRPr>
          </a:p>
        </p:txBody>
      </p:sp>
    </p:spTree>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68" y="273050"/>
            <a:ext cx="2857897"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396424" y="273261"/>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34468"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noChangeArrowheads="1"/>
          </p:cNvSpPr>
          <p:nvPr>
            <p:ph type="sldNum" sz="quarter" idx="10"/>
          </p:nvPr>
        </p:nvSpPr>
        <p:spPr>
          <a:xfrm>
            <a:off x="3505200" y="6381750"/>
            <a:ext cx="2026920" cy="476250"/>
          </a:xfrm>
          <a:prstGeom prst="rect">
            <a:avLst/>
          </a:prstGeom>
        </p:spPr>
        <p:txBody>
          <a:bodyPr/>
          <a:lstStyle>
            <a:lvl1pPr algn="ctr">
              <a:defRPr>
                <a:solidFill>
                  <a:srgbClr val="000000"/>
                </a:solidFill>
                <a:latin typeface="Arial" charset="0"/>
              </a:defRPr>
            </a:lvl1pPr>
          </a:lstStyle>
          <a:p>
            <a:pPr>
              <a:defRPr/>
            </a:pPr>
            <a:fld id="{9A069221-DDE7-4211-98B2-32E24D698FA4}" type="slidenum">
              <a:rPr lang="en-US" smtClean="0"/>
              <a:pPr>
                <a:defRPr/>
              </a:pPr>
              <a:t>‹#›</a:t>
            </a:fld>
            <a:endParaRPr lang="en-US" dirty="0"/>
          </a:p>
        </p:txBody>
      </p:sp>
    </p:spTree>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E4FA8615-857A-4E33-9434-AF15C249F0A0}" type="slidenum">
              <a:rPr lang="en-US" smtClean="0"/>
              <a:pPr>
                <a:defRPr/>
              </a:pPr>
              <a:t>‹#›</a:t>
            </a:fld>
            <a:endParaRPr lang="en-US" dirty="0"/>
          </a:p>
        </p:txBody>
      </p:sp>
    </p:spTree>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5DE5FDEE-DB54-4AAA-A3BD-83AAC1AC2986}" type="slidenum">
              <a:rPr lang="en-US" smtClean="0"/>
              <a:pPr>
                <a:defRPr/>
              </a:pPr>
              <a:t>‹#›</a:t>
            </a:fld>
            <a:endParaRPr lang="en-US" dirty="0"/>
          </a:p>
        </p:txBody>
      </p:sp>
    </p:spTree>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76200"/>
            <a:ext cx="195453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76200"/>
            <a:ext cx="571881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CD2BC15D-6928-400A-9521-F1FCC8CBB7FE}" type="slidenum">
              <a:rPr lang="en-US" smtClean="0"/>
              <a:pPr>
                <a:defRPr/>
              </a:pPr>
              <a:t>‹#›</a:t>
            </a:fld>
            <a:endParaRPr lang="en-U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9144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FDAA126D-3EEE-411C-8F5C-9DF1182222EA}" type="slidenum">
              <a:rPr lang="en-US" smtClean="0"/>
              <a:pPr>
                <a:defRPr/>
              </a:pPr>
              <a:t>‹#›</a:t>
            </a:fld>
            <a:endParaRPr lang="en-US" dirty="0"/>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76200"/>
            <a:ext cx="781812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914400"/>
            <a:ext cx="383667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15790" y="9144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15790" y="2933700"/>
            <a:ext cx="383667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1EC23AA2-71AD-493C-818E-DB6045F01FB2}" type="slidenum">
              <a:rPr lang="en-US" smtClean="0"/>
              <a:pPr>
                <a:defRPr/>
              </a:pPr>
              <a:t>‹#›</a:t>
            </a:fld>
            <a:endParaRPr lang="en-US" dirty="0"/>
          </a:p>
        </p:txBody>
      </p:sp>
    </p:spTree>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76CDBCE9-1F47-497A-850A-E51B36DD5930}" type="slidenum">
              <a:rPr lang="en-US" smtClean="0"/>
              <a:pPr>
                <a:defRPr/>
              </a:pPr>
              <a:t>‹#›</a:t>
            </a:fld>
            <a:endParaRPr lang="en-US" dirty="0"/>
          </a:p>
        </p:txBody>
      </p:sp>
    </p:spTree>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03"/>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78"/>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3"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39"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39"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27"/>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B51ABBC5-FD17-4853-B994-D2278D0C5915}" type="slidenum">
              <a:rPr lang="en-US" smtClean="0"/>
              <a:pPr>
                <a:defRPr/>
              </a:pPr>
              <a:t>‹#›</a:t>
            </a:fld>
            <a:endParaRPr lang="en-US" dirty="0"/>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13"/>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13"/>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56"/>
            <a:ext cx="738378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EE1643-B8EC-4DD1-B47B-E022AD3DECE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1527A37-49CD-4BE4-8F22-9BB3101B9D2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407031"/>
            <a:ext cx="738378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906713"/>
            <a:ext cx="73837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923291A-15B0-4ABB-A367-60D963455CD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600200"/>
            <a:ext cx="383667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3DE0BE7-1B7C-4576-B394-E2C757F7E76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6" y="1535113"/>
            <a:ext cx="3838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346" y="2174875"/>
            <a:ext cx="3838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535113"/>
            <a:ext cx="38396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2774" y="2174875"/>
            <a:ext cx="38396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39BE852-9C17-429A-A5C3-75FF0E35DE9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008521AD-0F22-42E9-9C97-5D50D398F6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34AB2E3-5DF0-44FF-B0C1-C8DB15C4C93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7AA5D41D-D705-49D7-8FF3-DB5ABFFDDDE1}" type="slidenum">
              <a:rPr lang="en-US" smtClean="0"/>
              <a:pPr>
                <a:defRPr/>
              </a:pPr>
              <a:t>‹#›</a:t>
            </a:fld>
            <a:endParaRPr lang="en-US" dirty="0"/>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06" y="273050"/>
            <a:ext cx="2857897"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6362" y="273153"/>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406"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CA733E-A890-44BB-BC63-D0B687B8C2B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4800600"/>
            <a:ext cx="521208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2674" y="612775"/>
            <a:ext cx="52120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02674" y="5367338"/>
            <a:ext cx="52120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A1951CE-B626-4055-B59E-DF15B414DC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40DBD6-3035-41EB-AF5F-800E1C12F06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74638"/>
            <a:ext cx="1954530" cy="5211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74638"/>
            <a:ext cx="571881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1AE07A0-B9CA-4E1F-ADB4-AE866C76E7A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4340" y="1600200"/>
            <a:ext cx="7818120" cy="38862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9C73DFC1-805B-49CD-9484-B6845A24AB9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03"/>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78"/>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3"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39"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39"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3F2F2604-BC0F-4543-A6F9-6A2B8E5FE0A3}" type="slidenum">
              <a:rPr lang="en-US" smtClean="0"/>
              <a:pPr>
                <a:defRPr/>
              </a:pPr>
              <a:t>‹#›</a:t>
            </a:fld>
            <a:endParaRPr lang="en-US" dirty="0"/>
          </a:p>
        </p:txBody>
      </p:sp>
    </p:spTree>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27"/>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13"/>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13"/>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0885" y="2130603"/>
            <a:ext cx="73850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338" y="3886200"/>
            <a:ext cx="60801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07078"/>
            <a:ext cx="73834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85800" y="2906713"/>
            <a:ext cx="738346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063"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84" y="1600206"/>
            <a:ext cx="38322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488" y="273050"/>
            <a:ext cx="2857897"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396444" y="273295"/>
            <a:ext cx="48561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4488" y="1435103"/>
            <a:ext cx="28578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3474720" y="6381750"/>
            <a:ext cx="2026920" cy="476250"/>
          </a:xfrm>
          <a:prstGeom prst="rect">
            <a:avLst/>
          </a:prstGeom>
        </p:spPr>
        <p:txBody>
          <a:bodyPr/>
          <a:lstStyle>
            <a:lvl1pPr algn="ctr">
              <a:defRPr>
                <a:solidFill>
                  <a:srgbClr val="000000"/>
                </a:solidFill>
                <a:latin typeface="Arial" charset="0"/>
              </a:defRPr>
            </a:lvl1pPr>
          </a:lstStyle>
          <a:p>
            <a:pPr>
              <a:defRPr/>
            </a:pPr>
            <a:fld id="{9A069221-DDE7-4211-98B2-32E24D698FA4}" type="slidenum">
              <a:rPr lang="en-US" smtClean="0"/>
              <a:pPr>
                <a:defRPr/>
              </a:pPr>
              <a:t>‹#›</a:t>
            </a:fld>
            <a:endParaRPr lang="en-US" dirty="0"/>
          </a:p>
        </p:txBody>
      </p:sp>
    </p:spTree>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975" y="1535113"/>
            <a:ext cx="3836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4975" y="2174875"/>
            <a:ext cx="3836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3339" y="1535113"/>
            <a:ext cx="3838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3339" y="2174875"/>
            <a:ext cx="38385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975" y="273050"/>
            <a:ext cx="2857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395663" y="273227"/>
            <a:ext cx="48561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975" y="1435103"/>
            <a:ext cx="28575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3388" y="4800600"/>
            <a:ext cx="521176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03388" y="612775"/>
            <a:ext cx="521176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03388" y="5367338"/>
            <a:ext cx="521176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613" y="274813"/>
            <a:ext cx="19542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975" y="274813"/>
            <a:ext cx="571023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4340" y="76200"/>
            <a:ext cx="781812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sldNum" sz="quarter" idx="10"/>
          </p:nvPr>
        </p:nvSpPr>
        <p:spPr>
          <a:xfrm>
            <a:off x="3474720" y="6381750"/>
            <a:ext cx="2026920" cy="476250"/>
          </a:xfrm>
          <a:prstGeom prst="rect">
            <a:avLst/>
          </a:prstGeom>
        </p:spPr>
        <p:txBody>
          <a:bodyPr/>
          <a:lstStyle>
            <a:lvl1pPr>
              <a:defRPr>
                <a:solidFill>
                  <a:srgbClr val="000000"/>
                </a:solidFill>
                <a:latin typeface="Arial" charset="0"/>
              </a:defRPr>
            </a:lvl1pPr>
          </a:lstStyle>
          <a:p>
            <a:pPr>
              <a:defRPr/>
            </a:pPr>
            <a:fld id="{76CDBCE9-1F47-497A-850A-E51B36DD5930}" type="slidenum">
              <a:rPr lang="en-US"/>
              <a:pPr>
                <a:defRPr/>
              </a:pPr>
              <a:t>‹#›</a:t>
            </a:fld>
            <a:endParaRPr lang="en-US" dirty="0"/>
          </a:p>
        </p:txBody>
      </p:sp>
    </p:spTree>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2130554"/>
            <a:ext cx="738378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886200"/>
            <a:ext cx="60807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0EE1643-B8EC-4DD1-B47B-E022AD3DECE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340" y="274638"/>
            <a:ext cx="781812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1527A37-49CD-4BE4-8F22-9BB3101B9D2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6.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6.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6.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5.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6.xml"/><Relationship Id="rId1"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jpe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8.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6.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image" Target="../media/image1.jpeg"/><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8.pn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6.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34340" y="76200"/>
            <a:ext cx="781812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5123" name="Rectangle 3"/>
          <p:cNvSpPr>
            <a:spLocks noGrp="1" noChangeArrowheads="1"/>
          </p:cNvSpPr>
          <p:nvPr>
            <p:ph type="body" idx="1"/>
          </p:nvPr>
        </p:nvSpPr>
        <p:spPr bwMode="auto">
          <a:xfrm>
            <a:off x="434340" y="9144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3"/>
          <p:cNvSpPr>
            <a:spLocks noGrp="1"/>
          </p:cNvSpPr>
          <p:nvPr>
            <p:ph type="sldNum" sz="quarter" idx="4"/>
          </p:nvPr>
        </p:nvSpPr>
        <p:spPr>
          <a:xfrm>
            <a:off x="3474720" y="6381750"/>
            <a:ext cx="2026920" cy="476250"/>
          </a:xfrm>
          <a:prstGeom prst="rect">
            <a:avLst/>
          </a:prstGeom>
        </p:spPr>
        <p:txBody>
          <a:bodyPr/>
          <a:lstStyle>
            <a:lvl1pPr>
              <a:defRPr sz="1200"/>
            </a:lvl1pPr>
          </a:lstStyle>
          <a:p>
            <a:pPr algn="ctr">
              <a:defRPr/>
            </a:pPr>
            <a:fld id="{C1527A37-49CD-4BE4-8F22-9BB3101B9D25}" type="slidenum">
              <a:rPr lang="en-US" smtClean="0">
                <a:solidFill>
                  <a:srgbClr val="000000"/>
                </a:solidFill>
              </a:rPr>
              <a:pPr algn="ct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ransition spd="slow"/>
  <p:hf sldNum="0" hdr="0" ft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charset="0"/>
        </a:defRPr>
      </a:lvl2pPr>
      <a:lvl3pPr algn="ctr" rtl="0" eaLnBrk="1" fontAlgn="base" hangingPunct="1">
        <a:spcBef>
          <a:spcPct val="0"/>
        </a:spcBef>
        <a:spcAft>
          <a:spcPct val="0"/>
        </a:spcAft>
        <a:defRPr sz="2800">
          <a:solidFill>
            <a:schemeClr val="tx2"/>
          </a:solidFill>
          <a:latin typeface="Arial" charset="0"/>
        </a:defRPr>
      </a:lvl3pPr>
      <a:lvl4pPr algn="ctr" rtl="0" eaLnBrk="1" fontAlgn="base" hangingPunct="1">
        <a:spcBef>
          <a:spcPct val="0"/>
        </a:spcBef>
        <a:spcAft>
          <a:spcPct val="0"/>
        </a:spcAft>
        <a:defRPr sz="2800">
          <a:solidFill>
            <a:schemeClr val="tx2"/>
          </a:solidFill>
          <a:latin typeface="Arial" charset="0"/>
        </a:defRPr>
      </a:lvl4pPr>
      <a:lvl5pPr algn="ctr" rtl="0" eaLnBrk="1" fontAlgn="base" hangingPunct="1">
        <a:spcBef>
          <a:spcPct val="0"/>
        </a:spcBef>
        <a:spcAft>
          <a:spcPct val="0"/>
        </a:spcAft>
        <a:defRPr sz="2800">
          <a:solidFill>
            <a:schemeClr val="tx2"/>
          </a:solidFill>
          <a:latin typeface="Arial" charset="0"/>
        </a:defRPr>
      </a:lvl5pPr>
      <a:lvl6pPr marL="457200" algn="ctr" rtl="0" eaLnBrk="1" fontAlgn="base" hangingPunct="1">
        <a:spcBef>
          <a:spcPct val="0"/>
        </a:spcBef>
        <a:spcAft>
          <a:spcPct val="0"/>
        </a:spcAft>
        <a:defRPr sz="2800">
          <a:solidFill>
            <a:schemeClr val="tx2"/>
          </a:solidFill>
          <a:latin typeface="Arial" charset="0"/>
        </a:defRPr>
      </a:lvl6pPr>
      <a:lvl7pPr marL="914400" algn="ctr" rtl="0" eaLnBrk="1" fontAlgn="base" hangingPunct="1">
        <a:spcBef>
          <a:spcPct val="0"/>
        </a:spcBef>
        <a:spcAft>
          <a:spcPct val="0"/>
        </a:spcAft>
        <a:defRPr sz="2800">
          <a:solidFill>
            <a:schemeClr val="tx2"/>
          </a:solidFill>
          <a:latin typeface="Arial" charset="0"/>
        </a:defRPr>
      </a:lvl7pPr>
      <a:lvl8pPr marL="1371600" algn="ctr" rtl="0" eaLnBrk="1" fontAlgn="base" hangingPunct="1">
        <a:spcBef>
          <a:spcPct val="0"/>
        </a:spcBef>
        <a:spcAft>
          <a:spcPct val="0"/>
        </a:spcAft>
        <a:defRPr sz="2800">
          <a:solidFill>
            <a:schemeClr val="tx2"/>
          </a:solidFill>
          <a:latin typeface="Arial" charset="0"/>
        </a:defRPr>
      </a:lvl8pPr>
      <a:lvl9pPr marL="1828800" algn="ctr" rtl="0" eaLnBrk="1" fontAlgn="base" hangingPunct="1">
        <a:spcBef>
          <a:spcPct val="0"/>
        </a:spcBef>
        <a:spcAft>
          <a:spcPct val="0"/>
        </a:spcAft>
        <a:defRPr sz="2800">
          <a:solidFill>
            <a:schemeClr val="tx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SzPct val="75000"/>
        <a:buFont typeface="Arial" charset="0"/>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1" fontAlgn="base" hangingPunct="1">
        <a:spcBef>
          <a:spcPct val="20000"/>
        </a:spcBef>
        <a:spcAft>
          <a:spcPct val="0"/>
        </a:spcAft>
        <a:buSzPct val="50000"/>
        <a:buFont typeface="Wingdings" pitchFamily="2" charset="2"/>
        <a:buChar char="¡"/>
        <a:defRPr sz="1400">
          <a:solidFill>
            <a:schemeClr val="tx1"/>
          </a:solidFill>
          <a:latin typeface="+mn-lt"/>
        </a:defRPr>
      </a:lvl5pPr>
      <a:lvl6pPr marL="2514600" indent="-228600" algn="l" rtl="0" eaLnBrk="1" fontAlgn="base" hangingPunct="1">
        <a:spcBef>
          <a:spcPct val="20000"/>
        </a:spcBef>
        <a:spcAft>
          <a:spcPct val="0"/>
        </a:spcAft>
        <a:buSzPct val="50000"/>
        <a:buFont typeface="Wingdings" pitchFamily="2" charset="2"/>
        <a:buChar char="¡"/>
        <a:defRPr sz="1400">
          <a:solidFill>
            <a:schemeClr val="tx1"/>
          </a:solidFill>
          <a:latin typeface="+mn-lt"/>
        </a:defRPr>
      </a:lvl6pPr>
      <a:lvl7pPr marL="2971800" indent="-228600" algn="l" rtl="0" eaLnBrk="1" fontAlgn="base" hangingPunct="1">
        <a:spcBef>
          <a:spcPct val="20000"/>
        </a:spcBef>
        <a:spcAft>
          <a:spcPct val="0"/>
        </a:spcAft>
        <a:buSzPct val="50000"/>
        <a:buFont typeface="Wingdings" pitchFamily="2" charset="2"/>
        <a:buChar char="¡"/>
        <a:defRPr sz="1400">
          <a:solidFill>
            <a:schemeClr val="tx1"/>
          </a:solidFill>
          <a:latin typeface="+mn-lt"/>
        </a:defRPr>
      </a:lvl7pPr>
      <a:lvl8pPr marL="3429000" indent="-228600" algn="l" rtl="0" eaLnBrk="1" fontAlgn="base" hangingPunct="1">
        <a:spcBef>
          <a:spcPct val="20000"/>
        </a:spcBef>
        <a:spcAft>
          <a:spcPct val="0"/>
        </a:spcAft>
        <a:buSzPct val="50000"/>
        <a:buFont typeface="Wingdings" pitchFamily="2" charset="2"/>
        <a:buChar char="¡"/>
        <a:defRPr sz="1400">
          <a:solidFill>
            <a:schemeClr val="tx1"/>
          </a:solidFill>
          <a:latin typeface="+mn-lt"/>
        </a:defRPr>
      </a:lvl8pPr>
      <a:lvl9pPr marL="3886200" indent="-228600" algn="l" rtl="0" eaLnBrk="1" fontAlgn="base" hangingPunct="1">
        <a:spcBef>
          <a:spcPct val="20000"/>
        </a:spcBef>
        <a:spcAft>
          <a:spcPct val="0"/>
        </a:spcAft>
        <a:buSzPct val="5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p:nvPicPr>
        <p:blipFill>
          <a:blip r:embed="rId14" cstate="email"/>
          <a:srcRect/>
          <a:stretch>
            <a:fillRect/>
          </a:stretch>
        </p:blipFill>
        <p:spPr bwMode="auto">
          <a:xfrm>
            <a:off x="0" y="0"/>
            <a:ext cx="8686800" cy="68611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394469" y="6245225"/>
            <a:ext cx="187552"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1200"/>
            </a:lvl1pPr>
          </a:lstStyle>
          <a:p>
            <a:pPr fontAlgn="base">
              <a:spcBef>
                <a:spcPct val="0"/>
              </a:spcBef>
              <a:spcAft>
                <a:spcPct val="0"/>
              </a:spcAft>
              <a:defRPr/>
            </a:pPr>
            <a:fld id="{46D05AD6-EBC6-4D8D-A655-F9D776B56AA2}" type="slidenum">
              <a:rPr lang="en-US">
                <a:solidFill>
                  <a:srgbClr val="000000"/>
                </a:solidFill>
              </a:rPr>
              <a:pPr fontAlgn="base">
                <a:spcBef>
                  <a:spcPct val="0"/>
                </a:spcBef>
                <a:spcAft>
                  <a:spcPct val="0"/>
                </a:spcAft>
                <a:defRPr/>
              </a:pPr>
              <a:t>‹#›</a:t>
            </a:fld>
            <a:endParaRPr lang="en-US" dirty="0">
              <a:solidFill>
                <a:srgbClr val="000000"/>
              </a:solidFill>
            </a:endParaRPr>
          </a:p>
        </p:txBody>
      </p:sp>
      <p:cxnSp>
        <p:nvCxnSpPr>
          <p:cNvPr id="8" name="Straight Connector 7"/>
          <p:cNvCxnSpPr/>
          <p:nvPr/>
        </p:nvCxnSpPr>
        <p:spPr>
          <a:xfrm>
            <a:off x="173499" y="6256338"/>
            <a:ext cx="83399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9006" y="6515100"/>
            <a:ext cx="1413849" cy="215444"/>
          </a:xfrm>
          <a:prstGeom prst="rect">
            <a:avLst/>
          </a:prstGeom>
          <a:noFill/>
        </p:spPr>
        <p:txBody>
          <a:bodyPr wrap="none" lIns="0" tIns="0" rIns="0" bIns="0">
            <a:spAutoFit/>
          </a:bodyPr>
          <a:lstStyle/>
          <a:p>
            <a:pPr fontAlgn="base">
              <a:spcBef>
                <a:spcPct val="0"/>
              </a:spcBef>
              <a:spcAft>
                <a:spcPct val="0"/>
              </a:spcAft>
              <a:defRPr/>
            </a:pPr>
            <a:r>
              <a:rPr lang="en-US" sz="1400" b="1" dirty="0">
                <a:solidFill>
                  <a:prstClr val="black"/>
                </a:solidFill>
                <a:cs typeface="Arial" pitchFamily="34" charset="0"/>
              </a:rPr>
              <a:t>B</a:t>
            </a:r>
            <a:r>
              <a:rPr lang="en-US" sz="1400" b="1" cap="small" dirty="0">
                <a:solidFill>
                  <a:prstClr val="black"/>
                </a:solidFill>
                <a:cs typeface="Arial" pitchFamily="34" charset="0"/>
              </a:rPr>
              <a:t>uilding</a:t>
            </a:r>
            <a:r>
              <a:rPr lang="en-US" sz="1400" b="1" dirty="0">
                <a:solidFill>
                  <a:prstClr val="black"/>
                </a:solidFill>
                <a:cs typeface="Arial" pitchFamily="34" charset="0"/>
              </a:rPr>
              <a:t> S</a:t>
            </a:r>
            <a:r>
              <a:rPr lang="en-US" sz="1400" b="1" cap="small" dirty="0">
                <a:solidFill>
                  <a:prstClr val="black"/>
                </a:solidFill>
                <a:cs typeface="Arial" pitchFamily="34" charset="0"/>
              </a:rPr>
              <a:t>trong</a:t>
            </a:r>
          </a:p>
        </p:txBody>
      </p:sp>
      <p:pic>
        <p:nvPicPr>
          <p:cNvPr id="9" name="Picture 8" descr="USACE_logo"/>
          <p:cNvPicPr>
            <a:picLocks noChangeAspect="1" noChangeArrowheads="1"/>
          </p:cNvPicPr>
          <p:nvPr/>
        </p:nvPicPr>
        <p:blipFill>
          <a:blip r:embed="rId15" cstate="print"/>
          <a:srcRect/>
          <a:stretch>
            <a:fillRect/>
          </a:stretch>
        </p:blipFill>
        <p:spPr bwMode="auto">
          <a:xfrm>
            <a:off x="7934799" y="6294386"/>
            <a:ext cx="720884" cy="519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24"/>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24"/>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24"/>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p:nvPicPr>
        <p:blipFill>
          <a:blip r:embed="rId14" cstate="email"/>
          <a:srcRect/>
          <a:stretch>
            <a:fillRect/>
          </a:stretch>
        </p:blipFill>
        <p:spPr bwMode="auto">
          <a:xfrm>
            <a:off x="0" y="0"/>
            <a:ext cx="8686800" cy="68611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394474" y="6245225"/>
            <a:ext cx="187552"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1200"/>
            </a:lvl1pPr>
          </a:lstStyle>
          <a:p>
            <a:pPr fontAlgn="base">
              <a:spcBef>
                <a:spcPct val="0"/>
              </a:spcBef>
              <a:spcAft>
                <a:spcPct val="0"/>
              </a:spcAft>
              <a:defRPr/>
            </a:pPr>
            <a:fld id="{46D05AD6-EBC6-4D8D-A655-F9D776B56AA2}" type="slidenum">
              <a:rPr lang="en-US">
                <a:solidFill>
                  <a:srgbClr val="000000"/>
                </a:solidFill>
              </a:rPr>
              <a:pPr fontAlgn="base">
                <a:spcBef>
                  <a:spcPct val="0"/>
                </a:spcBef>
                <a:spcAft>
                  <a:spcPct val="0"/>
                </a:spcAft>
                <a:defRPr/>
              </a:pPr>
              <a:t>‹#›</a:t>
            </a:fld>
            <a:endParaRPr lang="en-US" dirty="0">
              <a:solidFill>
                <a:srgbClr val="000000"/>
              </a:solidFill>
            </a:endParaRPr>
          </a:p>
        </p:txBody>
      </p:sp>
      <p:cxnSp>
        <p:nvCxnSpPr>
          <p:cNvPr id="8" name="Straight Connector 7"/>
          <p:cNvCxnSpPr/>
          <p:nvPr/>
        </p:nvCxnSpPr>
        <p:spPr>
          <a:xfrm>
            <a:off x="173504" y="6256338"/>
            <a:ext cx="83399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9006" y="6515100"/>
            <a:ext cx="1413849" cy="215444"/>
          </a:xfrm>
          <a:prstGeom prst="rect">
            <a:avLst/>
          </a:prstGeom>
          <a:noFill/>
        </p:spPr>
        <p:txBody>
          <a:bodyPr wrap="none" lIns="0" tIns="0" rIns="0" bIns="0">
            <a:spAutoFit/>
          </a:bodyPr>
          <a:lstStyle/>
          <a:p>
            <a:pPr fontAlgn="base">
              <a:spcBef>
                <a:spcPct val="0"/>
              </a:spcBef>
              <a:spcAft>
                <a:spcPct val="0"/>
              </a:spcAft>
              <a:defRPr/>
            </a:pPr>
            <a:r>
              <a:rPr lang="en-US" sz="1400" b="1" dirty="0">
                <a:solidFill>
                  <a:prstClr val="black"/>
                </a:solidFill>
                <a:cs typeface="Arial" pitchFamily="34" charset="0"/>
              </a:rPr>
              <a:t>B</a:t>
            </a:r>
            <a:r>
              <a:rPr lang="en-US" sz="1400" b="1" cap="small" dirty="0">
                <a:solidFill>
                  <a:prstClr val="black"/>
                </a:solidFill>
                <a:cs typeface="Arial" pitchFamily="34" charset="0"/>
              </a:rPr>
              <a:t>uilding</a:t>
            </a:r>
            <a:r>
              <a:rPr lang="en-US" sz="1400" b="1" dirty="0">
                <a:solidFill>
                  <a:prstClr val="black"/>
                </a:solidFill>
                <a:cs typeface="Arial" pitchFamily="34" charset="0"/>
              </a:rPr>
              <a:t> S</a:t>
            </a:r>
            <a:r>
              <a:rPr lang="en-US" sz="1400" b="1" cap="small" dirty="0">
                <a:solidFill>
                  <a:prstClr val="black"/>
                </a:solidFill>
                <a:cs typeface="Arial" pitchFamily="34" charset="0"/>
              </a:rPr>
              <a:t>trong</a:t>
            </a:r>
          </a:p>
        </p:txBody>
      </p:sp>
      <p:pic>
        <p:nvPicPr>
          <p:cNvPr id="9" name="Picture 8" descr="USACE_logo"/>
          <p:cNvPicPr>
            <a:picLocks noChangeAspect="1" noChangeArrowheads="1"/>
          </p:cNvPicPr>
          <p:nvPr/>
        </p:nvPicPr>
        <p:blipFill>
          <a:blip r:embed="rId15" cstate="print"/>
          <a:srcRect/>
          <a:stretch>
            <a:fillRect/>
          </a:stretch>
        </p:blipFill>
        <p:spPr bwMode="auto">
          <a:xfrm>
            <a:off x="7934799" y="6294396"/>
            <a:ext cx="720884" cy="519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38"/>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38"/>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38"/>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34"/>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34"/>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34"/>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p:nvPicPr>
        <p:blipFill>
          <a:blip r:embed="rId14" cstate="email"/>
          <a:srcRect/>
          <a:stretch>
            <a:fillRect/>
          </a:stretch>
        </p:blipFill>
        <p:spPr bwMode="auto">
          <a:xfrm>
            <a:off x="0" y="0"/>
            <a:ext cx="8686800" cy="68611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394468" y="6245225"/>
            <a:ext cx="187552"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1200"/>
            </a:lvl1pPr>
          </a:lstStyle>
          <a:p>
            <a:pPr fontAlgn="base">
              <a:spcBef>
                <a:spcPct val="0"/>
              </a:spcBef>
              <a:spcAft>
                <a:spcPct val="0"/>
              </a:spcAft>
              <a:defRPr/>
            </a:pPr>
            <a:fld id="{46D05AD6-EBC6-4D8D-A655-F9D776B56AA2}" type="slidenum">
              <a:rPr lang="en-US">
                <a:solidFill>
                  <a:srgbClr val="000000"/>
                </a:solidFill>
              </a:rPr>
              <a:pPr fontAlgn="base">
                <a:spcBef>
                  <a:spcPct val="0"/>
                </a:spcBef>
                <a:spcAft>
                  <a:spcPct val="0"/>
                </a:spcAft>
                <a:defRPr/>
              </a:pPr>
              <a:t>‹#›</a:t>
            </a:fld>
            <a:endParaRPr lang="en-US" dirty="0">
              <a:solidFill>
                <a:srgbClr val="000000"/>
              </a:solidFill>
            </a:endParaRPr>
          </a:p>
        </p:txBody>
      </p:sp>
      <p:cxnSp>
        <p:nvCxnSpPr>
          <p:cNvPr id="8" name="Straight Connector 7"/>
          <p:cNvCxnSpPr/>
          <p:nvPr/>
        </p:nvCxnSpPr>
        <p:spPr>
          <a:xfrm>
            <a:off x="173498" y="6256338"/>
            <a:ext cx="83399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9006" y="6515100"/>
            <a:ext cx="1413849" cy="215444"/>
          </a:xfrm>
          <a:prstGeom prst="rect">
            <a:avLst/>
          </a:prstGeom>
          <a:noFill/>
        </p:spPr>
        <p:txBody>
          <a:bodyPr wrap="none" lIns="0" tIns="0" rIns="0" bIns="0">
            <a:spAutoFit/>
          </a:bodyPr>
          <a:lstStyle/>
          <a:p>
            <a:pPr fontAlgn="base">
              <a:spcBef>
                <a:spcPct val="0"/>
              </a:spcBef>
              <a:spcAft>
                <a:spcPct val="0"/>
              </a:spcAft>
              <a:defRPr/>
            </a:pPr>
            <a:r>
              <a:rPr lang="en-US" sz="1400" b="1" dirty="0">
                <a:solidFill>
                  <a:prstClr val="black"/>
                </a:solidFill>
                <a:cs typeface="Arial" pitchFamily="34" charset="0"/>
              </a:rPr>
              <a:t>B</a:t>
            </a:r>
            <a:r>
              <a:rPr lang="en-US" sz="1400" b="1" cap="small" dirty="0">
                <a:solidFill>
                  <a:prstClr val="black"/>
                </a:solidFill>
                <a:cs typeface="Arial" pitchFamily="34" charset="0"/>
              </a:rPr>
              <a:t>uilding</a:t>
            </a:r>
            <a:r>
              <a:rPr lang="en-US" sz="1400" b="1" dirty="0">
                <a:solidFill>
                  <a:prstClr val="black"/>
                </a:solidFill>
                <a:cs typeface="Arial" pitchFamily="34" charset="0"/>
              </a:rPr>
              <a:t> S</a:t>
            </a:r>
            <a:r>
              <a:rPr lang="en-US" sz="1400" b="1" cap="small" dirty="0">
                <a:solidFill>
                  <a:prstClr val="black"/>
                </a:solidFill>
                <a:cs typeface="Arial" pitchFamily="34" charset="0"/>
              </a:rPr>
              <a:t>trong</a:t>
            </a:r>
          </a:p>
        </p:txBody>
      </p:sp>
      <p:pic>
        <p:nvPicPr>
          <p:cNvPr id="9" name="Picture 8" descr="USACE_logo"/>
          <p:cNvPicPr>
            <a:picLocks noChangeAspect="1" noChangeArrowheads="1"/>
          </p:cNvPicPr>
          <p:nvPr/>
        </p:nvPicPr>
        <p:blipFill>
          <a:blip r:embed="rId15" cstate="print"/>
          <a:srcRect/>
          <a:stretch>
            <a:fillRect/>
          </a:stretch>
        </p:blipFill>
        <p:spPr bwMode="auto">
          <a:xfrm>
            <a:off x="7934799" y="6294384"/>
            <a:ext cx="720884" cy="519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08"/>
          <p:cNvGrpSpPr>
            <a:grpSpLocks/>
          </p:cNvGrpSpPr>
          <p:nvPr/>
        </p:nvGrpSpPr>
        <p:grpSpPr bwMode="auto">
          <a:xfrm>
            <a:off x="0" y="838200"/>
            <a:ext cx="8686800" cy="127000"/>
            <a:chOff x="633" y="576"/>
            <a:chExt cx="5085" cy="189"/>
          </a:xfrm>
        </p:grpSpPr>
        <p:grpSp>
          <p:nvGrpSpPr>
            <p:cNvPr id="3" name="Group 109"/>
            <p:cNvGrpSpPr>
              <a:grpSpLocks/>
            </p:cNvGrpSpPr>
            <p:nvPr/>
          </p:nvGrpSpPr>
          <p:grpSpPr bwMode="auto">
            <a:xfrm>
              <a:off x="5598" y="576"/>
              <a:ext cx="120" cy="189"/>
              <a:chOff x="5358" y="576"/>
              <a:chExt cx="114" cy="189"/>
            </a:xfrm>
          </p:grpSpPr>
          <p:sp>
            <p:nvSpPr>
              <p:cNvPr id="6254" name="Rectangle 110"/>
              <p:cNvSpPr>
                <a:spLocks noChangeArrowheads="1"/>
              </p:cNvSpPr>
              <p:nvPr/>
            </p:nvSpPr>
            <p:spPr bwMode="auto">
              <a:xfrm>
                <a:off x="5445" y="576"/>
                <a:ext cx="27"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55" name="Rectangle 111"/>
              <p:cNvSpPr>
                <a:spLocks noChangeArrowheads="1"/>
              </p:cNvSpPr>
              <p:nvPr/>
            </p:nvSpPr>
            <p:spPr bwMode="auto">
              <a:xfrm>
                <a:off x="5358" y="576"/>
                <a:ext cx="55"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grpSp>
        <p:grpSp>
          <p:nvGrpSpPr>
            <p:cNvPr id="4" name="Group 112"/>
            <p:cNvGrpSpPr>
              <a:grpSpLocks/>
            </p:cNvGrpSpPr>
            <p:nvPr/>
          </p:nvGrpSpPr>
          <p:grpSpPr bwMode="auto">
            <a:xfrm>
              <a:off x="5300" y="576"/>
              <a:ext cx="254" cy="189"/>
              <a:chOff x="5074" y="576"/>
              <a:chExt cx="242" cy="189"/>
            </a:xfrm>
          </p:grpSpPr>
          <p:sp>
            <p:nvSpPr>
              <p:cNvPr id="6257" name="Rectangle 113"/>
              <p:cNvSpPr>
                <a:spLocks noChangeArrowheads="1"/>
              </p:cNvSpPr>
              <p:nvPr/>
            </p:nvSpPr>
            <p:spPr bwMode="auto">
              <a:xfrm>
                <a:off x="5230" y="576"/>
                <a:ext cx="86"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58" name="Rectangle 114"/>
              <p:cNvSpPr>
                <a:spLocks noChangeArrowheads="1"/>
              </p:cNvSpPr>
              <p:nvPr/>
            </p:nvSpPr>
            <p:spPr bwMode="auto">
              <a:xfrm>
                <a:off x="5074" y="576"/>
                <a:ext cx="114"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grpSp>
        <p:grpSp>
          <p:nvGrpSpPr>
            <p:cNvPr id="5" name="Group 115"/>
            <p:cNvGrpSpPr>
              <a:grpSpLocks/>
            </p:cNvGrpSpPr>
            <p:nvPr/>
          </p:nvGrpSpPr>
          <p:grpSpPr bwMode="auto">
            <a:xfrm>
              <a:off x="4887" y="576"/>
              <a:ext cx="372" cy="189"/>
              <a:chOff x="4681" y="576"/>
              <a:chExt cx="354" cy="189"/>
            </a:xfrm>
          </p:grpSpPr>
          <p:sp>
            <p:nvSpPr>
              <p:cNvPr id="6260" name="Rectangle 116"/>
              <p:cNvSpPr>
                <a:spLocks noChangeArrowheads="1"/>
              </p:cNvSpPr>
              <p:nvPr/>
            </p:nvSpPr>
            <p:spPr bwMode="auto">
              <a:xfrm>
                <a:off x="4893" y="576"/>
                <a:ext cx="142"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61" name="Rectangle 117"/>
              <p:cNvSpPr>
                <a:spLocks noChangeArrowheads="1"/>
              </p:cNvSpPr>
              <p:nvPr/>
            </p:nvSpPr>
            <p:spPr bwMode="auto">
              <a:xfrm>
                <a:off x="4681" y="576"/>
                <a:ext cx="172"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grpSp>
        <p:grpSp>
          <p:nvGrpSpPr>
            <p:cNvPr id="6" name="Group 118"/>
            <p:cNvGrpSpPr>
              <a:grpSpLocks/>
            </p:cNvGrpSpPr>
            <p:nvPr/>
          </p:nvGrpSpPr>
          <p:grpSpPr bwMode="auto">
            <a:xfrm>
              <a:off x="3697" y="576"/>
              <a:ext cx="1147" cy="189"/>
              <a:chOff x="3549" y="576"/>
              <a:chExt cx="1091" cy="189"/>
            </a:xfrm>
          </p:grpSpPr>
          <p:sp>
            <p:nvSpPr>
              <p:cNvPr id="6263" name="Rectangle 119"/>
              <p:cNvSpPr>
                <a:spLocks noChangeArrowheads="1"/>
              </p:cNvSpPr>
              <p:nvPr/>
            </p:nvSpPr>
            <p:spPr bwMode="auto">
              <a:xfrm>
                <a:off x="3894" y="576"/>
                <a:ext cx="228"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64" name="Rectangle 120"/>
              <p:cNvSpPr>
                <a:spLocks noChangeArrowheads="1"/>
              </p:cNvSpPr>
              <p:nvPr/>
            </p:nvSpPr>
            <p:spPr bwMode="auto">
              <a:xfrm>
                <a:off x="4440" y="576"/>
                <a:ext cx="200"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65" name="Rectangle 121"/>
              <p:cNvSpPr>
                <a:spLocks noChangeArrowheads="1"/>
              </p:cNvSpPr>
              <p:nvPr/>
            </p:nvSpPr>
            <p:spPr bwMode="auto">
              <a:xfrm>
                <a:off x="4173" y="576"/>
                <a:ext cx="229"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66" name="Rectangle 122"/>
              <p:cNvSpPr>
                <a:spLocks noChangeArrowheads="1"/>
              </p:cNvSpPr>
              <p:nvPr/>
            </p:nvSpPr>
            <p:spPr bwMode="auto">
              <a:xfrm>
                <a:off x="3549" y="576"/>
                <a:ext cx="288"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grpSp>
        <p:grpSp>
          <p:nvGrpSpPr>
            <p:cNvPr id="7" name="Group 123"/>
            <p:cNvGrpSpPr>
              <a:grpSpLocks/>
            </p:cNvGrpSpPr>
            <p:nvPr/>
          </p:nvGrpSpPr>
          <p:grpSpPr bwMode="auto">
            <a:xfrm>
              <a:off x="633" y="576"/>
              <a:ext cx="3026" cy="189"/>
              <a:chOff x="633" y="576"/>
              <a:chExt cx="2880" cy="189"/>
            </a:xfrm>
          </p:grpSpPr>
          <p:sp>
            <p:nvSpPr>
              <p:cNvPr id="6268" name="Rectangle 124"/>
              <p:cNvSpPr>
                <a:spLocks noChangeArrowheads="1"/>
              </p:cNvSpPr>
              <p:nvPr/>
            </p:nvSpPr>
            <p:spPr bwMode="auto">
              <a:xfrm>
                <a:off x="3197" y="576"/>
                <a:ext cx="317"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sp>
            <p:nvSpPr>
              <p:cNvPr id="6269" name="Rectangle 125"/>
              <p:cNvSpPr>
                <a:spLocks noChangeArrowheads="1"/>
              </p:cNvSpPr>
              <p:nvPr/>
            </p:nvSpPr>
            <p:spPr bwMode="auto">
              <a:xfrm>
                <a:off x="633" y="576"/>
                <a:ext cx="2525" cy="189"/>
              </a:xfrm>
              <a:prstGeom prst="rect">
                <a:avLst/>
              </a:prstGeom>
              <a:solidFill>
                <a:srgbClr val="394469"/>
              </a:solidFill>
              <a:ln w="9525">
                <a:noFill/>
                <a:miter lim="800000"/>
                <a:headEnd/>
                <a:tailEnd/>
              </a:ln>
              <a:effectLst/>
            </p:spPr>
            <p:txBody>
              <a:bodyPr wrap="none" anchor="ctr"/>
              <a:lstStyle/>
              <a:p>
                <a:pPr fontAlgn="base">
                  <a:spcBef>
                    <a:spcPct val="0"/>
                  </a:spcBef>
                  <a:spcAft>
                    <a:spcPct val="0"/>
                  </a:spcAft>
                  <a:defRPr/>
                </a:pPr>
                <a:endParaRPr lang="en-US" sz="2000" b="1" i="1" dirty="0">
                  <a:solidFill>
                    <a:srgbClr val="000000"/>
                  </a:solidFill>
                  <a:cs typeface="Arial" charset="0"/>
                </a:endParaRPr>
              </a:p>
            </p:txBody>
          </p:sp>
        </p:grpSp>
      </p:grpSp>
      <p:sp>
        <p:nvSpPr>
          <p:cNvPr id="6248" name="Text Box 104"/>
          <p:cNvSpPr txBox="1">
            <a:spLocks noChangeArrowheads="1"/>
          </p:cNvSpPr>
          <p:nvPr/>
        </p:nvSpPr>
        <p:spPr bwMode="auto">
          <a:xfrm>
            <a:off x="0" y="-9525"/>
            <a:ext cx="2453720" cy="830263"/>
          </a:xfrm>
          <a:prstGeom prst="rect">
            <a:avLst/>
          </a:prstGeom>
          <a:noFill/>
          <a:ln w="9525">
            <a:noFill/>
            <a:miter lim="800000"/>
            <a:headEnd/>
            <a:tailEnd/>
          </a:ln>
          <a:effectLst/>
        </p:spPr>
        <p:txBody>
          <a:bodyPr lIns="91238" tIns="45619" rIns="91238" bIns="45619">
            <a:spAutoFit/>
          </a:bodyPr>
          <a:lstStyle/>
          <a:p>
            <a:pPr fontAlgn="base">
              <a:spcBef>
                <a:spcPct val="50000"/>
              </a:spcBef>
              <a:spcAft>
                <a:spcPct val="0"/>
              </a:spcAft>
              <a:defRPr/>
            </a:pPr>
            <a:r>
              <a:rPr lang="en-US" sz="1200" b="1" dirty="0">
                <a:solidFill>
                  <a:srgbClr val="006600"/>
                </a:solidFill>
                <a:cs typeface="Arial" charset="0"/>
              </a:rPr>
              <a:t>UNCLASSIFIED//FOUO</a:t>
            </a:r>
          </a:p>
          <a:p>
            <a:pPr fontAlgn="base">
              <a:spcBef>
                <a:spcPct val="50000"/>
              </a:spcBef>
              <a:spcAft>
                <a:spcPct val="0"/>
              </a:spcAft>
              <a:defRPr/>
            </a:pPr>
            <a:endParaRPr lang="en-US" sz="1200" b="1" i="1" dirty="0">
              <a:solidFill>
                <a:srgbClr val="006600"/>
              </a:solidFill>
              <a:cs typeface="Arial" charset="0"/>
            </a:endParaRPr>
          </a:p>
          <a:p>
            <a:pPr fontAlgn="base">
              <a:spcBef>
                <a:spcPct val="50000"/>
              </a:spcBef>
              <a:spcAft>
                <a:spcPct val="0"/>
              </a:spcAft>
              <a:defRPr/>
            </a:pPr>
            <a:endParaRPr lang="en-US" sz="1200" b="1" i="1" dirty="0">
              <a:solidFill>
                <a:srgbClr val="006600"/>
              </a:solidFill>
              <a:cs typeface="Arial" charset="0"/>
            </a:endParaRPr>
          </a:p>
        </p:txBody>
      </p:sp>
      <p:sp>
        <p:nvSpPr>
          <p:cNvPr id="6249" name="Text Box 105"/>
          <p:cNvSpPr txBox="1">
            <a:spLocks noChangeArrowheads="1"/>
          </p:cNvSpPr>
          <p:nvPr/>
        </p:nvSpPr>
        <p:spPr bwMode="auto">
          <a:xfrm>
            <a:off x="6587490" y="6569158"/>
            <a:ext cx="1882140" cy="277813"/>
          </a:xfrm>
          <a:prstGeom prst="rect">
            <a:avLst/>
          </a:prstGeom>
          <a:noFill/>
          <a:ln w="9525">
            <a:noFill/>
            <a:miter lim="800000"/>
            <a:headEnd/>
            <a:tailEnd/>
          </a:ln>
          <a:effectLst/>
        </p:spPr>
        <p:txBody>
          <a:bodyPr lIns="91238" tIns="45619" rIns="91238" bIns="45619">
            <a:spAutoFit/>
          </a:bodyPr>
          <a:lstStyle/>
          <a:p>
            <a:pPr algn="r" fontAlgn="base">
              <a:spcBef>
                <a:spcPct val="50000"/>
              </a:spcBef>
              <a:spcAft>
                <a:spcPct val="0"/>
              </a:spcAft>
              <a:defRPr/>
            </a:pPr>
            <a:r>
              <a:rPr lang="en-US" sz="1200" b="1" dirty="0">
                <a:solidFill>
                  <a:srgbClr val="006600"/>
                </a:solidFill>
                <a:cs typeface="Arial" charset="0"/>
              </a:rPr>
              <a:t>UNCLASSIFIED//FOUO</a:t>
            </a:r>
          </a:p>
        </p:txBody>
      </p:sp>
      <p:sp>
        <p:nvSpPr>
          <p:cNvPr id="24" name="Text Box 24"/>
          <p:cNvSpPr txBox="1">
            <a:spLocks noChangeArrowheads="1"/>
          </p:cNvSpPr>
          <p:nvPr/>
        </p:nvSpPr>
        <p:spPr bwMode="auto">
          <a:xfrm>
            <a:off x="1509" y="6586621"/>
            <a:ext cx="3474720" cy="261937"/>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n-US" sz="1100" b="1" dirty="0">
              <a:solidFill>
                <a:srgbClr val="000000"/>
              </a:solidFill>
              <a:cs typeface="Arial" charset="0"/>
            </a:endParaRPr>
          </a:p>
        </p:txBody>
      </p:sp>
      <p:pic>
        <p:nvPicPr>
          <p:cNvPr id="1030" name="Picture 2" descr="J:\NGBJOC\NGB JOC COP MGR\Logos\NGB_logo_new.png"/>
          <p:cNvPicPr>
            <a:picLocks noChangeAspect="1" noChangeArrowheads="1"/>
          </p:cNvPicPr>
          <p:nvPr/>
        </p:nvPicPr>
        <p:blipFill>
          <a:blip r:embed="rId3" cstate="print"/>
          <a:srcRect/>
          <a:stretch>
            <a:fillRect/>
          </a:stretch>
        </p:blipFill>
        <p:spPr bwMode="auto">
          <a:xfrm>
            <a:off x="126690" y="252494"/>
            <a:ext cx="913924" cy="960437"/>
          </a:xfrm>
          <a:prstGeom prst="rect">
            <a:avLst/>
          </a:prstGeom>
          <a:noFill/>
          <a:ln w="9525">
            <a:noFill/>
            <a:miter lim="800000"/>
            <a:headEnd/>
            <a:tailEnd/>
          </a:ln>
        </p:spPr>
      </p:pic>
      <p:sp>
        <p:nvSpPr>
          <p:cNvPr id="25" name="TextBox 24"/>
          <p:cNvSpPr txBox="1"/>
          <p:nvPr/>
        </p:nvSpPr>
        <p:spPr>
          <a:xfrm>
            <a:off x="8353505" y="6550108"/>
            <a:ext cx="402674" cy="307777"/>
          </a:xfrm>
          <a:prstGeom prst="rect">
            <a:avLst/>
          </a:prstGeom>
          <a:noFill/>
        </p:spPr>
        <p:txBody>
          <a:bodyPr wrap="none">
            <a:spAutoFit/>
          </a:bodyPr>
          <a:lstStyle/>
          <a:p>
            <a:pPr fontAlgn="base">
              <a:spcBef>
                <a:spcPct val="0"/>
              </a:spcBef>
              <a:spcAft>
                <a:spcPct val="0"/>
              </a:spcAft>
              <a:defRPr/>
            </a:pPr>
            <a:fld id="{64CB5DB1-4E12-4D92-BC55-2F30E7183E26}" type="slidenum">
              <a:rPr lang="en-US" sz="1400" b="1">
                <a:solidFill>
                  <a:srgbClr val="000000"/>
                </a:solidFill>
                <a:cs typeface="Arial" charset="0"/>
              </a:rPr>
              <a:pPr fontAlgn="base">
                <a:spcBef>
                  <a:spcPct val="0"/>
                </a:spcBef>
                <a:spcAft>
                  <a:spcPct val="0"/>
                </a:spcAft>
                <a:defRPr/>
              </a:pPr>
              <a:t>‹#›</a:t>
            </a:fld>
            <a:endParaRPr lang="en-US" sz="1400" b="1" dirty="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936" r:id="rId1"/>
  </p:sldLayoutIdLst>
  <p:transition/>
  <p:txStyles>
    <p:titleStyle>
      <a:lvl1pPr algn="r" rtl="0" eaLnBrk="0" fontAlgn="base" hangingPunct="0">
        <a:spcBef>
          <a:spcPct val="0"/>
        </a:spcBef>
        <a:spcAft>
          <a:spcPct val="0"/>
        </a:spcAft>
        <a:defRPr sz="2800" b="1" i="1">
          <a:solidFill>
            <a:schemeClr val="tx2"/>
          </a:solidFill>
          <a:latin typeface="+mj-lt"/>
          <a:ea typeface="+mj-ea"/>
          <a:cs typeface="+mj-cs"/>
        </a:defRPr>
      </a:lvl1pPr>
      <a:lvl2pPr algn="r" rtl="0" eaLnBrk="0" fontAlgn="base" hangingPunct="0">
        <a:spcBef>
          <a:spcPct val="0"/>
        </a:spcBef>
        <a:spcAft>
          <a:spcPct val="0"/>
        </a:spcAft>
        <a:defRPr sz="2800" b="1" i="1">
          <a:solidFill>
            <a:schemeClr val="tx2"/>
          </a:solidFill>
          <a:latin typeface="Arial" charset="0"/>
        </a:defRPr>
      </a:lvl2pPr>
      <a:lvl3pPr algn="r" rtl="0" eaLnBrk="0" fontAlgn="base" hangingPunct="0">
        <a:spcBef>
          <a:spcPct val="0"/>
        </a:spcBef>
        <a:spcAft>
          <a:spcPct val="0"/>
        </a:spcAft>
        <a:defRPr sz="2800" b="1" i="1">
          <a:solidFill>
            <a:schemeClr val="tx2"/>
          </a:solidFill>
          <a:latin typeface="Arial" charset="0"/>
        </a:defRPr>
      </a:lvl3pPr>
      <a:lvl4pPr algn="r" rtl="0" eaLnBrk="0" fontAlgn="base" hangingPunct="0">
        <a:spcBef>
          <a:spcPct val="0"/>
        </a:spcBef>
        <a:spcAft>
          <a:spcPct val="0"/>
        </a:spcAft>
        <a:defRPr sz="2800" b="1" i="1">
          <a:solidFill>
            <a:schemeClr val="tx2"/>
          </a:solidFill>
          <a:latin typeface="Arial" charset="0"/>
        </a:defRPr>
      </a:lvl4pPr>
      <a:lvl5pPr algn="r" rtl="0" eaLnBrk="0" fontAlgn="base" hangingPunct="0">
        <a:spcBef>
          <a:spcPct val="0"/>
        </a:spcBef>
        <a:spcAft>
          <a:spcPct val="0"/>
        </a:spcAft>
        <a:defRPr sz="2800" b="1" i="1">
          <a:solidFill>
            <a:schemeClr val="tx2"/>
          </a:solidFill>
          <a:latin typeface="Arial" charset="0"/>
        </a:defRPr>
      </a:lvl5pPr>
      <a:lvl6pPr marL="457200" algn="r" rtl="0" fontAlgn="base">
        <a:spcBef>
          <a:spcPct val="0"/>
        </a:spcBef>
        <a:spcAft>
          <a:spcPct val="0"/>
        </a:spcAft>
        <a:defRPr sz="2800" b="1" i="1">
          <a:solidFill>
            <a:schemeClr val="tx2"/>
          </a:solidFill>
          <a:latin typeface="Times New Roman" pitchFamily="18" charset="0"/>
        </a:defRPr>
      </a:lvl6pPr>
      <a:lvl7pPr marL="914400" algn="r" rtl="0" fontAlgn="base">
        <a:spcBef>
          <a:spcPct val="0"/>
        </a:spcBef>
        <a:spcAft>
          <a:spcPct val="0"/>
        </a:spcAft>
        <a:defRPr sz="2800" b="1" i="1">
          <a:solidFill>
            <a:schemeClr val="tx2"/>
          </a:solidFill>
          <a:latin typeface="Times New Roman" pitchFamily="18" charset="0"/>
        </a:defRPr>
      </a:lvl7pPr>
      <a:lvl8pPr marL="1371600" algn="r" rtl="0" fontAlgn="base">
        <a:spcBef>
          <a:spcPct val="0"/>
        </a:spcBef>
        <a:spcAft>
          <a:spcPct val="0"/>
        </a:spcAft>
        <a:defRPr sz="2800" b="1" i="1">
          <a:solidFill>
            <a:schemeClr val="tx2"/>
          </a:solidFill>
          <a:latin typeface="Times New Roman" pitchFamily="18" charset="0"/>
        </a:defRPr>
      </a:lvl8pPr>
      <a:lvl9pPr marL="1828800" algn="r" rtl="0" fontAlgn="base">
        <a:spcBef>
          <a:spcPct val="0"/>
        </a:spcBef>
        <a:spcAft>
          <a:spcPct val="0"/>
        </a:spcAft>
        <a:defRPr sz="2800" b="1"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34340" y="76200"/>
            <a:ext cx="781812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34340" y="9144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90118" name="Text Box 6"/>
          <p:cNvSpPr txBox="1">
            <a:spLocks noChangeArrowheads="1"/>
          </p:cNvSpPr>
          <p:nvPr/>
        </p:nvSpPr>
        <p:spPr bwMode="auto">
          <a:xfrm>
            <a:off x="5911888" y="6416676"/>
            <a:ext cx="2476341"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dirty="0">
                <a:solidFill>
                  <a:srgbClr val="000000"/>
                </a:solidFill>
              </a:rPr>
              <a:t>BUILDING STRONG</a:t>
            </a:r>
            <a:r>
              <a:rPr lang="en-US" sz="1400" b="1" baseline="-25000" dirty="0">
                <a:solidFill>
                  <a:srgbClr val="000000"/>
                </a:solidFill>
              </a:rPr>
              <a:t>®</a:t>
            </a:r>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ransition spd="slow" advClick="0"/>
  <p:hf sldNum="0"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4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4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4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4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p:nvPicPr>
        <p:blipFill>
          <a:blip r:embed="rId14" cstate="email"/>
          <a:srcRect/>
          <a:stretch>
            <a:fillRect/>
          </a:stretch>
        </p:blipFill>
        <p:spPr bwMode="auto">
          <a:xfrm>
            <a:off x="0" y="0"/>
            <a:ext cx="8686800" cy="68611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394456" y="6245225"/>
            <a:ext cx="187552"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1200"/>
            </a:lvl1pPr>
          </a:lstStyle>
          <a:p>
            <a:pPr fontAlgn="base">
              <a:spcBef>
                <a:spcPct val="0"/>
              </a:spcBef>
              <a:spcAft>
                <a:spcPct val="0"/>
              </a:spcAft>
              <a:defRPr/>
            </a:pPr>
            <a:fld id="{46D05AD6-EBC6-4D8D-A655-F9D776B56AA2}" type="slidenum">
              <a:rPr lang="en-US">
                <a:solidFill>
                  <a:srgbClr val="000000"/>
                </a:solidFill>
              </a:rPr>
              <a:pPr fontAlgn="base">
                <a:spcBef>
                  <a:spcPct val="0"/>
                </a:spcBef>
                <a:spcAft>
                  <a:spcPct val="0"/>
                </a:spcAft>
                <a:defRPr/>
              </a:pPr>
              <a:t>‹#›</a:t>
            </a:fld>
            <a:endParaRPr lang="en-US" dirty="0">
              <a:solidFill>
                <a:srgbClr val="000000"/>
              </a:solidFill>
            </a:endParaRPr>
          </a:p>
        </p:txBody>
      </p:sp>
      <p:cxnSp>
        <p:nvCxnSpPr>
          <p:cNvPr id="8" name="Straight Connector 7"/>
          <p:cNvCxnSpPr/>
          <p:nvPr/>
        </p:nvCxnSpPr>
        <p:spPr>
          <a:xfrm>
            <a:off x="173486" y="6256338"/>
            <a:ext cx="83399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9006" y="6515100"/>
            <a:ext cx="1413849" cy="215444"/>
          </a:xfrm>
          <a:prstGeom prst="rect">
            <a:avLst/>
          </a:prstGeom>
          <a:noFill/>
        </p:spPr>
        <p:txBody>
          <a:bodyPr wrap="none" lIns="0" tIns="0" rIns="0" bIns="0">
            <a:spAutoFit/>
          </a:bodyPr>
          <a:lstStyle/>
          <a:p>
            <a:pPr fontAlgn="base">
              <a:spcBef>
                <a:spcPct val="0"/>
              </a:spcBef>
              <a:spcAft>
                <a:spcPct val="0"/>
              </a:spcAft>
              <a:defRPr/>
            </a:pPr>
            <a:r>
              <a:rPr lang="en-US" sz="1400" b="1" dirty="0">
                <a:solidFill>
                  <a:prstClr val="black"/>
                </a:solidFill>
                <a:cs typeface="Arial" pitchFamily="34" charset="0"/>
              </a:rPr>
              <a:t>B</a:t>
            </a:r>
            <a:r>
              <a:rPr lang="en-US" sz="1400" b="1" cap="small" dirty="0">
                <a:solidFill>
                  <a:prstClr val="black"/>
                </a:solidFill>
                <a:cs typeface="Arial" pitchFamily="34" charset="0"/>
              </a:rPr>
              <a:t>uilding</a:t>
            </a:r>
            <a:r>
              <a:rPr lang="en-US" sz="1400" b="1" dirty="0">
                <a:solidFill>
                  <a:prstClr val="black"/>
                </a:solidFill>
                <a:cs typeface="Arial" pitchFamily="34" charset="0"/>
              </a:rPr>
              <a:t> S</a:t>
            </a:r>
            <a:r>
              <a:rPr lang="en-US" sz="1400" b="1" cap="small" dirty="0">
                <a:solidFill>
                  <a:prstClr val="black"/>
                </a:solidFill>
                <a:cs typeface="Arial" pitchFamily="34" charset="0"/>
              </a:rPr>
              <a:t>trong</a:t>
            </a:r>
          </a:p>
        </p:txBody>
      </p:sp>
      <p:pic>
        <p:nvPicPr>
          <p:cNvPr id="9" name="Picture 8" descr="USACE_logo"/>
          <p:cNvPicPr>
            <a:picLocks noChangeAspect="1" noChangeArrowheads="1"/>
          </p:cNvPicPr>
          <p:nvPr/>
        </p:nvPicPr>
        <p:blipFill>
          <a:blip r:embed="rId15" cstate="print"/>
          <a:srcRect/>
          <a:stretch>
            <a:fillRect/>
          </a:stretch>
        </p:blipFill>
        <p:spPr bwMode="auto">
          <a:xfrm>
            <a:off x="7934799" y="6294360"/>
            <a:ext cx="720884" cy="519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34340" y="76200"/>
            <a:ext cx="781812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34340" y="9144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90118" name="Text Box 6"/>
          <p:cNvSpPr txBox="1">
            <a:spLocks noChangeArrowheads="1"/>
          </p:cNvSpPr>
          <p:nvPr/>
        </p:nvSpPr>
        <p:spPr bwMode="auto">
          <a:xfrm>
            <a:off x="5911874" y="6416676"/>
            <a:ext cx="2476341"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dirty="0">
                <a:solidFill>
                  <a:srgbClr val="000000"/>
                </a:solidFill>
              </a:rPr>
              <a:t>BUILDING STRONG</a:t>
            </a:r>
            <a:r>
              <a:rPr lang="en-US" sz="1400" b="1" baseline="-25000" dirty="0">
                <a:solidFill>
                  <a:srgbClr val="000000"/>
                </a:solidFill>
              </a:rPr>
              <a:t>®</a:t>
            </a:r>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Lst>
  <p:transition spd="slow" advClick="0"/>
  <p:hf sldNum="0"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4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4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4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4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46"/>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pPr/>
              <a:t>10/22/2014</a:t>
            </a:fld>
            <a:endParaRPr lang="en-US" dirty="0"/>
          </a:p>
        </p:txBody>
      </p:sp>
      <p:sp>
        <p:nvSpPr>
          <p:cNvPr id="5" name="Footer Placeholder 4"/>
          <p:cNvSpPr>
            <a:spLocks noGrp="1"/>
          </p:cNvSpPr>
          <p:nvPr>
            <p:ph type="ftr" sz="quarter" idx="3"/>
          </p:nvPr>
        </p:nvSpPr>
        <p:spPr>
          <a:xfrm>
            <a:off x="2968635" y="6356546"/>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226185" y="6356546"/>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pPr/>
              <a:t>‹#›</a:t>
            </a:fld>
            <a:endParaRPr lang="en-US" dirty="0"/>
          </a:p>
        </p:txBody>
      </p:sp>
      <p:sp>
        <p:nvSpPr>
          <p:cNvPr id="7" name="Slide Number Placeholder 3"/>
          <p:cNvSpPr txBox="1">
            <a:spLocks/>
          </p:cNvSpPr>
          <p:nvPr/>
        </p:nvSpPr>
        <p:spPr>
          <a:xfrm>
            <a:off x="3474720" y="6457950"/>
            <a:ext cx="2026920" cy="4762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527A37-49CD-4BE4-8F22-9BB3101B9D25}" type="slidenum">
              <a:rPr kumimoji="0" lang="en-US" sz="1200" b="0" i="0" u="none" strike="noStrike" kern="1200" cap="none" spc="0" normalizeH="0" baseline="0" noProof="0" smtClean="0">
                <a:ln>
                  <a:noFill/>
                </a:ln>
                <a:solidFill>
                  <a:srgbClr val="000000"/>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3" descr="ppt_camo_bkgrnd-02"/>
          <p:cNvPicPr>
            <a:picLocks noChangeAspect="1" noChangeArrowheads="1"/>
          </p:cNvPicPr>
          <p:nvPr userDrawn="1"/>
        </p:nvPicPr>
        <p:blipFill>
          <a:blip r:embed="rId13" cstate="print"/>
          <a:srcRect/>
          <a:stretch>
            <a:fillRect/>
          </a:stretch>
        </p:blipFill>
        <p:spPr bwMode="auto">
          <a:xfrm>
            <a:off x="0" y="0"/>
            <a:ext cx="8686800" cy="68611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34340" y="274638"/>
            <a:ext cx="78181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474720" y="6245225"/>
            <a:ext cx="202692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fld id="{60114E41-8B6A-4972-B4B1-7F266B64B9B7}"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4" name="Picture 8" descr="USACE_logo"/>
          <p:cNvPicPr>
            <a:picLocks noChangeAspect="1" noChangeArrowheads="1"/>
          </p:cNvPicPr>
          <p:nvPr userDrawn="1"/>
        </p:nvPicPr>
        <p:blipFill>
          <a:blip r:embed="rId14" cstate="print"/>
          <a:srcRect/>
          <a:stretch>
            <a:fillRect/>
          </a:stretch>
        </p:blipFill>
        <p:spPr bwMode="auto">
          <a:xfrm>
            <a:off x="7603969" y="5638809"/>
            <a:ext cx="720884" cy="519113"/>
          </a:xfrm>
          <a:prstGeom prst="rect">
            <a:avLst/>
          </a:prstGeom>
          <a:noFill/>
          <a:ln w="9525">
            <a:noFill/>
            <a:miter lim="800000"/>
            <a:headEnd/>
            <a:tailEnd/>
          </a:ln>
        </p:spPr>
      </p:pic>
      <p:sp>
        <p:nvSpPr>
          <p:cNvPr id="3081" name="Text Box 9"/>
          <p:cNvSpPr txBox="1">
            <a:spLocks noChangeArrowheads="1"/>
          </p:cNvSpPr>
          <p:nvPr userDrawn="1"/>
        </p:nvSpPr>
        <p:spPr bwMode="auto">
          <a:xfrm>
            <a:off x="5911855" y="6340476"/>
            <a:ext cx="2476341" cy="215444"/>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dirty="0">
                <a:solidFill>
                  <a:srgbClr val="000000"/>
                </a:solidFill>
              </a:rPr>
              <a:t>BUILDING STRONG</a:t>
            </a:r>
            <a:r>
              <a:rPr lang="en-US" sz="1400" b="1" baseline="-25000" dirty="0">
                <a:solidFill>
                  <a:srgbClr val="000000"/>
                </a:solidFill>
              </a:rPr>
              <a:t>®</a:t>
            </a:r>
          </a:p>
        </p:txBody>
      </p:sp>
      <p:sp>
        <p:nvSpPr>
          <p:cNvPr id="3082" name="Line 10"/>
          <p:cNvSpPr>
            <a:spLocks noChangeShapeType="1"/>
          </p:cNvSpPr>
          <p:nvPr userDrawn="1"/>
        </p:nvSpPr>
        <p:spPr bwMode="auto">
          <a:xfrm flipH="1">
            <a:off x="434340" y="6248400"/>
            <a:ext cx="781812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54"/>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C7800-968B-4EDB-9410-BA90F1B602CF}" type="datetimeFigureOut">
              <a:rPr lang="en-US" smtClean="0"/>
              <a:pPr/>
              <a:t>10/22/2014</a:t>
            </a:fld>
            <a:endParaRPr lang="en-US" dirty="0"/>
          </a:p>
        </p:txBody>
      </p:sp>
      <p:sp>
        <p:nvSpPr>
          <p:cNvPr id="5" name="Footer Placeholder 4"/>
          <p:cNvSpPr>
            <a:spLocks noGrp="1"/>
          </p:cNvSpPr>
          <p:nvPr>
            <p:ph type="ftr" sz="quarter" idx="3"/>
          </p:nvPr>
        </p:nvSpPr>
        <p:spPr>
          <a:xfrm>
            <a:off x="2968635" y="6356554"/>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226185" y="6356554"/>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2DD2-AC93-4838-9145-E3F61A9D785B}" type="slidenum">
              <a:rPr lang="en-US" smtClean="0"/>
              <a:pPr/>
              <a:t>‹#›</a:t>
            </a:fld>
            <a:endParaRPr lang="en-US" dirty="0"/>
          </a:p>
        </p:txBody>
      </p:sp>
      <p:sp>
        <p:nvSpPr>
          <p:cNvPr id="7" name="Slide Number Placeholder 3"/>
          <p:cNvSpPr txBox="1">
            <a:spLocks/>
          </p:cNvSpPr>
          <p:nvPr/>
        </p:nvSpPr>
        <p:spPr>
          <a:xfrm>
            <a:off x="3474720" y="6381750"/>
            <a:ext cx="2026920" cy="4762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527A37-49CD-4BE4-8F22-9BB3101B9D25}" type="slidenum">
              <a:rPr kumimoji="0" lang="en-US" sz="1800" b="0" i="0" u="none" strike="noStrike" kern="1200" cap="none" spc="0" normalizeH="0" baseline="0" noProof="0" smtClean="0">
                <a:ln>
                  <a:noFill/>
                </a:ln>
                <a:solidFill>
                  <a:srgbClr val="000000"/>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34340" y="274638"/>
            <a:ext cx="78181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2052" name="Picture 8" descr="USACE_logo"/>
          <p:cNvPicPr>
            <a:picLocks noChangeAspect="1" noChangeArrowheads="1"/>
          </p:cNvPicPr>
          <p:nvPr/>
        </p:nvPicPr>
        <p:blipFill>
          <a:blip r:embed="rId5" cstate="print"/>
          <a:srcRect/>
          <a:stretch>
            <a:fillRect/>
          </a:stretch>
        </p:blipFill>
        <p:spPr bwMode="auto">
          <a:xfrm>
            <a:off x="7821139" y="5943600"/>
            <a:ext cx="503714" cy="361950"/>
          </a:xfrm>
          <a:prstGeom prst="rect">
            <a:avLst/>
          </a:prstGeom>
          <a:noFill/>
          <a:ln w="9525">
            <a:noFill/>
            <a:miter lim="800000"/>
            <a:headEnd/>
            <a:tailEnd/>
          </a:ln>
        </p:spPr>
      </p:pic>
      <p:sp>
        <p:nvSpPr>
          <p:cNvPr id="3081" name="Text Box 9"/>
          <p:cNvSpPr txBox="1">
            <a:spLocks noChangeArrowheads="1"/>
          </p:cNvSpPr>
          <p:nvPr/>
        </p:nvSpPr>
        <p:spPr bwMode="auto">
          <a:xfrm>
            <a:off x="5911963" y="6381750"/>
            <a:ext cx="2476341" cy="184666"/>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200" b="1" dirty="0">
                <a:solidFill>
                  <a:srgbClr val="000000"/>
                </a:solidFill>
              </a:rPr>
              <a:t>BUILDING STRONG</a:t>
            </a:r>
            <a:r>
              <a:rPr lang="en-US" sz="1200" b="1" baseline="-25000" dirty="0">
                <a:solidFill>
                  <a:srgbClr val="000000"/>
                </a:solidFill>
              </a:rPr>
              <a:t>®</a:t>
            </a:r>
          </a:p>
        </p:txBody>
      </p:sp>
      <p:sp>
        <p:nvSpPr>
          <p:cNvPr id="3082" name="Line 10"/>
          <p:cNvSpPr>
            <a:spLocks noChangeShapeType="1"/>
          </p:cNvSpPr>
          <p:nvPr/>
        </p:nvSpPr>
        <p:spPr bwMode="auto">
          <a:xfrm flipH="1">
            <a:off x="434340" y="6381750"/>
            <a:ext cx="781812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dirty="0">
              <a:solidFill>
                <a:srgbClr val="000000"/>
              </a:solidFill>
            </a:endParaRPr>
          </a:p>
        </p:txBody>
      </p:sp>
      <p:sp>
        <p:nvSpPr>
          <p:cNvPr id="3086" name="Rectangle 14"/>
          <p:cNvSpPr>
            <a:spLocks noChangeArrowheads="1"/>
          </p:cNvSpPr>
          <p:nvPr/>
        </p:nvSpPr>
        <p:spPr bwMode="auto">
          <a:xfrm>
            <a:off x="0" y="0"/>
            <a:ext cx="8686800" cy="228600"/>
          </a:xfrm>
          <a:prstGeom prst="rect">
            <a:avLst/>
          </a:prstGeom>
          <a:solidFill>
            <a:srgbClr val="008000"/>
          </a:solidFill>
          <a:ln w="9525">
            <a:solidFill>
              <a:schemeClr val="tx1"/>
            </a:solidFill>
            <a:miter lim="800000"/>
            <a:headEnd/>
            <a:tailEnd/>
          </a:ln>
          <a:effectLst/>
        </p:spPr>
        <p:txBody>
          <a:bodyPr/>
          <a:lstStyle/>
          <a:p>
            <a:pPr algn="ctr" fontAlgn="base">
              <a:spcBef>
                <a:spcPct val="0"/>
              </a:spcBef>
              <a:spcAft>
                <a:spcPct val="0"/>
              </a:spcAft>
              <a:defRPr/>
            </a:pPr>
            <a:r>
              <a:rPr lang="en-US" sz="1000" b="1" dirty="0">
                <a:solidFill>
                  <a:srgbClr val="FFFFFF"/>
                </a:solidFill>
              </a:rPr>
              <a:t>UNCLASSIFIED</a:t>
            </a:r>
            <a:r>
              <a:rPr lang="en-US" sz="1000" b="1" dirty="0" smtClean="0">
                <a:solidFill>
                  <a:srgbClr val="FFFFFF"/>
                </a:solidFill>
              </a:rPr>
              <a:t>//FOUO</a:t>
            </a:r>
            <a:endParaRPr lang="en-US" sz="1000" b="1" dirty="0">
              <a:solidFill>
                <a:srgbClr val="FFFFFF"/>
              </a:solidFill>
            </a:endParaRPr>
          </a:p>
        </p:txBody>
      </p:sp>
      <p:pic>
        <p:nvPicPr>
          <p:cNvPr id="2057" name="Picture 19" descr="G2_Intel_logo_11_newstarblack"/>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2390" y="304800"/>
            <a:ext cx="541202" cy="609600"/>
          </a:xfrm>
          <a:prstGeom prst="rect">
            <a:avLst/>
          </a:prstGeom>
          <a:noFill/>
          <a:ln w="9525">
            <a:noFill/>
            <a:miter lim="800000"/>
            <a:headEnd/>
            <a:tailEnd/>
          </a:ln>
        </p:spPr>
      </p:pic>
      <p:sp>
        <p:nvSpPr>
          <p:cNvPr id="10" name="Rectangle 14"/>
          <p:cNvSpPr>
            <a:spLocks noChangeArrowheads="1"/>
          </p:cNvSpPr>
          <p:nvPr/>
        </p:nvSpPr>
        <p:spPr bwMode="auto">
          <a:xfrm>
            <a:off x="0" y="6629400"/>
            <a:ext cx="8686800" cy="228600"/>
          </a:xfrm>
          <a:prstGeom prst="rect">
            <a:avLst/>
          </a:prstGeom>
          <a:solidFill>
            <a:srgbClr val="008000"/>
          </a:solidFill>
          <a:ln w="9525">
            <a:solidFill>
              <a:schemeClr val="tx1"/>
            </a:solidFill>
            <a:miter lim="800000"/>
            <a:headEnd/>
            <a:tailEnd/>
          </a:ln>
          <a:effectLst/>
        </p:spPr>
        <p:txBody>
          <a:bodyPr/>
          <a:lstStyle/>
          <a:p>
            <a:pPr algn="ctr" fontAlgn="base">
              <a:spcBef>
                <a:spcPct val="0"/>
              </a:spcBef>
              <a:spcAft>
                <a:spcPct val="0"/>
              </a:spcAft>
              <a:defRPr/>
            </a:pPr>
            <a:r>
              <a:rPr lang="en-US" sz="1000" b="1" dirty="0">
                <a:solidFill>
                  <a:srgbClr val="FFFFFF"/>
                </a:solidFill>
              </a:rPr>
              <a:t>UNCLASSIFIED</a:t>
            </a:r>
            <a:r>
              <a:rPr lang="en-US" sz="1000" b="1" dirty="0" smtClean="0">
                <a:solidFill>
                  <a:srgbClr val="FFFFFF"/>
                </a:solidFill>
              </a:rPr>
              <a:t>//FOUO</a:t>
            </a:r>
            <a:endParaRPr lang="en-US" sz="10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Lst>
  <p:transition spd="slow"/>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34340" y="76200"/>
            <a:ext cx="781812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23" name="Rectangle 3"/>
          <p:cNvSpPr>
            <a:spLocks noGrp="1" noChangeArrowheads="1"/>
          </p:cNvSpPr>
          <p:nvPr>
            <p:ph type="body" idx="1"/>
          </p:nvPr>
        </p:nvSpPr>
        <p:spPr bwMode="auto">
          <a:xfrm>
            <a:off x="434340" y="9144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4" name="Slide Number Placeholder 3"/>
          <p:cNvSpPr>
            <a:spLocks noGrp="1"/>
          </p:cNvSpPr>
          <p:nvPr>
            <p:ph type="sldNum" sz="quarter" idx="4"/>
          </p:nvPr>
        </p:nvSpPr>
        <p:spPr>
          <a:xfrm>
            <a:off x="3474720" y="6381750"/>
            <a:ext cx="2026920" cy="476250"/>
          </a:xfrm>
          <a:prstGeom prst="rect">
            <a:avLst/>
          </a:prstGeom>
        </p:spPr>
        <p:txBody>
          <a:bodyPr/>
          <a:lstStyle/>
          <a:p>
            <a:pPr algn="ctr">
              <a:defRPr/>
            </a:pPr>
            <a:fld id="{C1527A37-49CD-4BE4-8F22-9BB3101B9D25}" type="slidenum">
              <a:rPr lang="en-US" smtClean="0">
                <a:solidFill>
                  <a:srgbClr val="000000"/>
                </a:solidFill>
              </a:rPr>
              <a:pPr algn="ct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ransition spd="slow"/>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4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4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4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4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28"/>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28"/>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28"/>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
        <p:nvSpPr>
          <p:cNvPr id="7" name="Slide Number Placeholder 3"/>
          <p:cNvSpPr txBox="1">
            <a:spLocks/>
          </p:cNvSpPr>
          <p:nvPr/>
        </p:nvSpPr>
        <p:spPr>
          <a:xfrm>
            <a:off x="3474720" y="6381750"/>
            <a:ext cx="2026920" cy="4762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527A37-49CD-4BE4-8F22-9BB3101B9D25}" type="slidenum">
              <a:rPr kumimoji="0" lang="en-US" sz="1800" b="0" i="0" u="none" strike="noStrike" kern="1200" cap="none" spc="0" normalizeH="0" baseline="0" noProof="0" smtClean="0">
                <a:ln>
                  <a:noFill/>
                </a:ln>
                <a:solidFill>
                  <a:srgbClr val="000000"/>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ppt_camo_bkgrnd-02"/>
          <p:cNvPicPr>
            <a:picLocks noChangeAspect="1" noChangeArrowheads="1"/>
          </p:cNvPicPr>
          <p:nvPr/>
        </p:nvPicPr>
        <p:blipFill>
          <a:blip r:embed="rId14" cstate="email"/>
          <a:srcRect/>
          <a:stretch>
            <a:fillRect/>
          </a:stretch>
        </p:blipFill>
        <p:spPr bwMode="auto">
          <a:xfrm>
            <a:off x="0" y="0"/>
            <a:ext cx="8686800" cy="68611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4340" y="1600200"/>
            <a:ext cx="781812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4394470" y="6245225"/>
            <a:ext cx="187552"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a:defRPr sz="1200"/>
            </a:lvl1pPr>
          </a:lstStyle>
          <a:p>
            <a:pPr fontAlgn="base">
              <a:spcBef>
                <a:spcPct val="0"/>
              </a:spcBef>
              <a:spcAft>
                <a:spcPct val="0"/>
              </a:spcAft>
              <a:defRPr/>
            </a:pPr>
            <a:fld id="{46D05AD6-EBC6-4D8D-A655-F9D776B56AA2}" type="slidenum">
              <a:rPr lang="en-US">
                <a:solidFill>
                  <a:srgbClr val="000000"/>
                </a:solidFill>
              </a:rPr>
              <a:pPr fontAlgn="base">
                <a:spcBef>
                  <a:spcPct val="0"/>
                </a:spcBef>
                <a:spcAft>
                  <a:spcPct val="0"/>
                </a:spcAft>
                <a:defRPr/>
              </a:pPr>
              <a:t>‹#›</a:t>
            </a:fld>
            <a:endParaRPr lang="en-US" dirty="0">
              <a:solidFill>
                <a:srgbClr val="000000"/>
              </a:solidFill>
            </a:endParaRPr>
          </a:p>
        </p:txBody>
      </p:sp>
      <p:cxnSp>
        <p:nvCxnSpPr>
          <p:cNvPr id="8" name="Straight Connector 7"/>
          <p:cNvCxnSpPr/>
          <p:nvPr/>
        </p:nvCxnSpPr>
        <p:spPr>
          <a:xfrm>
            <a:off x="173500" y="6256338"/>
            <a:ext cx="83399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9006" y="6515100"/>
            <a:ext cx="1413849" cy="215444"/>
          </a:xfrm>
          <a:prstGeom prst="rect">
            <a:avLst/>
          </a:prstGeom>
          <a:noFill/>
        </p:spPr>
        <p:txBody>
          <a:bodyPr wrap="none" lIns="0" tIns="0" rIns="0" bIns="0">
            <a:spAutoFit/>
          </a:bodyPr>
          <a:lstStyle/>
          <a:p>
            <a:pPr fontAlgn="base">
              <a:spcBef>
                <a:spcPct val="0"/>
              </a:spcBef>
              <a:spcAft>
                <a:spcPct val="0"/>
              </a:spcAft>
              <a:defRPr/>
            </a:pPr>
            <a:r>
              <a:rPr lang="en-US" sz="1400" b="1" dirty="0">
                <a:solidFill>
                  <a:prstClr val="black"/>
                </a:solidFill>
                <a:cs typeface="Arial" pitchFamily="34" charset="0"/>
              </a:rPr>
              <a:t>B</a:t>
            </a:r>
            <a:r>
              <a:rPr lang="en-US" sz="1400" b="1" cap="small" dirty="0">
                <a:solidFill>
                  <a:prstClr val="black"/>
                </a:solidFill>
                <a:cs typeface="Arial" pitchFamily="34" charset="0"/>
              </a:rPr>
              <a:t>uilding</a:t>
            </a:r>
            <a:r>
              <a:rPr lang="en-US" sz="1400" b="1" dirty="0">
                <a:solidFill>
                  <a:prstClr val="black"/>
                </a:solidFill>
                <a:cs typeface="Arial" pitchFamily="34" charset="0"/>
              </a:rPr>
              <a:t> S</a:t>
            </a:r>
            <a:r>
              <a:rPr lang="en-US" sz="1400" b="1" cap="small" dirty="0">
                <a:solidFill>
                  <a:prstClr val="black"/>
                </a:solidFill>
                <a:cs typeface="Arial" pitchFamily="34" charset="0"/>
              </a:rPr>
              <a:t>trong</a:t>
            </a:r>
          </a:p>
        </p:txBody>
      </p:sp>
      <p:pic>
        <p:nvPicPr>
          <p:cNvPr id="9" name="Picture 8" descr="USACE_logo"/>
          <p:cNvPicPr>
            <a:picLocks noChangeAspect="1" noChangeArrowheads="1"/>
          </p:cNvPicPr>
          <p:nvPr/>
        </p:nvPicPr>
        <p:blipFill>
          <a:blip r:embed="rId15" cstate="print"/>
          <a:srcRect/>
          <a:stretch>
            <a:fillRect/>
          </a:stretch>
        </p:blipFill>
        <p:spPr bwMode="auto">
          <a:xfrm>
            <a:off x="7934799" y="6294388"/>
            <a:ext cx="720884" cy="519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28"/>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28"/>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28"/>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85" y="274638"/>
            <a:ext cx="781685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985" y="1600206"/>
            <a:ext cx="781685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985" y="6356528"/>
            <a:ext cx="20256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C2FCD-568A-4A43-91CD-C24355D6754B}" type="datetimeFigureOut">
              <a:rPr lang="en-US" smtClean="0">
                <a:solidFill>
                  <a:prstClr val="black">
                    <a:tint val="75000"/>
                  </a:prstClr>
                </a:solidFill>
              </a:rPr>
              <a:pPr/>
              <a:t>10/22/2014</a:t>
            </a:fld>
            <a:endParaRPr lang="en-US" dirty="0">
              <a:solidFill>
                <a:prstClr val="black">
                  <a:tint val="75000"/>
                </a:prstClr>
              </a:solidFill>
            </a:endParaRPr>
          </a:p>
        </p:txBody>
      </p:sp>
      <p:sp>
        <p:nvSpPr>
          <p:cNvPr id="5" name="Footer Placeholder 4"/>
          <p:cNvSpPr>
            <a:spLocks noGrp="1"/>
          </p:cNvSpPr>
          <p:nvPr>
            <p:ph type="ftr" sz="quarter" idx="3"/>
          </p:nvPr>
        </p:nvSpPr>
        <p:spPr>
          <a:xfrm>
            <a:off x="2968635" y="6356528"/>
            <a:ext cx="2749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6185" y="6356528"/>
            <a:ext cx="20256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739CC-6B11-4273-A220-DD24EDA6B95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w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gif"/><Relationship Id="rId7" Type="http://schemas.openxmlformats.org/officeDocument/2006/relationships/image" Target="../media/image90.jpe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jpeg"/><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jpeg"/><Relationship Id="rId4" Type="http://schemas.openxmlformats.org/officeDocument/2006/relationships/diagramLayout" Target="../diagrams/layout1.xml"/><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descr="USACE_logo"/>
          <p:cNvPicPr>
            <a:picLocks noChangeAspect="1" noChangeArrowheads="1"/>
          </p:cNvPicPr>
          <p:nvPr/>
        </p:nvPicPr>
        <p:blipFill>
          <a:blip r:embed="rId3" cstate="print"/>
          <a:srcRect/>
          <a:stretch>
            <a:fillRect/>
          </a:stretch>
        </p:blipFill>
        <p:spPr bwMode="auto">
          <a:xfrm>
            <a:off x="144780" y="5386388"/>
            <a:ext cx="1303020" cy="938212"/>
          </a:xfrm>
          <a:prstGeom prst="rect">
            <a:avLst/>
          </a:prstGeom>
          <a:noFill/>
          <a:ln w="9525">
            <a:noFill/>
            <a:miter lim="800000"/>
            <a:headEnd/>
            <a:tailEnd/>
          </a:ln>
        </p:spPr>
      </p:pic>
      <p:sp>
        <p:nvSpPr>
          <p:cNvPr id="34" name="Text Box 9"/>
          <p:cNvSpPr txBox="1">
            <a:spLocks noChangeArrowheads="1"/>
          </p:cNvSpPr>
          <p:nvPr/>
        </p:nvSpPr>
        <p:spPr bwMode="auto">
          <a:xfrm>
            <a:off x="72487" y="6308992"/>
            <a:ext cx="3417411" cy="549275"/>
          </a:xfrm>
          <a:prstGeom prst="rect">
            <a:avLst/>
          </a:prstGeom>
          <a:noFill/>
          <a:ln w="9525">
            <a:noFill/>
            <a:miter lim="800000"/>
            <a:headEnd/>
            <a:tailEnd/>
          </a:ln>
          <a:effectLst/>
        </p:spPr>
        <p:txBody>
          <a:bodyPr>
            <a:spAutoFit/>
          </a:bodyPr>
          <a:lstStyle/>
          <a:p>
            <a:pPr>
              <a:defRPr/>
            </a:pPr>
            <a:r>
              <a:rPr lang="en-US" sz="1200" b="1" dirty="0">
                <a:solidFill>
                  <a:srgbClr val="000000"/>
                </a:solidFill>
                <a:latin typeface="Arial"/>
              </a:rPr>
              <a:t>US Army Corps of Engineers</a:t>
            </a:r>
          </a:p>
          <a:p>
            <a:pPr>
              <a:defRPr/>
            </a:pPr>
            <a:r>
              <a:rPr lang="en-US" b="1" dirty="0">
                <a:solidFill>
                  <a:srgbClr val="000000"/>
                </a:solidFill>
                <a:latin typeface="Arial"/>
              </a:rPr>
              <a:t>BUILDING STRONG</a:t>
            </a:r>
            <a:r>
              <a:rPr lang="en-US" sz="1400" b="1" baseline="-25000" dirty="0">
                <a:solidFill>
                  <a:srgbClr val="000000"/>
                </a:solidFill>
                <a:latin typeface="Arial"/>
              </a:rPr>
              <a:t>®</a:t>
            </a:r>
          </a:p>
        </p:txBody>
      </p:sp>
      <p:sp>
        <p:nvSpPr>
          <p:cNvPr id="10" name="Slide Number Placeholder 3"/>
          <p:cNvSpPr>
            <a:spLocks noGrp="1"/>
          </p:cNvSpPr>
          <p:nvPr>
            <p:ph type="sldNum" sz="quarter" idx="10"/>
          </p:nvPr>
        </p:nvSpPr>
        <p:spPr>
          <a:xfrm>
            <a:off x="3307080" y="6381750"/>
            <a:ext cx="2026920" cy="476250"/>
          </a:xfrm>
        </p:spPr>
        <p:txBody>
          <a:bodyPr/>
          <a:lstStyle/>
          <a:p>
            <a:pPr algn="ctr">
              <a:defRPr/>
            </a:pPr>
            <a:fld id="{C1527A37-49CD-4BE4-8F22-9BB3101B9D25}" type="slidenum">
              <a:rPr lang="en-US" sz="1200" smtClean="0">
                <a:solidFill>
                  <a:schemeClr val="bg1"/>
                </a:solidFill>
              </a:rPr>
              <a:pPr algn="ctr">
                <a:defRPr/>
              </a:pPr>
              <a:t>1</a:t>
            </a:fld>
            <a:endParaRPr lang="en-US" sz="1200" dirty="0">
              <a:solidFill>
                <a:schemeClr val="bg1"/>
              </a:solidFill>
            </a:endParaRPr>
          </a:p>
        </p:txBody>
      </p:sp>
      <p:pic>
        <p:nvPicPr>
          <p:cNvPr id="14" name="Picture 13" descr="peeled back for a park.jpg"/>
          <p:cNvPicPr>
            <a:picLocks noChangeAspect="1"/>
          </p:cNvPicPr>
          <p:nvPr/>
        </p:nvPicPr>
        <p:blipFill>
          <a:blip r:embed="rId4" cstate="print"/>
          <a:srcRect r="19029"/>
          <a:stretch>
            <a:fillRect/>
          </a:stretch>
        </p:blipFill>
        <p:spPr>
          <a:xfrm>
            <a:off x="3886202" y="3657600"/>
            <a:ext cx="4800600" cy="3200400"/>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4572000" y="1600201"/>
            <a:ext cx="4114800" cy="2079000"/>
          </a:xfrm>
          <a:prstGeom prst="rect">
            <a:avLst/>
          </a:prstGeom>
          <a:noFill/>
          <a:ln w="9525">
            <a:noFill/>
            <a:miter lim="800000"/>
            <a:headEnd/>
            <a:tailEnd/>
          </a:ln>
        </p:spPr>
      </p:pic>
      <p:grpSp>
        <p:nvGrpSpPr>
          <p:cNvPr id="2" name="Group 12"/>
          <p:cNvGrpSpPr/>
          <p:nvPr/>
        </p:nvGrpSpPr>
        <p:grpSpPr>
          <a:xfrm>
            <a:off x="0" y="-77822"/>
            <a:ext cx="8686800" cy="6935822"/>
            <a:chOff x="-4650045" y="-380947"/>
            <a:chExt cx="8761988" cy="6786664"/>
          </a:xfrm>
        </p:grpSpPr>
        <p:pic>
          <p:nvPicPr>
            <p:cNvPr id="35" name="Picture 21" descr="white_curve"/>
            <p:cNvPicPr>
              <a:picLocks noChangeAspect="1" noChangeArrowheads="1"/>
            </p:cNvPicPr>
            <p:nvPr/>
          </p:nvPicPr>
          <p:blipFill>
            <a:blip r:embed="rId6" cstate="print"/>
            <a:srcRect/>
            <a:stretch>
              <a:fillRect/>
            </a:stretch>
          </p:blipFill>
          <p:spPr bwMode="auto">
            <a:xfrm>
              <a:off x="-695863" y="1186427"/>
              <a:ext cx="4807805" cy="5219290"/>
            </a:xfrm>
            <a:prstGeom prst="rect">
              <a:avLst/>
            </a:prstGeom>
            <a:noFill/>
            <a:ln w="9525">
              <a:noFill/>
              <a:miter lim="800000"/>
              <a:headEnd/>
              <a:tailEnd/>
            </a:ln>
          </p:spPr>
        </p:pic>
        <p:pic>
          <p:nvPicPr>
            <p:cNvPr id="31" name="Picture 23" descr="ppt_camo_bkgrnd-03"/>
            <p:cNvPicPr>
              <a:picLocks noChangeAspect="1" noChangeArrowheads="1"/>
            </p:cNvPicPr>
            <p:nvPr/>
          </p:nvPicPr>
          <p:blipFill>
            <a:blip r:embed="rId7" cstate="print"/>
            <a:srcRect r="2564"/>
            <a:stretch>
              <a:fillRect/>
            </a:stretch>
          </p:blipFill>
          <p:spPr bwMode="auto">
            <a:xfrm>
              <a:off x="-4650045" y="-380947"/>
              <a:ext cx="8761988" cy="6786664"/>
            </a:xfrm>
            <a:prstGeom prst="rect">
              <a:avLst/>
            </a:prstGeom>
            <a:noFill/>
            <a:ln w="9525">
              <a:noFill/>
              <a:miter lim="800000"/>
              <a:headEnd/>
              <a:tailEnd/>
            </a:ln>
          </p:spPr>
        </p:pic>
      </p:grpSp>
      <p:sp>
        <p:nvSpPr>
          <p:cNvPr id="37" name="Rectangle 2"/>
          <p:cNvSpPr>
            <a:spLocks noGrp="1" noChangeArrowheads="1"/>
          </p:cNvSpPr>
          <p:nvPr>
            <p:ph type="ctrTitle"/>
          </p:nvPr>
        </p:nvSpPr>
        <p:spPr>
          <a:xfrm>
            <a:off x="1" y="838200"/>
            <a:ext cx="8534400" cy="1524000"/>
          </a:xfrm>
        </p:spPr>
        <p:txBody>
          <a:bodyPr/>
          <a:lstStyle/>
          <a:p>
            <a:pPr algn="l"/>
            <a:r>
              <a:rPr lang="en-US" sz="3200" dirty="0" smtClean="0"/>
              <a:t/>
            </a:r>
            <a:br>
              <a:rPr lang="en-US" sz="3200" dirty="0" smtClean="0"/>
            </a:br>
            <a:r>
              <a:rPr lang="en-US" sz="6000" b="1" dirty="0" smtClean="0"/>
              <a:t>Adapting to Change: </a:t>
            </a:r>
            <a:r>
              <a:rPr lang="en-US" sz="4400" b="1" dirty="0" smtClean="0"/>
              <a:t/>
            </a:r>
            <a:br>
              <a:rPr lang="en-US" sz="4400" b="1" dirty="0" smtClean="0"/>
            </a:br>
            <a:r>
              <a:rPr lang="en-US" sz="3600" b="1" dirty="0" smtClean="0"/>
              <a:t>Managing Risk and Uncertainty for Resilience and Disaster </a:t>
            </a:r>
            <a:br>
              <a:rPr lang="en-US" sz="3600" b="1" dirty="0" smtClean="0"/>
            </a:br>
            <a:r>
              <a:rPr lang="en-US" sz="3600" b="1" dirty="0" smtClean="0"/>
              <a:t>Preparation</a:t>
            </a:r>
            <a:r>
              <a:rPr lang="en-US" sz="3200" dirty="0" smtClean="0"/>
              <a:t/>
            </a:r>
            <a:br>
              <a:rPr lang="en-US" sz="3200" dirty="0" smtClean="0"/>
            </a:br>
            <a:r>
              <a:rPr lang="en-US" sz="3200" dirty="0" smtClean="0"/>
              <a:t/>
            </a:r>
            <a:br>
              <a:rPr lang="en-US" sz="3200" dirty="0" smtClean="0"/>
            </a:br>
            <a:r>
              <a:rPr lang="en-US" sz="3200" dirty="0" smtClean="0"/>
              <a:t>University of Maryland</a:t>
            </a:r>
            <a:endParaRPr lang="en-US" sz="3200" i="1" dirty="0" smtClean="0">
              <a:solidFill>
                <a:schemeClr val="tx1"/>
              </a:solidFill>
            </a:endParaRPr>
          </a:p>
        </p:txBody>
      </p:sp>
      <p:sp>
        <p:nvSpPr>
          <p:cNvPr id="12" name="Text Box 4"/>
          <p:cNvSpPr txBox="1">
            <a:spLocks noChangeArrowheads="1"/>
          </p:cNvSpPr>
          <p:nvPr/>
        </p:nvSpPr>
        <p:spPr bwMode="auto">
          <a:xfrm>
            <a:off x="91099" y="4234710"/>
            <a:ext cx="4472940" cy="2092881"/>
          </a:xfrm>
          <a:prstGeom prst="rect">
            <a:avLst/>
          </a:prstGeom>
          <a:noFill/>
          <a:ln w="9525">
            <a:noFill/>
            <a:miter lim="800000"/>
            <a:headEnd/>
            <a:tailEnd/>
          </a:ln>
        </p:spPr>
        <p:txBody>
          <a:bodyPr wrap="square">
            <a:spAutoFit/>
          </a:bodyPr>
          <a:lstStyle/>
          <a:p>
            <a:pPr>
              <a:spcBef>
                <a:spcPct val="50000"/>
              </a:spcBef>
            </a:pPr>
            <a:r>
              <a:rPr lang="en-US" sz="2000" b="1" dirty="0" smtClean="0">
                <a:solidFill>
                  <a:srgbClr val="000000"/>
                </a:solidFill>
              </a:rPr>
              <a:t>MG John Peabody, P.E. </a:t>
            </a:r>
          </a:p>
          <a:p>
            <a:pPr>
              <a:spcBef>
                <a:spcPct val="50000"/>
              </a:spcBef>
            </a:pPr>
            <a:r>
              <a:rPr lang="en-US" sz="2000" b="1" dirty="0" smtClean="0">
                <a:solidFill>
                  <a:srgbClr val="000000"/>
                </a:solidFill>
              </a:rPr>
              <a:t>Deputy Commanding  General, Civil &amp; Emergency Operations</a:t>
            </a:r>
          </a:p>
          <a:p>
            <a:pPr>
              <a:spcBef>
                <a:spcPct val="50000"/>
              </a:spcBef>
            </a:pPr>
            <a:r>
              <a:rPr lang="en-US" sz="2000" b="1" dirty="0" smtClean="0">
                <a:solidFill>
                  <a:srgbClr val="000000"/>
                </a:solidFill>
              </a:rPr>
              <a:t>U.S. Army Corps of Engineers</a:t>
            </a:r>
          </a:p>
          <a:p>
            <a:pPr>
              <a:spcBef>
                <a:spcPct val="50000"/>
              </a:spcBef>
            </a:pPr>
            <a:r>
              <a:rPr lang="en-US" sz="2000" b="1" dirty="0" smtClean="0">
                <a:solidFill>
                  <a:srgbClr val="000000"/>
                </a:solidFill>
              </a:rPr>
              <a:t>22 October 2014</a:t>
            </a:r>
            <a:endParaRPr lang="en-US" sz="2000" b="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7vs2011 flood map 2.jpg"/>
          <p:cNvPicPr>
            <a:picLocks noChangeAspect="1"/>
          </p:cNvPicPr>
          <p:nvPr/>
        </p:nvPicPr>
        <p:blipFill>
          <a:blip r:embed="rId3" cstate="print"/>
          <a:srcRect r="33" b="24"/>
          <a:stretch>
            <a:fillRect/>
          </a:stretch>
        </p:blipFill>
        <p:spPr>
          <a:xfrm>
            <a:off x="4343401" y="1066800"/>
            <a:ext cx="4223121" cy="565076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8195" name="Rectangle 4"/>
          <p:cNvSpPr>
            <a:spLocks noChangeArrowheads="1"/>
          </p:cNvSpPr>
          <p:nvPr/>
        </p:nvSpPr>
        <p:spPr bwMode="auto">
          <a:xfrm>
            <a:off x="4705350" y="1981200"/>
            <a:ext cx="506730" cy="304800"/>
          </a:xfrm>
          <a:prstGeom prst="rect">
            <a:avLst/>
          </a:prstGeom>
          <a:solidFill>
            <a:srgbClr val="3333FF"/>
          </a:solidFill>
          <a:ln w="9525" algn="ctr">
            <a:solidFill>
              <a:srgbClr val="3333FF"/>
            </a:solidFill>
            <a:round/>
            <a:headEnd/>
            <a:tailEnd/>
          </a:ln>
        </p:spPr>
        <p:txBody>
          <a:bodyPr/>
          <a:lstStyle/>
          <a:p>
            <a:pPr eaLnBrk="0" hangingPunct="0"/>
            <a:endParaRPr lang="en-US"/>
          </a:p>
        </p:txBody>
      </p:sp>
      <p:sp>
        <p:nvSpPr>
          <p:cNvPr id="8196" name="Rectangle 5"/>
          <p:cNvSpPr>
            <a:spLocks noChangeArrowheads="1"/>
          </p:cNvSpPr>
          <p:nvPr/>
        </p:nvSpPr>
        <p:spPr bwMode="auto">
          <a:xfrm>
            <a:off x="4705350" y="1447800"/>
            <a:ext cx="506730" cy="304800"/>
          </a:xfrm>
          <a:prstGeom prst="rect">
            <a:avLst/>
          </a:prstGeom>
          <a:solidFill>
            <a:srgbClr val="FF0000"/>
          </a:solidFill>
          <a:ln w="9525" algn="ctr">
            <a:solidFill>
              <a:srgbClr val="FF0000"/>
            </a:solidFill>
            <a:round/>
            <a:headEnd/>
            <a:tailEnd/>
          </a:ln>
        </p:spPr>
        <p:txBody>
          <a:bodyPr/>
          <a:lstStyle/>
          <a:p>
            <a:pPr eaLnBrk="0" hangingPunct="0"/>
            <a:endParaRPr lang="en-US"/>
          </a:p>
        </p:txBody>
      </p:sp>
      <p:sp>
        <p:nvSpPr>
          <p:cNvPr id="8197" name="TextBox 6"/>
          <p:cNvSpPr txBox="1">
            <a:spLocks noChangeArrowheads="1"/>
          </p:cNvSpPr>
          <p:nvPr/>
        </p:nvSpPr>
        <p:spPr bwMode="auto">
          <a:xfrm>
            <a:off x="5212081" y="1447801"/>
            <a:ext cx="651509" cy="764312"/>
          </a:xfrm>
          <a:prstGeom prst="rect">
            <a:avLst/>
          </a:prstGeom>
          <a:noFill/>
          <a:ln w="9525">
            <a:noFill/>
            <a:miter lim="800000"/>
            <a:headEnd/>
            <a:tailEnd/>
          </a:ln>
        </p:spPr>
        <p:txBody>
          <a:bodyPr wrap="square">
            <a:spAutoFit/>
          </a:bodyPr>
          <a:lstStyle/>
          <a:p>
            <a:pPr eaLnBrk="0" hangingPunct="0">
              <a:spcAft>
                <a:spcPts val="700"/>
              </a:spcAft>
              <a:buNone/>
            </a:pPr>
            <a:r>
              <a:rPr lang="en-US" sz="1200" b="1" dirty="0" smtClean="0">
                <a:latin typeface="Arial" charset="0"/>
                <a:cs typeface="Arial" charset="0"/>
              </a:rPr>
              <a:t>2011</a:t>
            </a:r>
          </a:p>
          <a:p>
            <a:pPr eaLnBrk="0" hangingPunct="0">
              <a:spcAft>
                <a:spcPts val="700"/>
              </a:spcAft>
            </a:pPr>
            <a:endParaRPr lang="en-US" sz="800" b="1" dirty="0">
              <a:latin typeface="Arial" charset="0"/>
              <a:cs typeface="Arial" charset="0"/>
            </a:endParaRPr>
          </a:p>
          <a:p>
            <a:pPr eaLnBrk="0" hangingPunct="0">
              <a:spcAft>
                <a:spcPts val="700"/>
              </a:spcAft>
              <a:buNone/>
            </a:pPr>
            <a:r>
              <a:rPr lang="en-US" sz="1200" b="1" dirty="0">
                <a:latin typeface="Arial" charset="0"/>
                <a:cs typeface="Arial" charset="0"/>
              </a:rPr>
              <a:t>1927</a:t>
            </a:r>
          </a:p>
        </p:txBody>
      </p:sp>
      <p:sp>
        <p:nvSpPr>
          <p:cNvPr id="8198" name="TextBox 7"/>
          <p:cNvSpPr txBox="1">
            <a:spLocks noChangeArrowheads="1"/>
          </p:cNvSpPr>
          <p:nvPr/>
        </p:nvSpPr>
        <p:spPr bwMode="auto">
          <a:xfrm>
            <a:off x="217170" y="1066801"/>
            <a:ext cx="4053840" cy="4939814"/>
          </a:xfrm>
          <a:prstGeom prst="rect">
            <a:avLst/>
          </a:prstGeom>
          <a:noFill/>
          <a:ln w="9525">
            <a:noFill/>
            <a:miter lim="800000"/>
            <a:headEnd/>
            <a:tailEnd/>
          </a:ln>
        </p:spPr>
        <p:txBody>
          <a:bodyPr wrap="square">
            <a:spAutoFit/>
          </a:bodyPr>
          <a:lstStyle/>
          <a:p>
            <a:pPr marL="225425" indent="-225425" eaLnBrk="0" hangingPunct="0">
              <a:spcAft>
                <a:spcPts val="1800"/>
              </a:spcAft>
              <a:buFont typeface="Wingdings" pitchFamily="2" charset="2"/>
              <a:buChar char="§"/>
            </a:pPr>
            <a:r>
              <a:rPr lang="en-US" sz="2000" dirty="0">
                <a:latin typeface="Arial" charset="0"/>
                <a:cs typeface="Arial" charset="0"/>
              </a:rPr>
              <a:t>1927 Flood = </a:t>
            </a:r>
            <a:r>
              <a:rPr lang="en-US" sz="2000" dirty="0" smtClean="0">
                <a:latin typeface="Arial" charset="0"/>
                <a:cs typeface="Arial" charset="0"/>
              </a:rPr>
              <a:t>16.8 M acres (Challenge)</a:t>
            </a:r>
            <a:endParaRPr lang="en-US" sz="2000" dirty="0">
              <a:latin typeface="Arial" charset="0"/>
              <a:cs typeface="Arial" charset="0"/>
            </a:endParaRPr>
          </a:p>
          <a:p>
            <a:pPr marL="225425" indent="-225425" eaLnBrk="0" hangingPunct="0">
              <a:spcAft>
                <a:spcPts val="1800"/>
              </a:spcAft>
              <a:buFont typeface="Wingdings" pitchFamily="2" charset="2"/>
              <a:buChar char="§"/>
            </a:pPr>
            <a:r>
              <a:rPr lang="en-US" sz="2000" dirty="0">
                <a:latin typeface="Arial" charset="0"/>
                <a:cs typeface="Arial" charset="0"/>
              </a:rPr>
              <a:t>2011 Flood =  </a:t>
            </a:r>
            <a:r>
              <a:rPr lang="en-US" sz="2000" dirty="0" smtClean="0">
                <a:latin typeface="Arial" charset="0"/>
                <a:cs typeface="Arial" charset="0"/>
              </a:rPr>
              <a:t>6.35 M </a:t>
            </a:r>
            <a:r>
              <a:rPr lang="en-US" sz="2000" dirty="0">
                <a:latin typeface="Arial" charset="0"/>
                <a:cs typeface="Arial" charset="0"/>
              </a:rPr>
              <a:t>acres </a:t>
            </a:r>
            <a:r>
              <a:rPr lang="en-US" sz="2000" dirty="0" smtClean="0">
                <a:latin typeface="Arial" charset="0"/>
                <a:cs typeface="Arial" charset="0"/>
              </a:rPr>
              <a:t>(</a:t>
            </a:r>
            <a:r>
              <a:rPr lang="en-US" sz="2000" dirty="0" smtClean="0">
                <a:cs typeface="Arial" charset="0"/>
              </a:rPr>
              <a:t>Response</a:t>
            </a:r>
            <a:r>
              <a:rPr lang="en-US" sz="2000" dirty="0" smtClean="0">
                <a:latin typeface="Arial" charset="0"/>
                <a:cs typeface="Arial" charset="0"/>
              </a:rPr>
              <a:t>)</a:t>
            </a:r>
            <a:endParaRPr lang="en-US" sz="2000" dirty="0">
              <a:latin typeface="Arial" charset="0"/>
              <a:cs typeface="Arial" charset="0"/>
            </a:endParaRPr>
          </a:p>
          <a:p>
            <a:pPr marL="225425" indent="-225425" eaLnBrk="0" hangingPunct="0">
              <a:spcAft>
                <a:spcPts val="1800"/>
              </a:spcAft>
              <a:buFont typeface="Wingdings" pitchFamily="2" charset="2"/>
              <a:buChar char="§"/>
            </a:pPr>
            <a:r>
              <a:rPr lang="en-US" sz="2000" b="1" dirty="0" smtClean="0">
                <a:solidFill>
                  <a:srgbClr val="FF0000"/>
                </a:solidFill>
                <a:latin typeface="Arial" charset="0"/>
                <a:cs typeface="Arial" charset="0"/>
              </a:rPr>
              <a:t>$</a:t>
            </a:r>
            <a:r>
              <a:rPr lang="en-US" sz="2000" b="1" dirty="0" smtClean="0">
                <a:solidFill>
                  <a:srgbClr val="FF0000"/>
                </a:solidFill>
                <a:cs typeface="Arial" charset="0"/>
              </a:rPr>
              <a:t>230</a:t>
            </a:r>
            <a:r>
              <a:rPr lang="en-US" sz="2000" b="1" dirty="0" smtClean="0">
                <a:solidFill>
                  <a:srgbClr val="FF0000"/>
                </a:solidFill>
                <a:latin typeface="Arial" charset="0"/>
                <a:cs typeface="Arial" charset="0"/>
              </a:rPr>
              <a:t> B </a:t>
            </a:r>
            <a:r>
              <a:rPr lang="en-US" sz="2000" b="1" dirty="0">
                <a:solidFill>
                  <a:srgbClr val="FF0000"/>
                </a:solidFill>
                <a:latin typeface="Arial" charset="0"/>
                <a:cs typeface="Arial" charset="0"/>
              </a:rPr>
              <a:t>damages </a:t>
            </a:r>
            <a:r>
              <a:rPr lang="en-US" sz="2000" b="1" dirty="0" smtClean="0">
                <a:solidFill>
                  <a:srgbClr val="FF0000"/>
                </a:solidFill>
                <a:latin typeface="Arial" charset="0"/>
                <a:cs typeface="Arial" charset="0"/>
              </a:rPr>
              <a:t>prevented   </a:t>
            </a:r>
            <a:r>
              <a:rPr lang="en-US" sz="2000" b="1" dirty="0" smtClean="0">
                <a:solidFill>
                  <a:srgbClr val="FF0000"/>
                </a:solidFill>
                <a:cs typeface="Arial" charset="0"/>
              </a:rPr>
              <a:t>   </a:t>
            </a:r>
            <a:r>
              <a:rPr lang="en-US" sz="2000" b="1" dirty="0" smtClean="0">
                <a:solidFill>
                  <a:srgbClr val="FF0000"/>
                </a:solidFill>
                <a:latin typeface="Arial" charset="0"/>
                <a:cs typeface="Arial" charset="0"/>
              </a:rPr>
              <a:t>	- </a:t>
            </a:r>
            <a:r>
              <a:rPr lang="en-US" sz="2000" b="1" dirty="0" smtClean="0">
                <a:solidFill>
                  <a:srgbClr val="FF0000"/>
                </a:solidFill>
                <a:cs typeface="Arial" charset="0"/>
              </a:rPr>
              <a:t>$612 B since 1928       	- 4</a:t>
            </a:r>
            <a:r>
              <a:rPr lang="en-US" sz="2000" b="1" dirty="0" smtClean="0">
                <a:solidFill>
                  <a:srgbClr val="FF0000"/>
                </a:solidFill>
                <a:latin typeface="Arial" charset="0"/>
                <a:cs typeface="Arial" charset="0"/>
              </a:rPr>
              <a:t>4 to 1 ROI</a:t>
            </a:r>
            <a:endParaRPr lang="en-US" sz="2000" b="1" dirty="0">
              <a:solidFill>
                <a:srgbClr val="FF0000"/>
              </a:solidFill>
              <a:latin typeface="Arial" charset="0"/>
              <a:cs typeface="Arial" charset="0"/>
            </a:endParaRPr>
          </a:p>
          <a:p>
            <a:pPr marL="225425" indent="-225425" eaLnBrk="0" hangingPunct="0">
              <a:spcAft>
                <a:spcPts val="1800"/>
              </a:spcAft>
              <a:buFont typeface="Wingdings" pitchFamily="2" charset="2"/>
              <a:buChar char="§"/>
            </a:pPr>
            <a:r>
              <a:rPr lang="en-US" sz="2000" dirty="0">
                <a:latin typeface="Arial" charset="0"/>
                <a:cs typeface="Arial" charset="0"/>
              </a:rPr>
              <a:t>$7 </a:t>
            </a:r>
            <a:r>
              <a:rPr lang="en-US" sz="2000" dirty="0" smtClean="0">
                <a:latin typeface="Arial" charset="0"/>
                <a:cs typeface="Arial" charset="0"/>
              </a:rPr>
              <a:t>B </a:t>
            </a:r>
            <a:r>
              <a:rPr lang="en-US" sz="2000" dirty="0">
                <a:latin typeface="Arial" charset="0"/>
                <a:cs typeface="Arial" charset="0"/>
              </a:rPr>
              <a:t>in crop damages prevented</a:t>
            </a:r>
          </a:p>
          <a:p>
            <a:pPr marL="225425" indent="-225425" eaLnBrk="0" hangingPunct="0">
              <a:spcAft>
                <a:spcPts val="1800"/>
              </a:spcAft>
              <a:buFont typeface="Wingdings" pitchFamily="2" charset="2"/>
              <a:buChar char="§"/>
            </a:pPr>
            <a:r>
              <a:rPr lang="en-US" sz="2000" dirty="0" smtClean="0">
                <a:latin typeface="Arial" charset="0"/>
                <a:cs typeface="Arial" charset="0"/>
              </a:rPr>
              <a:t>4.5 </a:t>
            </a:r>
            <a:r>
              <a:rPr lang="en-US" sz="2000" dirty="0">
                <a:latin typeface="Arial" charset="0"/>
                <a:cs typeface="Arial" charset="0"/>
              </a:rPr>
              <a:t>million people </a:t>
            </a:r>
            <a:r>
              <a:rPr lang="en-US" sz="2000" dirty="0" smtClean="0">
                <a:latin typeface="Arial" charset="0"/>
                <a:cs typeface="Arial" charset="0"/>
              </a:rPr>
              <a:t>protected</a:t>
            </a:r>
          </a:p>
          <a:p>
            <a:pPr marL="225425" indent="-225425" eaLnBrk="0" hangingPunct="0">
              <a:spcAft>
                <a:spcPts val="1800"/>
              </a:spcAft>
              <a:buFont typeface="Wingdings" pitchFamily="2" charset="2"/>
              <a:buChar char="§"/>
            </a:pPr>
            <a:r>
              <a:rPr lang="en-US" sz="2000" b="1" dirty="0" smtClean="0">
                <a:solidFill>
                  <a:srgbClr val="FF0000"/>
                </a:solidFill>
                <a:cs typeface="Arial" charset="0"/>
              </a:rPr>
              <a:t>$3B Annual Transportation Rate Savings</a:t>
            </a:r>
            <a:endParaRPr lang="en-US" sz="2000" b="1" dirty="0">
              <a:solidFill>
                <a:srgbClr val="FF0000"/>
              </a:solidFill>
              <a:latin typeface="Arial" charset="0"/>
              <a:cs typeface="Arial" charset="0"/>
            </a:endParaRPr>
          </a:p>
        </p:txBody>
      </p:sp>
      <p:sp>
        <p:nvSpPr>
          <p:cNvPr id="7" name="Title 1"/>
          <p:cNvSpPr txBox="1">
            <a:spLocks/>
          </p:cNvSpPr>
          <p:nvPr/>
        </p:nvSpPr>
        <p:spPr>
          <a:xfrm>
            <a:off x="0" y="0"/>
            <a:ext cx="8686800" cy="990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1927 vs. 2011 Mississippi River Record Flood:</a:t>
            </a:r>
          </a:p>
          <a:p>
            <a:pPr marL="0" marR="0" lvl="0" indent="0" defTabSz="914400" rtl="0" eaLnBrk="0" fontAlgn="base" latinLnBrk="0" hangingPunct="0">
              <a:lnSpc>
                <a:spcPct val="100000"/>
              </a:lnSpc>
              <a:spcBef>
                <a:spcPct val="0"/>
              </a:spcBef>
              <a:spcAft>
                <a:spcPct val="0"/>
              </a:spcAft>
              <a:buClrTx/>
              <a:buSzTx/>
              <a:buFontTx/>
              <a:buNone/>
              <a:tabLst/>
              <a:defRPr/>
            </a:pPr>
            <a:r>
              <a:rPr lang="en-US" sz="2600" b="1" kern="0" dirty="0" smtClean="0">
                <a:solidFill>
                  <a:schemeClr val="tx2"/>
                </a:solidFill>
                <a:effectLst>
                  <a:outerShdw blurRad="38100" dist="38100" dir="2700000" algn="tl">
                    <a:srgbClr val="000000">
                      <a:alpha val="43137"/>
                    </a:srgbClr>
                  </a:outerShdw>
                </a:effectLst>
                <a:latin typeface="+mj-lt"/>
                <a:ea typeface="+mj-ea"/>
                <a:cs typeface="+mj-cs"/>
              </a:rPr>
              <a:t>    From “Levees Only” to “Room for the River”</a:t>
            </a:r>
            <a:endParaRPr kumimoji="0" lang="en-US" sz="26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Q0IWRSBK\Pictures\flood-lg.jpg"/>
          <p:cNvPicPr>
            <a:picLocks noChangeAspect="1" noChangeArrowheads="1"/>
          </p:cNvPicPr>
          <p:nvPr/>
        </p:nvPicPr>
        <p:blipFill>
          <a:blip r:embed="rId3" cstate="print"/>
          <a:srcRect/>
          <a:stretch>
            <a:fillRect/>
          </a:stretch>
        </p:blipFill>
        <p:spPr bwMode="auto">
          <a:xfrm>
            <a:off x="1085850" y="838200"/>
            <a:ext cx="2316480" cy="1795582"/>
          </a:xfrm>
          <a:prstGeom prst="rect">
            <a:avLst/>
          </a:prstGeom>
          <a:noFill/>
          <a:ln>
            <a:solidFill>
              <a:schemeClr val="tx1">
                <a:lumMod val="85000"/>
                <a:lumOff val="15000"/>
              </a:schemeClr>
            </a:solidFill>
          </a:ln>
        </p:spPr>
      </p:pic>
      <p:pic>
        <p:nvPicPr>
          <p:cNvPr id="68611" name="Picture 3" descr="C:\Users\Q0IWRSBK\Pictures\neill_flood13_downtowntallulah.jpg"/>
          <p:cNvPicPr>
            <a:picLocks noChangeAspect="1" noChangeArrowheads="1"/>
          </p:cNvPicPr>
          <p:nvPr/>
        </p:nvPicPr>
        <p:blipFill>
          <a:blip r:embed="rId4" cstate="print"/>
          <a:srcRect l="3575" t="9494" r="22655" b="8047"/>
          <a:stretch>
            <a:fillRect/>
          </a:stretch>
        </p:blipFill>
        <p:spPr bwMode="auto">
          <a:xfrm>
            <a:off x="1158240" y="2362201"/>
            <a:ext cx="2606040" cy="1756881"/>
          </a:xfrm>
          <a:prstGeom prst="rect">
            <a:avLst/>
          </a:prstGeom>
          <a:noFill/>
          <a:ln>
            <a:solidFill>
              <a:schemeClr val="tx1">
                <a:lumMod val="85000"/>
                <a:lumOff val="15000"/>
              </a:schemeClr>
            </a:solidFill>
          </a:ln>
        </p:spPr>
      </p:pic>
      <p:pic>
        <p:nvPicPr>
          <p:cNvPr id="68612" name="Picture 4" descr="C:\Users\Q0IWRSBK\Pictures\USACE_Edgar_Jadwin.jpg"/>
          <p:cNvPicPr>
            <a:picLocks noChangeAspect="1" noChangeArrowheads="1"/>
          </p:cNvPicPr>
          <p:nvPr/>
        </p:nvPicPr>
        <p:blipFill>
          <a:blip r:embed="rId5" cstate="print">
            <a:lum contrast="20000"/>
          </a:blip>
          <a:srcRect/>
          <a:stretch>
            <a:fillRect/>
          </a:stretch>
        </p:blipFill>
        <p:spPr bwMode="auto">
          <a:xfrm>
            <a:off x="217170" y="1116843"/>
            <a:ext cx="1520190" cy="2388357"/>
          </a:xfrm>
          <a:prstGeom prst="rect">
            <a:avLst/>
          </a:prstGeom>
          <a:noFill/>
          <a:ln>
            <a:solidFill>
              <a:schemeClr val="tx1"/>
            </a:solidFill>
          </a:ln>
        </p:spPr>
      </p:pic>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24655"/>
            <a:ext cx="8686800" cy="584775"/>
          </a:xfrm>
          <a:prstGeom prst="rect">
            <a:avLst/>
          </a:prstGeom>
          <a:noFill/>
        </p:spPr>
        <p:txBody>
          <a:bodyPr wrap="square" rtlCol="0">
            <a:spAutoFit/>
          </a:bodyPr>
          <a:lstStyle/>
          <a:p>
            <a:pPr algn="ctr"/>
            <a:r>
              <a:rPr lang="en-US" sz="3200" b="1" i="1" dirty="0" smtClean="0"/>
              <a:t>2a) Economic Efficiency: Taming Nature</a:t>
            </a:r>
          </a:p>
        </p:txBody>
      </p:sp>
      <p:sp>
        <p:nvSpPr>
          <p:cNvPr id="27"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11</a:t>
            </a:fld>
            <a:endParaRPr lang="en-US" sz="1000" dirty="0"/>
          </a:p>
        </p:txBody>
      </p:sp>
      <p:sp>
        <p:nvSpPr>
          <p:cNvPr id="6" name="TextBox 5"/>
          <p:cNvSpPr txBox="1"/>
          <p:nvPr/>
        </p:nvSpPr>
        <p:spPr>
          <a:xfrm>
            <a:off x="3764280" y="685801"/>
            <a:ext cx="4922520" cy="6001643"/>
          </a:xfrm>
          <a:prstGeom prst="rect">
            <a:avLst/>
          </a:prstGeom>
          <a:noFill/>
        </p:spPr>
        <p:txBody>
          <a:bodyPr wrap="square" rtlCol="0">
            <a:spAutoFit/>
          </a:bodyPr>
          <a:lstStyle/>
          <a:p>
            <a:pPr marL="117475" indent="-117475"/>
            <a:r>
              <a:rPr lang="en-US" sz="2000" b="1" u="sng" dirty="0" smtClean="0"/>
              <a:t>Analysis</a:t>
            </a:r>
          </a:p>
          <a:p>
            <a:pPr marL="117475" indent="-117475">
              <a:buFont typeface="Arial" pitchFamily="34" charset="0"/>
              <a:buChar char="•"/>
            </a:pPr>
            <a:r>
              <a:rPr lang="en-US" sz="2000" b="1" dirty="0" smtClean="0"/>
              <a:t>1933 National Planning Board multi-purpose plans for ten rivers</a:t>
            </a:r>
          </a:p>
          <a:p>
            <a:pPr marL="117475" indent="-117475">
              <a:buFont typeface="Arial" pitchFamily="34" charset="0"/>
              <a:buChar char="•"/>
            </a:pPr>
            <a:r>
              <a:rPr lang="en-US" sz="2000" b="1" dirty="0" smtClean="0">
                <a:solidFill>
                  <a:srgbClr val="FF0000"/>
                </a:solidFill>
              </a:rPr>
              <a:t>1936 Flood Control act with benefit-cost language</a:t>
            </a:r>
          </a:p>
          <a:p>
            <a:pPr marL="117475" indent="-117475">
              <a:buFont typeface="Arial" pitchFamily="34" charset="0"/>
              <a:buChar char="•"/>
            </a:pPr>
            <a:r>
              <a:rPr lang="en-US" sz="2000" b="1" dirty="0" smtClean="0"/>
              <a:t>1942 Gilbert White’s analysis of human adjustments to floods</a:t>
            </a:r>
          </a:p>
          <a:p>
            <a:pPr marL="117475" indent="-117475">
              <a:buFont typeface="Arial" pitchFamily="34" charset="0"/>
              <a:buChar char="•"/>
            </a:pPr>
            <a:endParaRPr lang="en-US" sz="800" dirty="0" smtClean="0"/>
          </a:p>
          <a:p>
            <a:pPr marL="117475" indent="-117475"/>
            <a:r>
              <a:rPr lang="en-US" sz="2000" b="1" u="sng" dirty="0" smtClean="0"/>
              <a:t>Key Legislation</a:t>
            </a:r>
          </a:p>
          <a:p>
            <a:pPr marL="117475" indent="-117475">
              <a:buFont typeface="Arial" pitchFamily="34" charset="0"/>
              <a:buChar char="•"/>
            </a:pPr>
            <a:r>
              <a:rPr lang="en-US" sz="2000" b="1" dirty="0" smtClean="0"/>
              <a:t>1928, 1936 &amp; 1938 Flood Control Acts</a:t>
            </a:r>
          </a:p>
          <a:p>
            <a:pPr marL="117475" indent="-117475"/>
            <a:endParaRPr lang="en-US" sz="800" b="1" dirty="0" smtClean="0"/>
          </a:p>
          <a:p>
            <a:pPr marL="117475" indent="-117475"/>
            <a:r>
              <a:rPr lang="en-US" sz="2000" b="1" u="sng" dirty="0" smtClean="0"/>
              <a:t>Institutions Formed</a:t>
            </a:r>
          </a:p>
          <a:p>
            <a:pPr marL="117475" indent="-117475">
              <a:buFont typeface="Arial" pitchFamily="34" charset="0"/>
              <a:buChar char="•"/>
            </a:pPr>
            <a:r>
              <a:rPr lang="en-US" sz="2000" b="1" dirty="0" smtClean="0">
                <a:solidFill>
                  <a:srgbClr val="FF0000"/>
                </a:solidFill>
              </a:rPr>
              <a:t>1933Tennessee Valley Authority</a:t>
            </a:r>
          </a:p>
          <a:p>
            <a:pPr marL="117475" indent="-117475">
              <a:buFont typeface="Arial" pitchFamily="34" charset="0"/>
              <a:buChar char="•"/>
            </a:pPr>
            <a:r>
              <a:rPr lang="en-US" sz="2000" b="1" dirty="0" smtClean="0"/>
              <a:t>1933 National Planning Board</a:t>
            </a:r>
          </a:p>
          <a:p>
            <a:pPr marL="117475" indent="-117475">
              <a:buFont typeface="Arial" pitchFamily="34" charset="0"/>
              <a:buChar char="•"/>
            </a:pPr>
            <a:r>
              <a:rPr lang="en-US" sz="2000" b="1" dirty="0" smtClean="0"/>
              <a:t>1935 National Resources Committee</a:t>
            </a:r>
          </a:p>
          <a:p>
            <a:pPr marL="117475" indent="-117475">
              <a:buFont typeface="Arial" pitchFamily="34" charset="0"/>
              <a:buChar char="•"/>
            </a:pPr>
            <a:r>
              <a:rPr lang="en-US" sz="2000" b="1" dirty="0" smtClean="0"/>
              <a:t>1939 Bureau of the Budget</a:t>
            </a:r>
          </a:p>
          <a:p>
            <a:pPr marL="117475" indent="-117475">
              <a:buFont typeface="Arial" pitchFamily="34" charset="0"/>
              <a:buChar char="•"/>
            </a:pPr>
            <a:r>
              <a:rPr lang="en-US" sz="2000" b="1" dirty="0" smtClean="0"/>
              <a:t>1939 Public Works Administration</a:t>
            </a:r>
          </a:p>
          <a:p>
            <a:pPr marL="117475" indent="-117475">
              <a:buFont typeface="Arial" pitchFamily="34" charset="0"/>
              <a:buChar char="•"/>
            </a:pPr>
            <a:r>
              <a:rPr lang="en-US" sz="2000" b="1" dirty="0" smtClean="0"/>
              <a:t>1916 National Park Service</a:t>
            </a:r>
          </a:p>
          <a:p>
            <a:pPr marL="117475" indent="-117475">
              <a:buFont typeface="Arial" pitchFamily="34" charset="0"/>
              <a:buChar char="•"/>
            </a:pPr>
            <a:r>
              <a:rPr lang="en-US" sz="2000" b="1" dirty="0" smtClean="0">
                <a:solidFill>
                  <a:srgbClr val="FF0000"/>
                </a:solidFill>
              </a:rPr>
              <a:t>1940 National Fish and Wildlife     Service</a:t>
            </a:r>
          </a:p>
          <a:p>
            <a:pPr marL="117475" indent="-117475">
              <a:buFont typeface="Arial" pitchFamily="34" charset="0"/>
              <a:buChar char="•"/>
            </a:pPr>
            <a:endParaRPr lang="en-US" sz="800" b="1" dirty="0" smtClean="0"/>
          </a:p>
        </p:txBody>
      </p:sp>
      <p:pic>
        <p:nvPicPr>
          <p:cNvPr id="68613" name="Picture 5" descr="C:\Users\Q0IWRSBK\Pictures\sfl-hurricane_1928.jpg"/>
          <p:cNvPicPr>
            <a:picLocks noChangeAspect="1" noChangeArrowheads="1"/>
          </p:cNvPicPr>
          <p:nvPr/>
        </p:nvPicPr>
        <p:blipFill>
          <a:blip r:embed="rId6" cstate="print"/>
          <a:srcRect/>
          <a:stretch>
            <a:fillRect/>
          </a:stretch>
        </p:blipFill>
        <p:spPr bwMode="auto">
          <a:xfrm>
            <a:off x="217170" y="4495800"/>
            <a:ext cx="2096297" cy="1219200"/>
          </a:xfrm>
          <a:prstGeom prst="rect">
            <a:avLst/>
          </a:prstGeom>
          <a:noFill/>
          <a:ln>
            <a:solidFill>
              <a:schemeClr val="tx1"/>
            </a:solidFill>
          </a:ln>
        </p:spPr>
      </p:pic>
      <p:pic>
        <p:nvPicPr>
          <p:cNvPr id="68609" name="Picture 1" descr="C:\Users\Q0IWRSBK\Pictures\lockdam1-lg.jpg"/>
          <p:cNvPicPr>
            <a:picLocks noChangeAspect="1" noChangeArrowheads="1"/>
          </p:cNvPicPr>
          <p:nvPr/>
        </p:nvPicPr>
        <p:blipFill>
          <a:blip r:embed="rId7" cstate="print"/>
          <a:srcRect/>
          <a:stretch>
            <a:fillRect/>
          </a:stretch>
        </p:blipFill>
        <p:spPr bwMode="auto">
          <a:xfrm>
            <a:off x="361950" y="3276600"/>
            <a:ext cx="1791653" cy="1371600"/>
          </a:xfrm>
          <a:prstGeom prst="rect">
            <a:avLst/>
          </a:prstGeom>
          <a:noFill/>
          <a:ln>
            <a:solidFill>
              <a:schemeClr val="tx1">
                <a:lumMod val="85000"/>
                <a:lumOff val="15000"/>
              </a:schemeClr>
            </a:solidFill>
          </a:ln>
        </p:spPr>
      </p:pic>
      <p:pic>
        <p:nvPicPr>
          <p:cNvPr id="7" name="Picture 5" descr="Gilbert NAS"/>
          <p:cNvPicPr>
            <a:picLocks noChangeAspect="1" noChangeArrowheads="1"/>
          </p:cNvPicPr>
          <p:nvPr/>
        </p:nvPicPr>
        <p:blipFill>
          <a:blip r:embed="rId8" cstate="print"/>
          <a:srcRect/>
          <a:stretch>
            <a:fillRect/>
          </a:stretch>
        </p:blipFill>
        <p:spPr bwMode="auto">
          <a:xfrm>
            <a:off x="2026920" y="4038601"/>
            <a:ext cx="1664970" cy="2183567"/>
          </a:xfrm>
          <a:prstGeom prst="rect">
            <a:avLst/>
          </a:prstGeom>
          <a:noFill/>
          <a:ln>
            <a:solidFill>
              <a:schemeClr val="tx1">
                <a:lumMod val="85000"/>
                <a:lumOff val="15000"/>
              </a:schemeClr>
            </a:solidFill>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
            <a:ext cx="8686800" cy="584775"/>
          </a:xfrm>
          <a:prstGeom prst="rect">
            <a:avLst/>
          </a:prstGeom>
          <a:noFill/>
        </p:spPr>
        <p:txBody>
          <a:bodyPr wrap="square" rtlCol="0">
            <a:spAutoFit/>
          </a:bodyPr>
          <a:lstStyle/>
          <a:p>
            <a:pPr algn="ctr"/>
            <a:r>
              <a:rPr lang="en-US" sz="3200" b="1" i="1" dirty="0" smtClean="0"/>
              <a:t>2b) Economic Efficiency: System Build-out</a:t>
            </a:r>
          </a:p>
        </p:txBody>
      </p:sp>
      <p:sp>
        <p:nvSpPr>
          <p:cNvPr id="27"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12</a:t>
            </a:fld>
            <a:endParaRPr lang="en-US" sz="1000" dirty="0"/>
          </a:p>
        </p:txBody>
      </p:sp>
      <p:sp>
        <p:nvSpPr>
          <p:cNvPr id="6" name="TextBox 5"/>
          <p:cNvSpPr txBox="1"/>
          <p:nvPr/>
        </p:nvSpPr>
        <p:spPr>
          <a:xfrm>
            <a:off x="3691890" y="533401"/>
            <a:ext cx="4994910" cy="6155531"/>
          </a:xfrm>
          <a:prstGeom prst="rect">
            <a:avLst/>
          </a:prstGeom>
          <a:noFill/>
        </p:spPr>
        <p:txBody>
          <a:bodyPr wrap="square" rtlCol="0">
            <a:spAutoFit/>
          </a:bodyPr>
          <a:lstStyle/>
          <a:p>
            <a:pPr marL="117475" indent="-117475"/>
            <a:r>
              <a:rPr lang="en-US" u="sng" dirty="0" smtClean="0"/>
              <a:t>Analysis</a:t>
            </a:r>
          </a:p>
          <a:p>
            <a:pPr marL="117475" indent="-117475">
              <a:buFont typeface="Arial" pitchFamily="34" charset="0"/>
              <a:buChar char="•"/>
            </a:pPr>
            <a:r>
              <a:rPr lang="en-US" dirty="0" smtClean="0">
                <a:solidFill>
                  <a:srgbClr val="FF0000"/>
                </a:solidFill>
              </a:rPr>
              <a:t>1952 Circular A-47 Economic Analysis</a:t>
            </a:r>
          </a:p>
          <a:p>
            <a:pPr marL="117475" indent="-117475">
              <a:buFont typeface="Arial" pitchFamily="34" charset="0"/>
              <a:buChar char="•"/>
            </a:pPr>
            <a:r>
              <a:rPr lang="en-US" dirty="0" smtClean="0"/>
              <a:t>1958 Multiple-Purpose River Development</a:t>
            </a:r>
          </a:p>
          <a:p>
            <a:pPr marL="117475" indent="-117475">
              <a:buFont typeface="Arial" pitchFamily="34" charset="0"/>
              <a:buChar char="•"/>
            </a:pPr>
            <a:r>
              <a:rPr lang="en-US" dirty="0" smtClean="0"/>
              <a:t>1962 Design of Water Resources Systems </a:t>
            </a:r>
          </a:p>
          <a:p>
            <a:pPr marL="117475" indent="-117475">
              <a:buFont typeface="Arial" pitchFamily="34" charset="0"/>
              <a:buChar char="•"/>
            </a:pPr>
            <a:endParaRPr lang="en-US" sz="800" dirty="0" smtClean="0"/>
          </a:p>
          <a:p>
            <a:pPr marL="117475" indent="-117475"/>
            <a:r>
              <a:rPr lang="en-US" u="sng" dirty="0" smtClean="0"/>
              <a:t>Key Legislation</a:t>
            </a:r>
          </a:p>
          <a:p>
            <a:pPr marL="117475" indent="-117475">
              <a:buFont typeface="Arial" pitchFamily="34" charset="0"/>
              <a:buChar char="•"/>
            </a:pPr>
            <a:r>
              <a:rPr lang="en-US" dirty="0" smtClean="0"/>
              <a:t>1944, 1956, 1965 Flood Control Act</a:t>
            </a:r>
          </a:p>
          <a:p>
            <a:pPr marL="117475" indent="-117475">
              <a:buFont typeface="Arial" pitchFamily="34" charset="0"/>
              <a:buChar char="•"/>
            </a:pPr>
            <a:r>
              <a:rPr lang="en-US" dirty="0" smtClean="0">
                <a:solidFill>
                  <a:srgbClr val="FF0000"/>
                </a:solidFill>
              </a:rPr>
              <a:t>1948 and 1956 Water Pollution Control Acts</a:t>
            </a:r>
          </a:p>
          <a:p>
            <a:pPr marL="117475" indent="-117475">
              <a:buFont typeface="Arial" pitchFamily="34" charset="0"/>
              <a:buChar char="•"/>
            </a:pPr>
            <a:r>
              <a:rPr lang="en-US" dirty="0" smtClean="0"/>
              <a:t>1955 and 1965 Rivers and Harbors Act</a:t>
            </a:r>
          </a:p>
          <a:p>
            <a:pPr marL="117475" indent="-117475">
              <a:buFont typeface="Arial" pitchFamily="34" charset="0"/>
              <a:buChar char="•"/>
            </a:pPr>
            <a:r>
              <a:rPr lang="en-US" dirty="0" smtClean="0">
                <a:solidFill>
                  <a:srgbClr val="FF0000"/>
                </a:solidFill>
              </a:rPr>
              <a:t>1956 Federal Aid Highway (Interstate) Act</a:t>
            </a:r>
          </a:p>
          <a:p>
            <a:pPr marL="117475" indent="-117475">
              <a:buFont typeface="Arial" pitchFamily="34" charset="0"/>
              <a:buChar char="•"/>
            </a:pPr>
            <a:r>
              <a:rPr lang="en-US" dirty="0" smtClean="0"/>
              <a:t>1965 Water Resources Planning Act</a:t>
            </a:r>
          </a:p>
          <a:p>
            <a:pPr marL="117475" indent="-117475">
              <a:buFont typeface="Arial" pitchFamily="34" charset="0"/>
              <a:buChar char="•"/>
            </a:pPr>
            <a:r>
              <a:rPr lang="en-US" dirty="0" smtClean="0">
                <a:solidFill>
                  <a:srgbClr val="FF0000"/>
                </a:solidFill>
              </a:rPr>
              <a:t>1966 Clean Rivers Restoration Act</a:t>
            </a:r>
          </a:p>
          <a:p>
            <a:pPr marL="117475" indent="-117475">
              <a:buFont typeface="Arial" pitchFamily="34" charset="0"/>
              <a:buChar char="•"/>
            </a:pPr>
            <a:r>
              <a:rPr lang="en-US" dirty="0" smtClean="0">
                <a:solidFill>
                  <a:schemeClr val="tx2"/>
                </a:solidFill>
              </a:rPr>
              <a:t>1968 Wild and Scenic Rivers Act</a:t>
            </a:r>
          </a:p>
          <a:p>
            <a:pPr marL="117475" indent="-117475">
              <a:buFont typeface="Arial" pitchFamily="34" charset="0"/>
              <a:buChar char="•"/>
            </a:pPr>
            <a:r>
              <a:rPr lang="en-US" dirty="0" smtClean="0">
                <a:solidFill>
                  <a:srgbClr val="FF0000"/>
                </a:solidFill>
              </a:rPr>
              <a:t>1968 Flood Insurance Act</a:t>
            </a:r>
          </a:p>
          <a:p>
            <a:pPr marL="117475" indent="-117475"/>
            <a:endParaRPr lang="en-US" sz="800" dirty="0" smtClean="0"/>
          </a:p>
          <a:p>
            <a:pPr marL="117475" indent="-117475"/>
            <a:r>
              <a:rPr lang="en-US" u="sng" dirty="0" smtClean="0"/>
              <a:t>Institutions Formed</a:t>
            </a:r>
          </a:p>
          <a:p>
            <a:pPr marL="117475" indent="-117475">
              <a:buFont typeface="Arial" pitchFamily="34" charset="0"/>
              <a:buChar char="•"/>
            </a:pPr>
            <a:r>
              <a:rPr lang="en-US" dirty="0" smtClean="0"/>
              <a:t>1950 Presidential Water Resources Policy </a:t>
            </a:r>
            <a:r>
              <a:rPr lang="en-US" dirty="0" err="1" smtClean="0"/>
              <a:t>Cmsn</a:t>
            </a:r>
            <a:endParaRPr lang="en-US" dirty="0" smtClean="0"/>
          </a:p>
          <a:p>
            <a:pPr marL="117475" indent="-117475">
              <a:buFont typeface="Arial" pitchFamily="34" charset="0"/>
              <a:buChar char="•"/>
            </a:pPr>
            <a:r>
              <a:rPr lang="en-US" dirty="0" smtClean="0"/>
              <a:t>1952 House Subcommittee to Study Civil Works</a:t>
            </a:r>
          </a:p>
          <a:p>
            <a:pPr marL="117475" indent="-117475">
              <a:buFont typeface="Arial" pitchFamily="34" charset="0"/>
              <a:buChar char="•"/>
            </a:pPr>
            <a:r>
              <a:rPr lang="en-US" dirty="0" smtClean="0">
                <a:solidFill>
                  <a:srgbClr val="FF0000"/>
                </a:solidFill>
              </a:rPr>
              <a:t>1955 Pres. </a:t>
            </a:r>
            <a:r>
              <a:rPr lang="en-US" dirty="0" err="1" smtClean="0">
                <a:solidFill>
                  <a:srgbClr val="FF0000"/>
                </a:solidFill>
              </a:rPr>
              <a:t>Cmsn</a:t>
            </a:r>
            <a:r>
              <a:rPr lang="en-US" dirty="0" smtClean="0">
                <a:solidFill>
                  <a:srgbClr val="FF0000"/>
                </a:solidFill>
              </a:rPr>
              <a:t> on Water Resources Policy </a:t>
            </a:r>
          </a:p>
          <a:p>
            <a:pPr marL="117475" indent="-117475">
              <a:buFont typeface="Arial" pitchFamily="34" charset="0"/>
              <a:buChar char="•"/>
            </a:pPr>
            <a:r>
              <a:rPr lang="en-US" dirty="0" smtClean="0"/>
              <a:t>1958 NASA</a:t>
            </a:r>
          </a:p>
          <a:p>
            <a:pPr marL="117475" indent="-117475">
              <a:buFont typeface="Arial" pitchFamily="34" charset="0"/>
              <a:buChar char="•"/>
            </a:pPr>
            <a:r>
              <a:rPr lang="en-US" dirty="0" smtClean="0"/>
              <a:t>1965 Water Resources Council</a:t>
            </a:r>
            <a:endParaRPr lang="en-US" sz="800" dirty="0" smtClean="0"/>
          </a:p>
        </p:txBody>
      </p:sp>
      <p:pic>
        <p:nvPicPr>
          <p:cNvPr id="10" name="Picture 2"/>
          <p:cNvPicPr>
            <a:picLocks noChangeAspect="1" noChangeArrowheads="1"/>
          </p:cNvPicPr>
          <p:nvPr/>
        </p:nvPicPr>
        <p:blipFill>
          <a:blip r:embed="rId3" cstate="print">
            <a:clrChange>
              <a:clrFrom>
                <a:srgbClr val="474747"/>
              </a:clrFrom>
              <a:clrTo>
                <a:srgbClr val="474747">
                  <a:alpha val="0"/>
                </a:srgbClr>
              </a:clrTo>
            </a:clrChange>
            <a:lum bright="-10000" contrast="20000"/>
          </a:blip>
          <a:srcRect l="2086" r="1176" b="3565"/>
          <a:stretch>
            <a:fillRect/>
          </a:stretch>
        </p:blipFill>
        <p:spPr bwMode="auto">
          <a:xfrm>
            <a:off x="217170" y="685800"/>
            <a:ext cx="1664970" cy="2306791"/>
          </a:xfrm>
          <a:prstGeom prst="rect">
            <a:avLst/>
          </a:prstGeom>
          <a:noFill/>
          <a:ln w="9525">
            <a:solidFill>
              <a:schemeClr val="tx1">
                <a:lumMod val="65000"/>
                <a:lumOff val="35000"/>
              </a:schemeClr>
            </a:solidFill>
            <a:miter lim="800000"/>
            <a:headEnd/>
            <a:tailEnd/>
          </a:ln>
        </p:spPr>
      </p:pic>
      <p:pic>
        <p:nvPicPr>
          <p:cNvPr id="58373" name="Picture 5" descr="C:\Users\Q0IWRSBK\Pictures\wein20.jpg"/>
          <p:cNvPicPr>
            <a:picLocks noChangeAspect="1" noChangeArrowheads="1"/>
          </p:cNvPicPr>
          <p:nvPr/>
        </p:nvPicPr>
        <p:blipFill>
          <a:blip r:embed="rId4" cstate="print"/>
          <a:srcRect/>
          <a:stretch>
            <a:fillRect/>
          </a:stretch>
        </p:blipFill>
        <p:spPr bwMode="auto">
          <a:xfrm>
            <a:off x="1247713" y="1371600"/>
            <a:ext cx="2394561" cy="1752600"/>
          </a:xfrm>
          <a:prstGeom prst="rect">
            <a:avLst/>
          </a:prstGeom>
          <a:noFill/>
          <a:ln>
            <a:solidFill>
              <a:schemeClr val="tx1">
                <a:lumMod val="85000"/>
                <a:lumOff val="15000"/>
              </a:schemeClr>
            </a:solidFill>
          </a:ln>
        </p:spPr>
      </p:pic>
      <p:pic>
        <p:nvPicPr>
          <p:cNvPr id="58374" name="Picture 6" descr="C:\Users\Q0IWRSBK\Pictures\vabJun1965.jpg"/>
          <p:cNvPicPr>
            <a:picLocks noChangeAspect="1" noChangeArrowheads="1"/>
          </p:cNvPicPr>
          <p:nvPr/>
        </p:nvPicPr>
        <p:blipFill>
          <a:blip r:embed="rId5" cstate="print"/>
          <a:srcRect/>
          <a:stretch>
            <a:fillRect/>
          </a:stretch>
        </p:blipFill>
        <p:spPr bwMode="auto">
          <a:xfrm>
            <a:off x="1230630" y="4648200"/>
            <a:ext cx="2388870" cy="1919694"/>
          </a:xfrm>
          <a:prstGeom prst="rect">
            <a:avLst/>
          </a:prstGeom>
          <a:noFill/>
          <a:ln>
            <a:solidFill>
              <a:schemeClr val="tx1"/>
            </a:solidFill>
          </a:ln>
        </p:spPr>
      </p:pic>
      <p:pic>
        <p:nvPicPr>
          <p:cNvPr id="58375" name="Picture 7" descr="C:\Users\Q0IWRSBK\Pictures\225px-John_F__Kennedy,_White_House_color_photo_portrait.jpg"/>
          <p:cNvPicPr>
            <a:picLocks noChangeAspect="1" noChangeArrowheads="1"/>
          </p:cNvPicPr>
          <p:nvPr/>
        </p:nvPicPr>
        <p:blipFill>
          <a:blip r:embed="rId6" cstate="print"/>
          <a:srcRect/>
          <a:stretch>
            <a:fillRect/>
          </a:stretch>
        </p:blipFill>
        <p:spPr bwMode="auto">
          <a:xfrm>
            <a:off x="361950" y="4267200"/>
            <a:ext cx="1049655" cy="1325880"/>
          </a:xfrm>
          <a:prstGeom prst="rect">
            <a:avLst/>
          </a:prstGeom>
          <a:noFill/>
          <a:ln>
            <a:solidFill>
              <a:schemeClr val="tx1"/>
            </a:solidFill>
          </a:ln>
        </p:spPr>
      </p:pic>
      <p:pic>
        <p:nvPicPr>
          <p:cNvPr id="58376" name="Picture 8" descr="C:\Users\Q0IWRSBK\Pictures\36-mm.jpg"/>
          <p:cNvPicPr>
            <a:picLocks noChangeAspect="1" noChangeArrowheads="1"/>
          </p:cNvPicPr>
          <p:nvPr/>
        </p:nvPicPr>
        <p:blipFill>
          <a:blip r:embed="rId7" cstate="print"/>
          <a:srcRect/>
          <a:stretch>
            <a:fillRect/>
          </a:stretch>
        </p:blipFill>
        <p:spPr bwMode="auto">
          <a:xfrm>
            <a:off x="217170" y="2514600"/>
            <a:ext cx="1230630" cy="1800606"/>
          </a:xfrm>
          <a:prstGeom prst="rect">
            <a:avLst/>
          </a:prstGeom>
          <a:noFill/>
          <a:ln>
            <a:solidFill>
              <a:schemeClr val="tx1"/>
            </a:solidFill>
          </a:ln>
        </p:spPr>
      </p:pic>
      <p:pic>
        <p:nvPicPr>
          <p:cNvPr id="58372" name="Picture 4" descr="C:\Users\Q0IWRSBK\Pictures\wein6.jpg"/>
          <p:cNvPicPr>
            <a:picLocks noChangeAspect="1" noChangeArrowheads="1"/>
          </p:cNvPicPr>
          <p:nvPr/>
        </p:nvPicPr>
        <p:blipFill>
          <a:blip r:embed="rId8" cstate="print"/>
          <a:srcRect/>
          <a:stretch>
            <a:fillRect/>
          </a:stretch>
        </p:blipFill>
        <p:spPr bwMode="auto">
          <a:xfrm>
            <a:off x="1230631" y="3048000"/>
            <a:ext cx="2440260" cy="1752600"/>
          </a:xfrm>
          <a:prstGeom prst="rect">
            <a:avLst/>
          </a:prstGeom>
          <a:noFill/>
          <a:ln>
            <a:solidFill>
              <a:schemeClr val="tx1">
                <a:lumMod val="85000"/>
                <a:lumOff val="15000"/>
              </a:schemeClr>
            </a:solidFill>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
            <a:ext cx="8686800" cy="954107"/>
          </a:xfrm>
          <a:prstGeom prst="rect">
            <a:avLst/>
          </a:prstGeom>
          <a:noFill/>
        </p:spPr>
        <p:txBody>
          <a:bodyPr wrap="square" rtlCol="0">
            <a:spAutoFit/>
          </a:bodyPr>
          <a:lstStyle/>
          <a:p>
            <a:pPr algn="ctr"/>
            <a:r>
              <a:rPr lang="en-US" sz="2800" b="1" i="1" smtClean="0"/>
              <a:t>3) Environmental Enlightenment: Waking Up to Consequences</a:t>
            </a:r>
            <a:endParaRPr lang="en-US" sz="2800" b="1" i="1" dirty="0" smtClean="0"/>
          </a:p>
        </p:txBody>
      </p:sp>
      <p:sp>
        <p:nvSpPr>
          <p:cNvPr id="27"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13</a:t>
            </a:fld>
            <a:endParaRPr lang="en-US" sz="1000" dirty="0"/>
          </a:p>
        </p:txBody>
      </p:sp>
      <p:sp>
        <p:nvSpPr>
          <p:cNvPr id="6" name="TextBox 5"/>
          <p:cNvSpPr txBox="1"/>
          <p:nvPr/>
        </p:nvSpPr>
        <p:spPr>
          <a:xfrm>
            <a:off x="3547110" y="762000"/>
            <a:ext cx="5139690" cy="6278642"/>
          </a:xfrm>
          <a:prstGeom prst="rect">
            <a:avLst/>
          </a:prstGeom>
          <a:noFill/>
        </p:spPr>
        <p:txBody>
          <a:bodyPr wrap="square" rtlCol="0">
            <a:spAutoFit/>
          </a:bodyPr>
          <a:lstStyle/>
          <a:p>
            <a:pPr marL="117475" indent="-117475"/>
            <a:r>
              <a:rPr lang="en-US" b="1" u="sng" dirty="0" smtClean="0"/>
              <a:t>Analysis</a:t>
            </a:r>
          </a:p>
          <a:p>
            <a:pPr marL="117475" indent="-117475">
              <a:buFont typeface="Arial" pitchFamily="34" charset="0"/>
              <a:buChar char="•"/>
            </a:pPr>
            <a:r>
              <a:rPr lang="en-US" b="1" dirty="0" smtClean="0"/>
              <a:t>1962 “Silent Spring” published</a:t>
            </a:r>
          </a:p>
          <a:p>
            <a:pPr marL="117475" indent="-117475">
              <a:buFont typeface="Arial" pitchFamily="34" charset="0"/>
              <a:buChar char="•"/>
            </a:pPr>
            <a:r>
              <a:rPr lang="en-US" b="1" dirty="0" smtClean="0"/>
              <a:t>1973 National Water Commission report</a:t>
            </a:r>
          </a:p>
          <a:p>
            <a:pPr marL="117475" indent="-117475">
              <a:buFont typeface="Arial" pitchFamily="34" charset="0"/>
              <a:buChar char="•"/>
            </a:pPr>
            <a:endParaRPr lang="en-US" sz="800" b="1" dirty="0" smtClean="0"/>
          </a:p>
          <a:p>
            <a:pPr marL="117475" indent="-117475"/>
            <a:r>
              <a:rPr lang="en-US" b="1" u="sng" dirty="0" smtClean="0"/>
              <a:t>Key Legislation</a:t>
            </a:r>
          </a:p>
          <a:p>
            <a:pPr marL="117475" indent="-117475">
              <a:buFont typeface="Arial" pitchFamily="34" charset="0"/>
              <a:buChar char="•"/>
            </a:pPr>
            <a:r>
              <a:rPr lang="en-US" b="1" dirty="0" smtClean="0">
                <a:solidFill>
                  <a:srgbClr val="FF0000"/>
                </a:solidFill>
              </a:rPr>
              <a:t>1969 National Environmental Policy Act</a:t>
            </a:r>
          </a:p>
          <a:p>
            <a:pPr marL="117475" indent="-117475">
              <a:buFont typeface="Arial" pitchFamily="34" charset="0"/>
              <a:buChar char="•"/>
            </a:pPr>
            <a:r>
              <a:rPr lang="en-US" b="1" dirty="0" smtClean="0">
                <a:solidFill>
                  <a:srgbClr val="FF0000"/>
                </a:solidFill>
              </a:rPr>
              <a:t>1973 Endangered Species Act</a:t>
            </a:r>
          </a:p>
          <a:p>
            <a:pPr marL="117475" indent="-117475">
              <a:buFont typeface="Arial" pitchFamily="34" charset="0"/>
              <a:buChar char="•"/>
            </a:pPr>
            <a:r>
              <a:rPr lang="en-US" b="1" dirty="0" smtClean="0">
                <a:solidFill>
                  <a:schemeClr val="tx2"/>
                </a:solidFill>
              </a:rPr>
              <a:t>1974, 1986, &amp;1996 Safe Drinking Water Acts</a:t>
            </a:r>
          </a:p>
          <a:p>
            <a:pPr marL="117475" indent="-117475">
              <a:buFont typeface="Arial" pitchFamily="34" charset="0"/>
              <a:buChar char="•"/>
            </a:pPr>
            <a:r>
              <a:rPr lang="en-US" b="1" dirty="0" smtClean="0">
                <a:solidFill>
                  <a:srgbClr val="FF0000"/>
                </a:solidFill>
              </a:rPr>
              <a:t>1977 Clean Water Act</a:t>
            </a:r>
          </a:p>
          <a:p>
            <a:pPr marL="117475" indent="-117475">
              <a:buFont typeface="Arial" pitchFamily="34" charset="0"/>
              <a:buChar char="•"/>
            </a:pPr>
            <a:r>
              <a:rPr lang="en-US" b="1" dirty="0" smtClean="0">
                <a:solidFill>
                  <a:srgbClr val="FF0000"/>
                </a:solidFill>
              </a:rPr>
              <a:t>1980 CERCLA</a:t>
            </a:r>
          </a:p>
          <a:p>
            <a:pPr marL="117475" indent="-117475">
              <a:buFont typeface="Arial" pitchFamily="34" charset="0"/>
              <a:buChar char="•"/>
            </a:pPr>
            <a:r>
              <a:rPr lang="en-US" b="1" dirty="0" smtClean="0"/>
              <a:t>1986 Federal Power Act</a:t>
            </a:r>
          </a:p>
          <a:p>
            <a:pPr marL="117475" indent="-117475">
              <a:buFont typeface="Arial" pitchFamily="34" charset="0"/>
              <a:buChar char="•"/>
            </a:pPr>
            <a:r>
              <a:rPr lang="en-US" b="1" dirty="0" smtClean="0">
                <a:solidFill>
                  <a:srgbClr val="FF0000"/>
                </a:solidFill>
              </a:rPr>
              <a:t>1986 Water Resources Development Act</a:t>
            </a:r>
          </a:p>
          <a:p>
            <a:pPr marL="117475" indent="-117475"/>
            <a:endParaRPr lang="en-US" sz="800" b="1" dirty="0" smtClean="0"/>
          </a:p>
          <a:p>
            <a:pPr marL="117475" indent="-117475"/>
            <a:r>
              <a:rPr lang="en-US" b="1" u="sng" dirty="0" smtClean="0"/>
              <a:t>Institutions Formed</a:t>
            </a:r>
          </a:p>
          <a:p>
            <a:pPr marL="117475" indent="-117475">
              <a:buFont typeface="Arial" pitchFamily="34" charset="0"/>
              <a:buChar char="•"/>
            </a:pPr>
            <a:r>
              <a:rPr lang="en-US" b="1" dirty="0" smtClean="0">
                <a:solidFill>
                  <a:schemeClr val="tx2"/>
                </a:solidFill>
              </a:rPr>
              <a:t>1970 Council on Environmental Quality</a:t>
            </a:r>
          </a:p>
          <a:p>
            <a:pPr marL="117475" indent="-117475">
              <a:buFont typeface="Arial" pitchFamily="34" charset="0"/>
              <a:buChar char="•"/>
            </a:pPr>
            <a:r>
              <a:rPr lang="en-US" b="1" dirty="0" smtClean="0">
                <a:solidFill>
                  <a:srgbClr val="FF0000"/>
                </a:solidFill>
              </a:rPr>
              <a:t>1970 Environmental Protection Agency</a:t>
            </a:r>
          </a:p>
          <a:p>
            <a:pPr marL="117475" indent="-117475">
              <a:buFont typeface="Arial" pitchFamily="34" charset="0"/>
              <a:buChar char="•"/>
            </a:pPr>
            <a:endParaRPr lang="en-US" sz="800" b="1" dirty="0" smtClean="0"/>
          </a:p>
          <a:p>
            <a:pPr marL="117475" indent="-117475"/>
            <a:r>
              <a:rPr lang="en-US" b="1" u="sng" dirty="0" smtClean="0"/>
              <a:t>Key Events</a:t>
            </a:r>
          </a:p>
          <a:p>
            <a:pPr marL="117475" indent="-117475">
              <a:buFont typeface="Arial" pitchFamily="34" charset="0"/>
              <a:buChar char="•"/>
            </a:pPr>
            <a:r>
              <a:rPr lang="en-US" b="1" dirty="0" smtClean="0">
                <a:solidFill>
                  <a:srgbClr val="FF0000"/>
                </a:solidFill>
              </a:rPr>
              <a:t>1969 Cuyahoga River Catches Fire</a:t>
            </a:r>
          </a:p>
          <a:p>
            <a:pPr marL="117475" indent="-117475">
              <a:buFont typeface="Arial" pitchFamily="34" charset="0"/>
              <a:buChar char="•"/>
            </a:pPr>
            <a:r>
              <a:rPr lang="en-US" b="1" dirty="0" smtClean="0"/>
              <a:t>1986 FEMA takes over Interagency Flood Management Task Force</a:t>
            </a:r>
          </a:p>
          <a:p>
            <a:pPr marL="117475" indent="-117475">
              <a:buFont typeface="Arial" pitchFamily="34" charset="0"/>
              <a:buChar char="•"/>
            </a:pPr>
            <a:r>
              <a:rPr lang="en-US" b="1" dirty="0" smtClean="0">
                <a:solidFill>
                  <a:srgbClr val="FF0000"/>
                </a:solidFill>
              </a:rPr>
              <a:t>1989 Escalating Federal involvement               in Everglades restoration</a:t>
            </a:r>
          </a:p>
          <a:p>
            <a:pPr>
              <a:buFont typeface="Arial" pitchFamily="34" charset="0"/>
              <a:buChar char="•"/>
            </a:pPr>
            <a:endParaRPr lang="en-US" b="1" dirty="0"/>
          </a:p>
        </p:txBody>
      </p:sp>
      <p:pic>
        <p:nvPicPr>
          <p:cNvPr id="66561" name="Picture 1" descr="C:\Users\Q0IWRSBK\Pictures\EarthTalkEPAWaterAuthority.jpg"/>
          <p:cNvPicPr>
            <a:picLocks noChangeAspect="1" noChangeArrowheads="1"/>
          </p:cNvPicPr>
          <p:nvPr/>
        </p:nvPicPr>
        <p:blipFill>
          <a:blip r:embed="rId3" cstate="print"/>
          <a:srcRect/>
          <a:stretch>
            <a:fillRect/>
          </a:stretch>
        </p:blipFill>
        <p:spPr bwMode="auto">
          <a:xfrm>
            <a:off x="1303020" y="838200"/>
            <a:ext cx="2099310" cy="1684206"/>
          </a:xfrm>
          <a:prstGeom prst="rect">
            <a:avLst/>
          </a:prstGeom>
          <a:noFill/>
          <a:ln>
            <a:solidFill>
              <a:schemeClr val="tx1"/>
            </a:solidFill>
          </a:ln>
        </p:spPr>
      </p:pic>
      <p:pic>
        <p:nvPicPr>
          <p:cNvPr id="66563" name="Picture 3" descr="C:\Users\Q0IWRSBK\Pictures\carson.jpg"/>
          <p:cNvPicPr>
            <a:picLocks noChangeAspect="1" noChangeArrowheads="1"/>
          </p:cNvPicPr>
          <p:nvPr/>
        </p:nvPicPr>
        <p:blipFill>
          <a:blip r:embed="rId4" cstate="print"/>
          <a:srcRect r="13077" b="3231"/>
          <a:stretch>
            <a:fillRect/>
          </a:stretch>
        </p:blipFill>
        <p:spPr bwMode="auto">
          <a:xfrm>
            <a:off x="0" y="609600"/>
            <a:ext cx="1430537" cy="1676400"/>
          </a:xfrm>
          <a:prstGeom prst="rect">
            <a:avLst/>
          </a:prstGeom>
          <a:noFill/>
          <a:ln>
            <a:solidFill>
              <a:schemeClr val="tx1"/>
            </a:solidFill>
          </a:ln>
        </p:spPr>
      </p:pic>
      <p:pic>
        <p:nvPicPr>
          <p:cNvPr id="66562" name="Picture 2" descr="C:\Users\Q0IWRSBK\Pictures\cuyahogariverfire1948.jpg"/>
          <p:cNvPicPr>
            <a:picLocks noChangeAspect="1" noChangeArrowheads="1"/>
          </p:cNvPicPr>
          <p:nvPr/>
        </p:nvPicPr>
        <p:blipFill>
          <a:blip r:embed="rId5" cstate="print"/>
          <a:srcRect t="39437"/>
          <a:stretch>
            <a:fillRect/>
          </a:stretch>
        </p:blipFill>
        <p:spPr bwMode="auto">
          <a:xfrm>
            <a:off x="1" y="2286000"/>
            <a:ext cx="2472653" cy="1219200"/>
          </a:xfrm>
          <a:prstGeom prst="rect">
            <a:avLst/>
          </a:prstGeom>
          <a:noFill/>
          <a:ln>
            <a:solidFill>
              <a:schemeClr val="tx1"/>
            </a:solidFill>
          </a:ln>
        </p:spPr>
      </p:pic>
      <p:pic>
        <p:nvPicPr>
          <p:cNvPr id="66564" name="Picture 4" descr="C:\Users\Q0IWRSBK\Pictures\Edmund_Muskie.jpg"/>
          <p:cNvPicPr>
            <a:picLocks noChangeAspect="1" noChangeArrowheads="1"/>
          </p:cNvPicPr>
          <p:nvPr/>
        </p:nvPicPr>
        <p:blipFill>
          <a:blip r:embed="rId6" cstate="print"/>
          <a:srcRect/>
          <a:stretch>
            <a:fillRect/>
          </a:stretch>
        </p:blipFill>
        <p:spPr bwMode="auto">
          <a:xfrm>
            <a:off x="217170" y="3352800"/>
            <a:ext cx="1642516" cy="2209800"/>
          </a:xfrm>
          <a:prstGeom prst="rect">
            <a:avLst/>
          </a:prstGeom>
          <a:noFill/>
          <a:ln>
            <a:solidFill>
              <a:schemeClr val="tx1"/>
            </a:solidFill>
          </a:ln>
        </p:spPr>
      </p:pic>
      <p:pic>
        <p:nvPicPr>
          <p:cNvPr id="66566" name="Picture 6" descr="C:\Users\Q0IWRSBK\Pictures\a0039e0o.jpg"/>
          <p:cNvPicPr>
            <a:picLocks noChangeAspect="1" noChangeArrowheads="1"/>
          </p:cNvPicPr>
          <p:nvPr/>
        </p:nvPicPr>
        <p:blipFill>
          <a:blip r:embed="rId7" cstate="print">
            <a:lum contrast="10000"/>
          </a:blip>
          <a:srcRect/>
          <a:stretch>
            <a:fillRect/>
          </a:stretch>
        </p:blipFill>
        <p:spPr bwMode="auto">
          <a:xfrm>
            <a:off x="1809750" y="2514600"/>
            <a:ext cx="1664970" cy="2508780"/>
          </a:xfrm>
          <a:prstGeom prst="rect">
            <a:avLst/>
          </a:prstGeom>
          <a:noFill/>
          <a:ln>
            <a:solidFill>
              <a:schemeClr val="tx1"/>
            </a:solidFill>
          </a:ln>
        </p:spPr>
      </p:pic>
      <p:pic>
        <p:nvPicPr>
          <p:cNvPr id="66565" name="Picture 5" descr="C:\Users\Q0IWRSBK\Pictures\MSDouglas4.jpg"/>
          <p:cNvPicPr>
            <a:picLocks noChangeAspect="1" noChangeArrowheads="1"/>
          </p:cNvPicPr>
          <p:nvPr/>
        </p:nvPicPr>
        <p:blipFill>
          <a:blip r:embed="rId8" cstate="print"/>
          <a:srcRect/>
          <a:stretch>
            <a:fillRect/>
          </a:stretch>
        </p:blipFill>
        <p:spPr bwMode="auto">
          <a:xfrm>
            <a:off x="1592580" y="4419601"/>
            <a:ext cx="1375410" cy="1789863"/>
          </a:xfrm>
          <a:prstGeom prst="rect">
            <a:avLst/>
          </a:prstGeom>
          <a:noFill/>
          <a:ln>
            <a:solidFill>
              <a:schemeClr val="tx1"/>
            </a:solidFill>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4294967295"/>
          </p:nvPr>
        </p:nvSpPr>
        <p:spPr>
          <a:xfrm>
            <a:off x="3474720" y="6381750"/>
            <a:ext cx="1737360" cy="476250"/>
          </a:xfrm>
          <a:prstGeom prst="rect">
            <a:avLst/>
          </a:prstGeom>
        </p:spPr>
        <p:txBody>
          <a:bodyPr/>
          <a:lstStyle/>
          <a:p>
            <a:pPr>
              <a:defRPr/>
            </a:pPr>
            <a:fld id="{1C0FC775-1F70-4D90-91DE-9E05456F1F17}" type="slidenum">
              <a:rPr lang="en-US" sz="1000" b="0" smtClean="0"/>
              <a:pPr>
                <a:defRPr/>
              </a:pPr>
              <a:t>14</a:t>
            </a:fld>
            <a:endParaRPr lang="en-US" sz="1000" b="0" dirty="0"/>
          </a:p>
        </p:txBody>
      </p:sp>
      <p:sp>
        <p:nvSpPr>
          <p:cNvPr id="3" name="TextBox 2"/>
          <p:cNvSpPr txBox="1"/>
          <p:nvPr/>
        </p:nvSpPr>
        <p:spPr>
          <a:xfrm>
            <a:off x="0" y="124655"/>
            <a:ext cx="8686800" cy="1077218"/>
          </a:xfrm>
          <a:prstGeom prst="rect">
            <a:avLst/>
          </a:prstGeom>
          <a:noFill/>
        </p:spPr>
        <p:txBody>
          <a:bodyPr wrap="square" rtlCol="0">
            <a:spAutoFit/>
          </a:bodyPr>
          <a:lstStyle/>
          <a:p>
            <a:pPr algn="ctr"/>
            <a:r>
              <a:rPr lang="en-US" sz="3200" b="1" i="1" dirty="0" smtClean="0"/>
              <a:t>4) Emerging Focus?                         Adaptation and Resilience</a:t>
            </a:r>
          </a:p>
        </p:txBody>
      </p:sp>
      <p:pic>
        <p:nvPicPr>
          <p:cNvPr id="70658" name="Picture 2"/>
          <p:cNvPicPr>
            <a:picLocks noChangeAspect="1" noChangeArrowheads="1"/>
          </p:cNvPicPr>
          <p:nvPr/>
        </p:nvPicPr>
        <p:blipFill>
          <a:blip r:embed="rId2" cstate="print"/>
          <a:srcRect/>
          <a:stretch>
            <a:fillRect/>
          </a:stretch>
        </p:blipFill>
        <p:spPr bwMode="auto">
          <a:xfrm>
            <a:off x="5486400" y="1259711"/>
            <a:ext cx="3030835" cy="2119223"/>
          </a:xfrm>
          <a:prstGeom prst="rect">
            <a:avLst/>
          </a:prstGeom>
          <a:noFill/>
          <a:ln w="9525">
            <a:noFill/>
            <a:miter lim="800000"/>
            <a:headEnd/>
            <a:tailEnd/>
          </a:ln>
          <a:effectLst/>
        </p:spPr>
      </p:pic>
      <p:sp>
        <p:nvSpPr>
          <p:cNvPr id="6" name="TextBox 5"/>
          <p:cNvSpPr txBox="1"/>
          <p:nvPr/>
        </p:nvSpPr>
        <p:spPr>
          <a:xfrm>
            <a:off x="217171" y="1295400"/>
            <a:ext cx="7021830" cy="4216539"/>
          </a:xfrm>
          <a:prstGeom prst="rect">
            <a:avLst/>
          </a:prstGeom>
          <a:noFill/>
        </p:spPr>
        <p:txBody>
          <a:bodyPr wrap="square" rtlCol="0">
            <a:spAutoFit/>
          </a:bodyPr>
          <a:lstStyle/>
          <a:p>
            <a:r>
              <a:rPr lang="en-US" sz="2800" i="1" u="sng" dirty="0" smtClean="0"/>
              <a:t>White House Initiatives:</a:t>
            </a:r>
          </a:p>
          <a:p>
            <a:endParaRPr lang="en-US" sz="1200" dirty="0" smtClean="0"/>
          </a:p>
          <a:p>
            <a:pPr lvl="1">
              <a:buFont typeface="Arial" pitchFamily="34" charset="0"/>
              <a:buChar char="•"/>
            </a:pPr>
            <a:r>
              <a:rPr lang="en-US" sz="2400" dirty="0" smtClean="0"/>
              <a:t> “We Can’t Wait” Port Permitting</a:t>
            </a:r>
          </a:p>
          <a:p>
            <a:pPr lvl="1">
              <a:buFont typeface="Arial" pitchFamily="34" charset="0"/>
              <a:buChar char="•"/>
            </a:pPr>
            <a:endParaRPr lang="en-US" sz="1200" dirty="0" smtClean="0"/>
          </a:p>
          <a:p>
            <a:pPr lvl="1">
              <a:buFont typeface="Arial" pitchFamily="34" charset="0"/>
              <a:buChar char="•"/>
            </a:pPr>
            <a:r>
              <a:rPr lang="en-US" sz="2400" dirty="0" smtClean="0"/>
              <a:t> Build America Investment </a:t>
            </a:r>
          </a:p>
          <a:p>
            <a:pPr lvl="1">
              <a:buFont typeface="Arial" pitchFamily="34" charset="0"/>
              <a:buChar char="•"/>
            </a:pPr>
            <a:endParaRPr lang="en-US" sz="1200" dirty="0" smtClean="0"/>
          </a:p>
          <a:p>
            <a:pPr lvl="1">
              <a:buFont typeface="Arial" pitchFamily="34" charset="0"/>
              <a:buChar char="•"/>
            </a:pPr>
            <a:r>
              <a:rPr lang="en-US" sz="2400" dirty="0" smtClean="0"/>
              <a:t> Infrastructure Task Force</a:t>
            </a:r>
          </a:p>
          <a:p>
            <a:pPr lvl="1">
              <a:buFont typeface="Arial" pitchFamily="34" charset="0"/>
              <a:buChar char="•"/>
            </a:pPr>
            <a:endParaRPr lang="en-US" sz="1200" dirty="0" smtClean="0"/>
          </a:p>
          <a:p>
            <a:pPr lvl="1">
              <a:buFont typeface="Arial" pitchFamily="34" charset="0"/>
              <a:buChar char="•"/>
            </a:pPr>
            <a:r>
              <a:rPr lang="en-US" sz="2400" dirty="0" smtClean="0"/>
              <a:t> Building a 21</a:t>
            </a:r>
            <a:r>
              <a:rPr lang="en-US" sz="2400" baseline="30000" dirty="0" smtClean="0"/>
              <a:t>st</a:t>
            </a:r>
            <a:r>
              <a:rPr lang="en-US" sz="2400" dirty="0" smtClean="0"/>
              <a:t> Century Infrastructure</a:t>
            </a:r>
          </a:p>
          <a:p>
            <a:pPr lvl="1">
              <a:buFont typeface="Arial" pitchFamily="34" charset="0"/>
              <a:buChar char="•"/>
            </a:pPr>
            <a:endParaRPr lang="en-US" sz="1200" dirty="0" smtClean="0"/>
          </a:p>
          <a:p>
            <a:pPr lvl="1">
              <a:buFont typeface="Arial" pitchFamily="34" charset="0"/>
              <a:buChar char="•"/>
            </a:pPr>
            <a:r>
              <a:rPr lang="en-US" sz="2400" dirty="0" smtClean="0"/>
              <a:t> Climate Action Plan</a:t>
            </a:r>
          </a:p>
          <a:p>
            <a:pPr lvl="1">
              <a:buFont typeface="Arial" pitchFamily="34" charset="0"/>
              <a:buChar char="•"/>
            </a:pPr>
            <a:endParaRPr lang="en-US" sz="1200" dirty="0" smtClean="0"/>
          </a:p>
          <a:p>
            <a:pPr lvl="1">
              <a:buFont typeface="Arial" pitchFamily="34" charset="0"/>
              <a:buChar char="•"/>
            </a:pPr>
            <a:r>
              <a:rPr lang="en-US" sz="2400" dirty="0" smtClean="0"/>
              <a:t> Strengthen Global Resilience to                           Climate Change</a:t>
            </a:r>
            <a:r>
              <a:rPr lang="en-US" dirty="0" smtClean="0"/>
              <a:t> </a:t>
            </a:r>
          </a:p>
        </p:txBody>
      </p:sp>
      <p:pic>
        <p:nvPicPr>
          <p:cNvPr id="8" name="Picture 2"/>
          <p:cNvPicPr>
            <a:picLocks noChangeAspect="1" noChangeArrowheads="1"/>
          </p:cNvPicPr>
          <p:nvPr/>
        </p:nvPicPr>
        <p:blipFill>
          <a:blip r:embed="rId3" cstate="print"/>
          <a:srcRect/>
          <a:stretch>
            <a:fillRect/>
          </a:stretch>
        </p:blipFill>
        <p:spPr bwMode="auto">
          <a:xfrm>
            <a:off x="5257800" y="3810000"/>
            <a:ext cx="3345791" cy="2590800"/>
          </a:xfrm>
          <a:prstGeom prst="rect">
            <a:avLst/>
          </a:prstGeom>
          <a:noFill/>
          <a:ln w="9525">
            <a:noFill/>
            <a:miter lim="800000"/>
            <a:headEnd/>
            <a:tailEnd/>
          </a:ln>
          <a:effec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4294967295"/>
          </p:nvPr>
        </p:nvSpPr>
        <p:spPr>
          <a:xfrm>
            <a:off x="3474720" y="6381750"/>
            <a:ext cx="1737360" cy="476250"/>
          </a:xfrm>
          <a:prstGeom prst="rect">
            <a:avLst/>
          </a:prstGeom>
        </p:spPr>
        <p:txBody>
          <a:bodyPr/>
          <a:lstStyle/>
          <a:p>
            <a:pPr>
              <a:defRPr/>
            </a:pPr>
            <a:fld id="{1C0FC775-1F70-4D90-91DE-9E05456F1F17}" type="slidenum">
              <a:rPr lang="en-US" sz="1000" b="0" smtClean="0"/>
              <a:pPr>
                <a:defRPr/>
              </a:pPr>
              <a:t>15</a:t>
            </a:fld>
            <a:endParaRPr lang="en-US" sz="1000" b="0" dirty="0"/>
          </a:p>
        </p:txBody>
      </p:sp>
      <p:sp>
        <p:nvSpPr>
          <p:cNvPr id="9" name="Rectangle 8"/>
          <p:cNvSpPr/>
          <p:nvPr/>
        </p:nvSpPr>
        <p:spPr>
          <a:xfrm>
            <a:off x="506730" y="152400"/>
            <a:ext cx="7741550" cy="1077218"/>
          </a:xfrm>
          <a:prstGeom prst="rect">
            <a:avLst/>
          </a:prstGeom>
        </p:spPr>
        <p:txBody>
          <a:bodyPr wrap="square">
            <a:spAutoFit/>
          </a:bodyPr>
          <a:lstStyle/>
          <a:p>
            <a:pPr algn="ctr"/>
            <a:r>
              <a:rPr lang="en-US" sz="3200" b="1" u="sng" dirty="0" smtClean="0">
                <a:effectLst>
                  <a:outerShdw blurRad="38100" dist="38100" dir="2700000" algn="tl">
                    <a:srgbClr val="C0C0C0"/>
                  </a:outerShdw>
                </a:effectLst>
              </a:rPr>
              <a:t>John F. Kennedy: </a:t>
            </a:r>
          </a:p>
          <a:p>
            <a:pPr algn="ctr"/>
            <a:r>
              <a:rPr lang="en-US" sz="3200" b="1" u="sng" dirty="0" smtClean="0">
                <a:effectLst>
                  <a:outerShdw blurRad="38100" dist="38100" dir="2700000" algn="tl">
                    <a:srgbClr val="C0C0C0"/>
                  </a:outerShdw>
                </a:effectLst>
              </a:rPr>
              <a:t>The Last Great Positivist?</a:t>
            </a:r>
            <a:endParaRPr lang="en-US" sz="3200" b="1" dirty="0"/>
          </a:p>
        </p:txBody>
      </p:sp>
      <p:sp>
        <p:nvSpPr>
          <p:cNvPr id="6" name="TextBox 5"/>
          <p:cNvSpPr txBox="1"/>
          <p:nvPr/>
        </p:nvSpPr>
        <p:spPr>
          <a:xfrm>
            <a:off x="2461260" y="1524000"/>
            <a:ext cx="6008370" cy="5170646"/>
          </a:xfrm>
          <a:prstGeom prst="rect">
            <a:avLst/>
          </a:prstGeom>
          <a:noFill/>
        </p:spPr>
        <p:txBody>
          <a:bodyPr wrap="square" rtlCol="0">
            <a:spAutoFit/>
          </a:bodyPr>
          <a:lstStyle/>
          <a:p>
            <a:r>
              <a:rPr lang="en-US" sz="2400" b="1" dirty="0" smtClean="0"/>
              <a:t>We are a great and strong country … but </a:t>
            </a:r>
            <a:r>
              <a:rPr lang="en-US" sz="2400" b="1" dirty="0" smtClean="0">
                <a:solidFill>
                  <a:srgbClr val="FF0000"/>
                </a:solidFill>
              </a:rPr>
              <a:t>greatness and strength are not … gifts which are automatically ours forever.  </a:t>
            </a:r>
            <a:r>
              <a:rPr lang="en-US" sz="2400" b="1" dirty="0" smtClean="0"/>
              <a:t>It took toil and courage and determination to build this country - and it will take those same qualities if we are to maintain it.  For, although a country may stand still, history never stands still.  Thus, if we do not soon begin to move forward again, we will inevitably be left behind. … </a:t>
            </a:r>
            <a:r>
              <a:rPr lang="en-US" sz="2400" b="1" dirty="0" smtClean="0">
                <a:solidFill>
                  <a:srgbClr val="FF0000"/>
                </a:solidFill>
              </a:rPr>
              <a:t>But effort and courage are not enough without purpose and direction. </a:t>
            </a:r>
            <a:endParaRPr lang="en-US" sz="2400" dirty="0" smtClean="0">
              <a:solidFill>
                <a:srgbClr val="FF0000"/>
              </a:solidFill>
            </a:endParaRPr>
          </a:p>
          <a:p>
            <a:endParaRPr lang="en-US" dirty="0"/>
          </a:p>
        </p:txBody>
      </p:sp>
      <p:pic>
        <p:nvPicPr>
          <p:cNvPr id="8" name="Picture 7" descr="C:\Users\Q0IWRSBK\Pictures\225px-John_F__Kennedy,_White_House_color_photo_portrait.jpg"/>
          <p:cNvPicPr>
            <a:picLocks noChangeAspect="1" noChangeArrowheads="1"/>
          </p:cNvPicPr>
          <p:nvPr/>
        </p:nvPicPr>
        <p:blipFill>
          <a:blip r:embed="rId2" cstate="print"/>
          <a:srcRect/>
          <a:stretch>
            <a:fillRect/>
          </a:stretch>
        </p:blipFill>
        <p:spPr bwMode="auto">
          <a:xfrm>
            <a:off x="289560" y="2179320"/>
            <a:ext cx="1894205" cy="2392680"/>
          </a:xfrm>
          <a:prstGeom prst="rect">
            <a:avLst/>
          </a:prstGeom>
          <a:noFill/>
          <a:ln>
            <a:solidFill>
              <a:schemeClr val="tx1"/>
            </a:solidFill>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bwMode="auto">
          <a:xfrm>
            <a:off x="0" y="1344618"/>
            <a:ext cx="5935980" cy="5513387"/>
          </a:xfrm>
          <a:noFill/>
          <a:ln>
            <a:miter lim="800000"/>
            <a:headEnd/>
            <a:tailEnd/>
          </a:ln>
        </p:spPr>
        <p:txBody>
          <a:bodyPr vert="horz" wrap="square" lIns="91440" tIns="45720" rIns="91440" bIns="45720" numCol="1" anchor="t" anchorCtr="0" compatLnSpc="1">
            <a:prstTxWarp prst="textNoShape">
              <a:avLst/>
            </a:prstTxWarp>
          </a:bodyPr>
          <a:lstStyle/>
          <a:p>
            <a:pPr marL="692150" lvl="1" indent="-234950">
              <a:buClr>
                <a:srgbClr val="A50021"/>
              </a:buClr>
              <a:buFont typeface="Arial" pitchFamily="34" charset="0"/>
              <a:buChar char="•"/>
              <a:tabLst>
                <a:tab pos="623888" algn="l"/>
              </a:tabLst>
            </a:pPr>
            <a:endParaRPr lang="en-US" dirty="0" smtClean="0">
              <a:latin typeface="Arial" pitchFamily="34" charset="0"/>
            </a:endParaRPr>
          </a:p>
          <a:p>
            <a:pPr marL="692150" lvl="1" indent="-234950">
              <a:buClr>
                <a:srgbClr val="A50021"/>
              </a:buClr>
              <a:buFont typeface="Arial" pitchFamily="34" charset="0"/>
              <a:buChar char="•"/>
              <a:tabLst>
                <a:tab pos="623888" algn="l"/>
              </a:tabLst>
            </a:pPr>
            <a:endParaRPr lang="en-US" dirty="0" smtClean="0">
              <a:latin typeface="Arial" pitchFamily="34" charset="0"/>
            </a:endParaRPr>
          </a:p>
        </p:txBody>
      </p:sp>
      <p:sp>
        <p:nvSpPr>
          <p:cNvPr id="14339" name="Rectangle 3"/>
          <p:cNvSpPr>
            <a:spLocks noChangeArrowheads="1"/>
          </p:cNvSpPr>
          <p:nvPr/>
        </p:nvSpPr>
        <p:spPr bwMode="auto">
          <a:xfrm>
            <a:off x="361957" y="152400"/>
            <a:ext cx="7971949" cy="990600"/>
          </a:xfrm>
          <a:prstGeom prst="rect">
            <a:avLst/>
          </a:prstGeom>
          <a:noFill/>
          <a:ln w="9525">
            <a:noFill/>
            <a:miter lim="800000"/>
            <a:headEnd/>
            <a:tailEnd/>
          </a:ln>
        </p:spPr>
        <p:txBody>
          <a:bodyPr lIns="90488" tIns="44450" rIns="90488" bIns="44450" anchor="ctr"/>
          <a:lstStyle/>
          <a:p>
            <a:pPr algn="ctr" eaLnBrk="1" hangingPunct="1"/>
            <a:r>
              <a:rPr lang="en-US" sz="4000" b="1" i="1" dirty="0" smtClean="0">
                <a:solidFill>
                  <a:schemeClr val="tx1"/>
                </a:solidFill>
                <a:latin typeface="Arial" pitchFamily="34" charset="0"/>
                <a:cs typeface="Arial" pitchFamily="34" charset="0"/>
              </a:rPr>
              <a:t>Influencing Water Resources Management </a:t>
            </a:r>
            <a:endParaRPr lang="en-US" sz="4000" b="1" i="1" dirty="0">
              <a:solidFill>
                <a:schemeClr val="tx1"/>
              </a:solidFill>
              <a:latin typeface="Arial" pitchFamily="34" charset="0"/>
              <a:cs typeface="Arial" pitchFamily="34" charset="0"/>
            </a:endParaRPr>
          </a:p>
        </p:txBody>
      </p:sp>
      <p:pic>
        <p:nvPicPr>
          <p:cNvPr id="14341" name="Picture 6" descr="http://weblogs.cltv.com/news/local/chicago/Money%20stacks.jpg"/>
          <p:cNvPicPr>
            <a:picLocks noChangeAspect="1" noChangeArrowheads="1"/>
          </p:cNvPicPr>
          <p:nvPr/>
        </p:nvPicPr>
        <p:blipFill>
          <a:blip r:embed="rId3" cstate="print"/>
          <a:srcRect/>
          <a:stretch>
            <a:fillRect/>
          </a:stretch>
        </p:blipFill>
        <p:spPr bwMode="auto">
          <a:xfrm>
            <a:off x="5646420" y="1447800"/>
            <a:ext cx="3040380" cy="2751436"/>
          </a:xfrm>
          <a:prstGeom prst="rect">
            <a:avLst/>
          </a:prstGeom>
          <a:noFill/>
          <a:ln w="9525">
            <a:noFill/>
            <a:miter lim="800000"/>
            <a:headEnd/>
            <a:tailEnd/>
          </a:ln>
        </p:spPr>
      </p:pic>
      <p:pic>
        <p:nvPicPr>
          <p:cNvPr id="6" name="Picture 5" descr="C:\Program Files\Microsoft Office\MEDIA\CAGCAT10\j0301252.wmf"/>
          <p:cNvPicPr>
            <a:picLocks noChangeAspect="1" noChangeArrowheads="1"/>
          </p:cNvPicPr>
          <p:nvPr/>
        </p:nvPicPr>
        <p:blipFill>
          <a:blip r:embed="rId4" cstate="print"/>
          <a:srcRect/>
          <a:stretch>
            <a:fillRect/>
          </a:stretch>
        </p:blipFill>
        <p:spPr bwMode="auto">
          <a:xfrm>
            <a:off x="533407" y="1752614"/>
            <a:ext cx="2275519" cy="2049309"/>
          </a:xfrm>
          <a:prstGeom prst="rect">
            <a:avLst/>
          </a:prstGeom>
          <a:noFill/>
          <a:ln w="9525">
            <a:noFill/>
            <a:miter lim="800000"/>
            <a:headEnd/>
            <a:tailEnd/>
          </a:ln>
        </p:spPr>
      </p:pic>
      <p:pic>
        <p:nvPicPr>
          <p:cNvPr id="7" name="Picture 8" descr="Howard Park, left drives a miniature vessel through the Lake Bourgne model as Marshall Thomas follows along with the wind machine."/>
          <p:cNvPicPr>
            <a:picLocks noChangeAspect="1" noChangeArrowheads="1"/>
          </p:cNvPicPr>
          <p:nvPr/>
        </p:nvPicPr>
        <p:blipFill>
          <a:blip r:embed="rId5" cstate="print"/>
          <a:srcRect/>
          <a:stretch>
            <a:fillRect/>
          </a:stretch>
        </p:blipFill>
        <p:spPr bwMode="auto">
          <a:xfrm>
            <a:off x="5638807" y="4648200"/>
            <a:ext cx="3029061" cy="1882560"/>
          </a:xfrm>
          <a:prstGeom prst="rect">
            <a:avLst/>
          </a:prstGeom>
          <a:noFill/>
          <a:ln w="9525">
            <a:noFill/>
            <a:miter lim="800000"/>
            <a:headEnd/>
            <a:tailEnd/>
          </a:ln>
        </p:spPr>
      </p:pic>
      <p:pic>
        <p:nvPicPr>
          <p:cNvPr id="8" name="Picture 3" descr="Oregon Capitol in Springtime"/>
          <p:cNvPicPr>
            <a:picLocks noChangeAspect="1" noChangeArrowheads="1"/>
          </p:cNvPicPr>
          <p:nvPr/>
        </p:nvPicPr>
        <p:blipFill>
          <a:blip r:embed="rId6" cstate="print"/>
          <a:srcRect/>
          <a:stretch>
            <a:fillRect/>
          </a:stretch>
        </p:blipFill>
        <p:spPr bwMode="auto">
          <a:xfrm>
            <a:off x="3429000" y="2286000"/>
            <a:ext cx="2286000" cy="2590800"/>
          </a:xfrm>
          <a:prstGeom prst="rect">
            <a:avLst/>
          </a:prstGeom>
          <a:noFill/>
          <a:ln w="9525">
            <a:noFill/>
            <a:miter lim="800000"/>
            <a:headEnd/>
            <a:tailEnd/>
          </a:ln>
        </p:spPr>
      </p:pic>
      <p:pic>
        <p:nvPicPr>
          <p:cNvPr id="9" name="Picture 1" descr="T:\Common PAO\2011 Flood\2011 Flood pictures\Morganza all open 051611.JPG"/>
          <p:cNvPicPr>
            <a:picLocks noChangeAspect="1" noChangeArrowheads="1"/>
          </p:cNvPicPr>
          <p:nvPr/>
        </p:nvPicPr>
        <p:blipFill>
          <a:blip r:embed="rId7" cstate="print"/>
          <a:stretch>
            <a:fillRect/>
          </a:stretch>
        </p:blipFill>
        <p:spPr bwMode="auto">
          <a:xfrm>
            <a:off x="0" y="4114800"/>
            <a:ext cx="3352800" cy="2438400"/>
          </a:xfrm>
          <a:prstGeom prst="rect">
            <a:avLst/>
          </a:prstGeom>
          <a:noFill/>
        </p:spPr>
      </p:pic>
      <p:sp>
        <p:nvSpPr>
          <p:cNvPr id="10" name="TextBox 9"/>
          <p:cNvSpPr txBox="1"/>
          <p:nvPr/>
        </p:nvSpPr>
        <p:spPr>
          <a:xfrm>
            <a:off x="7" y="1447800"/>
            <a:ext cx="3164649" cy="400110"/>
          </a:xfrm>
          <a:prstGeom prst="rect">
            <a:avLst/>
          </a:prstGeom>
          <a:noFill/>
        </p:spPr>
        <p:txBody>
          <a:bodyPr wrap="none" rtlCol="0">
            <a:spAutoFit/>
          </a:bodyPr>
          <a:lstStyle/>
          <a:p>
            <a:r>
              <a:rPr lang="en-US" sz="2000" dirty="0" smtClean="0">
                <a:latin typeface="+mn-lt"/>
              </a:rPr>
              <a:t>Leadership and Education</a:t>
            </a:r>
            <a:endParaRPr lang="en-US" sz="2000" dirty="0">
              <a:latin typeface="+mn-lt"/>
            </a:endParaRPr>
          </a:p>
        </p:txBody>
      </p:sp>
      <p:sp>
        <p:nvSpPr>
          <p:cNvPr id="11" name="TextBox 10"/>
          <p:cNvSpPr txBox="1"/>
          <p:nvPr/>
        </p:nvSpPr>
        <p:spPr>
          <a:xfrm>
            <a:off x="20472" y="4171890"/>
            <a:ext cx="3256128" cy="707886"/>
          </a:xfrm>
          <a:prstGeom prst="rect">
            <a:avLst/>
          </a:prstGeom>
          <a:noFill/>
        </p:spPr>
        <p:txBody>
          <a:bodyPr wrap="square" rtlCol="0">
            <a:spAutoFit/>
          </a:bodyPr>
          <a:lstStyle/>
          <a:p>
            <a:pPr algn="ctr"/>
            <a:r>
              <a:rPr lang="en-US" sz="2000" b="1" dirty="0" smtClean="0">
                <a:solidFill>
                  <a:schemeClr val="bg1"/>
                </a:solidFill>
              </a:rPr>
              <a:t>Disaster Management &amp; Post Mortems</a:t>
            </a:r>
            <a:endParaRPr lang="en-US" sz="2000" b="1" dirty="0">
              <a:solidFill>
                <a:schemeClr val="bg1"/>
              </a:solidFill>
              <a:latin typeface="+mn-lt"/>
            </a:endParaRPr>
          </a:p>
        </p:txBody>
      </p:sp>
      <p:sp>
        <p:nvSpPr>
          <p:cNvPr id="12" name="TextBox 11"/>
          <p:cNvSpPr txBox="1"/>
          <p:nvPr/>
        </p:nvSpPr>
        <p:spPr>
          <a:xfrm>
            <a:off x="3657600" y="2286000"/>
            <a:ext cx="1667444" cy="400110"/>
          </a:xfrm>
          <a:prstGeom prst="rect">
            <a:avLst/>
          </a:prstGeom>
          <a:noFill/>
        </p:spPr>
        <p:txBody>
          <a:bodyPr wrap="none" rtlCol="0">
            <a:spAutoFit/>
          </a:bodyPr>
          <a:lstStyle/>
          <a:p>
            <a:r>
              <a:rPr lang="en-US" sz="2000" b="1" dirty="0" smtClean="0">
                <a:solidFill>
                  <a:schemeClr val="bg1"/>
                </a:solidFill>
                <a:latin typeface="+mn-lt"/>
              </a:rPr>
              <a:t>Governance</a:t>
            </a:r>
            <a:endParaRPr lang="en-US" sz="2000" b="1" dirty="0">
              <a:solidFill>
                <a:schemeClr val="bg1"/>
              </a:solidFill>
              <a:latin typeface="+mn-lt"/>
            </a:endParaRPr>
          </a:p>
        </p:txBody>
      </p:sp>
      <p:sp>
        <p:nvSpPr>
          <p:cNvPr id="13" name="TextBox 12"/>
          <p:cNvSpPr txBox="1"/>
          <p:nvPr/>
        </p:nvSpPr>
        <p:spPr>
          <a:xfrm>
            <a:off x="5714998" y="1219200"/>
            <a:ext cx="2661306" cy="400110"/>
          </a:xfrm>
          <a:prstGeom prst="rect">
            <a:avLst/>
          </a:prstGeom>
          <a:noFill/>
        </p:spPr>
        <p:txBody>
          <a:bodyPr wrap="none" rtlCol="0">
            <a:spAutoFit/>
          </a:bodyPr>
          <a:lstStyle/>
          <a:p>
            <a:r>
              <a:rPr lang="en-US" sz="2000" dirty="0" smtClean="0">
                <a:latin typeface="+mn-lt"/>
              </a:rPr>
              <a:t>Investment Strategies</a:t>
            </a:r>
            <a:endParaRPr lang="en-US" sz="2000" dirty="0">
              <a:latin typeface="+mn-lt"/>
            </a:endParaRPr>
          </a:p>
        </p:txBody>
      </p:sp>
      <p:sp>
        <p:nvSpPr>
          <p:cNvPr id="14" name="TextBox 13"/>
          <p:cNvSpPr txBox="1"/>
          <p:nvPr/>
        </p:nvSpPr>
        <p:spPr>
          <a:xfrm>
            <a:off x="5638800" y="5791200"/>
            <a:ext cx="2204642" cy="707886"/>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Technology and </a:t>
            </a:r>
          </a:p>
          <a:p>
            <a:r>
              <a:rPr lang="en-US" sz="2000" b="1" dirty="0" smtClean="0">
                <a:solidFill>
                  <a:schemeClr val="bg1"/>
                </a:solidFill>
                <a:effectLst>
                  <a:outerShdw blurRad="38100" dist="38100" dir="2700000" algn="tl">
                    <a:srgbClr val="000000">
                      <a:alpha val="43137"/>
                    </a:srgbClr>
                  </a:outerShdw>
                </a:effectLst>
              </a:rPr>
              <a:t>Capacity</a:t>
            </a:r>
            <a:r>
              <a:rPr lang="en-US" sz="2000" b="1" dirty="0" smtClean="0">
                <a:solidFill>
                  <a:schemeClr val="bg1"/>
                </a:solidFill>
                <a:effectLst>
                  <a:outerShdw blurRad="38100" dist="38100" dir="2700000" algn="tl">
                    <a:srgbClr val="000000">
                      <a:alpha val="43137"/>
                    </a:srgbClr>
                  </a:outerShdw>
                </a:effectLst>
                <a:latin typeface="+mn-lt"/>
              </a:rPr>
              <a:t> </a:t>
            </a:r>
            <a:endParaRPr lang="en-US" sz="2000" b="1" dirty="0">
              <a:solidFill>
                <a:schemeClr val="bg1"/>
              </a:solidFill>
              <a:effectLst>
                <a:outerShdw blurRad="38100" dist="38100" dir="2700000" algn="tl">
                  <a:srgbClr val="000000">
                    <a:alpha val="43137"/>
                  </a:srgbClr>
                </a:outerShdw>
              </a:effectLst>
              <a:latin typeface="+mn-lt"/>
            </a:endParaRPr>
          </a:p>
        </p:txBody>
      </p:sp>
      <p:sp>
        <p:nvSpPr>
          <p:cNvPr id="15" name="Slide Number Placeholder 3"/>
          <p:cNvSpPr>
            <a:spLocks noGrp="1"/>
          </p:cNvSpPr>
          <p:nvPr>
            <p:ph type="sldNum" sz="quarter" idx="4294967295"/>
          </p:nvPr>
        </p:nvSpPr>
        <p:spPr>
          <a:xfrm>
            <a:off x="3429001" y="6429430"/>
            <a:ext cx="1828800" cy="428570"/>
          </a:xfrm>
          <a:prstGeom prst="rect">
            <a:avLst/>
          </a:prstGeom>
        </p:spPr>
        <p:txBody>
          <a:bodyPr/>
          <a:lstStyle/>
          <a:p>
            <a:pPr algn="ctr"/>
            <a:fld id="{6B659136-C0C2-284E-B3A1-BB811E21A897}" type="slidenum">
              <a:rPr lang="en-US" sz="1000" smtClean="0"/>
              <a:pPr algn="ctr"/>
              <a:t>16</a:t>
            </a:fld>
            <a:endParaRPr lang="en-US" sz="10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Up Arrow 16"/>
          <p:cNvSpPr/>
          <p:nvPr/>
        </p:nvSpPr>
        <p:spPr>
          <a:xfrm>
            <a:off x="4053840" y="838200"/>
            <a:ext cx="2206171" cy="4191000"/>
          </a:xfrm>
          <a:prstGeom prst="upArrow">
            <a:avLst>
              <a:gd name="adj1" fmla="val 82240"/>
              <a:gd name="adj2" fmla="val 19512"/>
            </a:avLst>
          </a:prstGeom>
          <a:solidFill>
            <a:srgbClr val="FFFF00"/>
          </a:solidFill>
          <a:effectLst/>
        </p:spPr>
        <p:style>
          <a:lnRef idx="2">
            <a:schemeClr val="accent6">
              <a:shade val="50000"/>
            </a:schemeClr>
          </a:lnRef>
          <a:fillRef idx="1">
            <a:schemeClr val="accent6"/>
          </a:fillRef>
          <a:effectRef idx="0">
            <a:schemeClr val="accent6"/>
          </a:effectRef>
          <a:fontRef idx="minor">
            <a:schemeClr val="lt1"/>
          </a:fontRef>
        </p:style>
        <p:txBody>
          <a:bodyPr vert="horz" rtlCol="0" anchor="ctr"/>
          <a:lstStyle/>
          <a:p>
            <a:pPr algn="ctr"/>
            <a:endParaRPr lang="en-US" sz="2000" dirty="0" smtClean="0">
              <a:solidFill>
                <a:sysClr val="windowText" lastClr="000000"/>
              </a:solidFill>
              <a:latin typeface="Arial Narrow" pitchFamily="34" charset="0"/>
            </a:endParaRPr>
          </a:p>
          <a:p>
            <a:pPr algn="ctr"/>
            <a:endParaRPr lang="en-US" sz="2000" b="1" dirty="0" smtClean="0">
              <a:solidFill>
                <a:sysClr val="windowText" lastClr="000000"/>
              </a:solidFill>
              <a:latin typeface="Arial Narrow" pitchFamily="34" charset="0"/>
            </a:endParaRPr>
          </a:p>
          <a:p>
            <a:pPr algn="ctr"/>
            <a:r>
              <a:rPr lang="en-US" sz="2000" b="1" dirty="0" smtClean="0">
                <a:solidFill>
                  <a:sysClr val="windowText" lastClr="000000"/>
                </a:solidFill>
                <a:latin typeface="Arial Narrow" pitchFamily="34" charset="0"/>
              </a:rPr>
              <a:t>Driving Forces </a:t>
            </a: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smtClean="0">
              <a:solidFill>
                <a:sysClr val="windowText" lastClr="000000"/>
              </a:solidFill>
              <a:latin typeface="Arial Narrow" pitchFamily="34" charset="0"/>
            </a:endParaRPr>
          </a:p>
          <a:p>
            <a:pPr algn="ctr"/>
            <a:endParaRPr lang="en-US" dirty="0">
              <a:solidFill>
                <a:sysClr val="windowText" lastClr="000000"/>
              </a:solidFill>
              <a:latin typeface="Arial Narrow" pitchFamily="34" charset="0"/>
            </a:endParaRPr>
          </a:p>
        </p:txBody>
      </p:sp>
      <p:grpSp>
        <p:nvGrpSpPr>
          <p:cNvPr id="2" name="Group 32"/>
          <p:cNvGrpSpPr/>
          <p:nvPr/>
        </p:nvGrpSpPr>
        <p:grpSpPr>
          <a:xfrm>
            <a:off x="4371787" y="1688962"/>
            <a:ext cx="1570277" cy="3276600"/>
            <a:chOff x="5205077" y="1548224"/>
            <a:chExt cx="1652923" cy="3535406"/>
          </a:xfrm>
        </p:grpSpPr>
        <p:sp>
          <p:nvSpPr>
            <p:cNvPr id="20" name="Up Arrow 19"/>
            <p:cNvSpPr/>
            <p:nvPr/>
          </p:nvSpPr>
          <p:spPr>
            <a:xfrm>
              <a:off x="5205077" y="1548224"/>
              <a:ext cx="281323" cy="3535406"/>
            </a:xfrm>
            <a:prstGeom prst="upArrow">
              <a:avLst>
                <a:gd name="adj1" fmla="val 100000"/>
                <a:gd name="adj2" fmla="val 50000"/>
              </a:avLst>
            </a:prstGeom>
            <a:solidFill>
              <a:srgbClr val="97C9D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r"/>
              <a:r>
                <a:rPr lang="en-US" sz="1400" b="1" dirty="0" smtClean="0">
                  <a:solidFill>
                    <a:schemeClr val="tx1"/>
                  </a:solidFill>
                  <a:latin typeface="+mj-lt"/>
                </a:rPr>
                <a:t>Agriculture - Food </a:t>
              </a:r>
              <a:endParaRPr lang="en-US" sz="1400" b="1" dirty="0">
                <a:solidFill>
                  <a:schemeClr val="tx1"/>
                </a:solidFill>
                <a:latin typeface="+mj-lt"/>
              </a:endParaRPr>
            </a:p>
          </p:txBody>
        </p:sp>
        <p:sp>
          <p:nvSpPr>
            <p:cNvPr id="21" name="Up Arrow 20"/>
            <p:cNvSpPr/>
            <p:nvPr/>
          </p:nvSpPr>
          <p:spPr>
            <a:xfrm>
              <a:off x="5547977" y="1548224"/>
              <a:ext cx="281323" cy="2882264"/>
            </a:xfrm>
            <a:prstGeom prst="upArrow">
              <a:avLst>
                <a:gd name="adj1" fmla="val 100000"/>
                <a:gd name="adj2" fmla="val 50000"/>
              </a:avLst>
            </a:prstGeom>
            <a:solidFill>
              <a:srgbClr val="97C9D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r"/>
              <a:r>
                <a:rPr lang="en-US" sz="1400" b="1" dirty="0" smtClean="0">
                  <a:solidFill>
                    <a:schemeClr val="tx1"/>
                  </a:solidFill>
                  <a:latin typeface="+mj-lt"/>
                </a:rPr>
                <a:t>Industrial - Manufacturing </a:t>
              </a:r>
              <a:endParaRPr lang="en-US" sz="1400" b="1" dirty="0">
                <a:solidFill>
                  <a:schemeClr val="tx1"/>
                </a:solidFill>
                <a:latin typeface="+mj-lt"/>
              </a:endParaRPr>
            </a:p>
          </p:txBody>
        </p:sp>
        <p:sp>
          <p:nvSpPr>
            <p:cNvPr id="23" name="Up Arrow 22"/>
            <p:cNvSpPr/>
            <p:nvPr/>
          </p:nvSpPr>
          <p:spPr>
            <a:xfrm>
              <a:off x="5890877" y="1548224"/>
              <a:ext cx="281323" cy="2468604"/>
            </a:xfrm>
            <a:prstGeom prst="upArrow">
              <a:avLst>
                <a:gd name="adj1" fmla="val 100000"/>
                <a:gd name="adj2" fmla="val 50000"/>
              </a:avLst>
            </a:prstGeom>
            <a:solidFill>
              <a:srgbClr val="97C9D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r"/>
              <a:r>
                <a:rPr lang="en-US" sz="1400" b="1" dirty="0" smtClean="0">
                  <a:solidFill>
                    <a:schemeClr val="tx1"/>
                  </a:solidFill>
                  <a:latin typeface="+mj-lt"/>
                </a:rPr>
                <a:t>Transportation</a:t>
              </a:r>
              <a:endParaRPr lang="en-US" sz="1400" b="1" dirty="0">
                <a:solidFill>
                  <a:schemeClr val="tx1"/>
                </a:solidFill>
                <a:latin typeface="+mj-lt"/>
              </a:endParaRPr>
            </a:p>
          </p:txBody>
        </p:sp>
        <p:sp>
          <p:nvSpPr>
            <p:cNvPr id="24" name="Up Arrow 23"/>
            <p:cNvSpPr/>
            <p:nvPr/>
          </p:nvSpPr>
          <p:spPr>
            <a:xfrm>
              <a:off x="6233777" y="1548224"/>
              <a:ext cx="281323" cy="2301692"/>
            </a:xfrm>
            <a:prstGeom prst="upArrow">
              <a:avLst>
                <a:gd name="adj1" fmla="val 100000"/>
                <a:gd name="adj2" fmla="val 50000"/>
              </a:avLst>
            </a:prstGeom>
            <a:solidFill>
              <a:srgbClr val="97C9D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r"/>
              <a:r>
                <a:rPr lang="en-US" sz="1400" b="1" dirty="0" smtClean="0">
                  <a:solidFill>
                    <a:schemeClr val="tx1"/>
                  </a:solidFill>
                  <a:latin typeface="+mj-lt"/>
                </a:rPr>
                <a:t>Energy - Hydrocarbon</a:t>
              </a:r>
              <a:endParaRPr lang="en-US" sz="1400" b="1" dirty="0">
                <a:solidFill>
                  <a:schemeClr val="tx1"/>
                </a:solidFill>
                <a:latin typeface="+mj-lt"/>
              </a:endParaRPr>
            </a:p>
          </p:txBody>
        </p:sp>
        <p:sp>
          <p:nvSpPr>
            <p:cNvPr id="26" name="Up Arrow 25"/>
            <p:cNvSpPr/>
            <p:nvPr/>
          </p:nvSpPr>
          <p:spPr>
            <a:xfrm>
              <a:off x="6576677" y="1548224"/>
              <a:ext cx="281323" cy="1337609"/>
            </a:xfrm>
            <a:prstGeom prst="upArrow">
              <a:avLst>
                <a:gd name="adj1" fmla="val 100000"/>
                <a:gd name="adj2" fmla="val 50000"/>
              </a:avLst>
            </a:prstGeom>
            <a:solidFill>
              <a:srgbClr val="97C9D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r"/>
              <a:r>
                <a:rPr lang="en-US" sz="1400" b="1" dirty="0" smtClean="0">
                  <a:solidFill>
                    <a:schemeClr val="tx1"/>
                  </a:solidFill>
                  <a:latin typeface="+mj-lt"/>
                </a:rPr>
                <a:t>Technology</a:t>
              </a:r>
              <a:endParaRPr lang="en-US" sz="1400" b="1" dirty="0">
                <a:solidFill>
                  <a:schemeClr val="tx1"/>
                </a:solidFill>
                <a:latin typeface="+mj-lt"/>
              </a:endParaRPr>
            </a:p>
          </p:txBody>
        </p:sp>
      </p:grpSp>
      <p:sp>
        <p:nvSpPr>
          <p:cNvPr id="19" name="Pentagon 18"/>
          <p:cNvSpPr/>
          <p:nvPr/>
        </p:nvSpPr>
        <p:spPr>
          <a:xfrm>
            <a:off x="4050825" y="5105400"/>
            <a:ext cx="4346415" cy="457200"/>
          </a:xfrm>
          <a:prstGeom prst="homePlate">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Wear and Tear</a:t>
            </a:r>
          </a:p>
          <a:p>
            <a:pPr algn="ctr"/>
            <a:r>
              <a:rPr lang="en-US" sz="1200" b="1" dirty="0" smtClean="0">
                <a:solidFill>
                  <a:schemeClr val="tx1"/>
                </a:solidFill>
              </a:rPr>
              <a:t>Disabling</a:t>
            </a:r>
            <a:endParaRPr lang="en-US" b="1" dirty="0">
              <a:solidFill>
                <a:schemeClr val="tx1"/>
              </a:solidFill>
            </a:endParaRPr>
          </a:p>
        </p:txBody>
      </p:sp>
      <p:sp>
        <p:nvSpPr>
          <p:cNvPr id="18" name="Flowchart: Direct Access Storage 17"/>
          <p:cNvSpPr/>
          <p:nvPr/>
        </p:nvSpPr>
        <p:spPr>
          <a:xfrm rot="10800000">
            <a:off x="3474720" y="5105400"/>
            <a:ext cx="761821" cy="457200"/>
          </a:xfrm>
          <a:prstGeom prst="flowChartMagneticDrum">
            <a:avLst/>
          </a:prstGeom>
          <a:solidFill>
            <a:srgbClr val="66FE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24655"/>
            <a:ext cx="8686800" cy="584775"/>
          </a:xfrm>
          <a:prstGeom prst="rect">
            <a:avLst/>
          </a:prstGeom>
          <a:noFill/>
        </p:spPr>
        <p:txBody>
          <a:bodyPr wrap="square" rtlCol="0">
            <a:spAutoFit/>
          </a:bodyPr>
          <a:lstStyle/>
          <a:p>
            <a:pPr algn="ctr"/>
            <a:r>
              <a:rPr lang="en-US" sz="3200" b="1" i="1" dirty="0" smtClean="0"/>
              <a:t>Changing Perspectives on Infrastructure  </a:t>
            </a:r>
          </a:p>
        </p:txBody>
      </p:sp>
      <p:sp>
        <p:nvSpPr>
          <p:cNvPr id="27" name="Text Box 2"/>
          <p:cNvSpPr txBox="1">
            <a:spLocks noChangeArrowheads="1"/>
          </p:cNvSpPr>
          <p:nvPr/>
        </p:nvSpPr>
        <p:spPr bwMode="auto">
          <a:xfrm>
            <a:off x="514271" y="1"/>
            <a:ext cx="7465219" cy="646331"/>
          </a:xfrm>
          <a:prstGeom prst="rect">
            <a:avLst/>
          </a:prstGeom>
          <a:noFill/>
          <a:ln w="12700">
            <a:noFill/>
            <a:miter lim="800000"/>
            <a:headEnd/>
            <a:tailEnd/>
          </a:ln>
        </p:spPr>
        <p:txBody>
          <a:bodyPr wrap="square">
            <a:spAutoFit/>
          </a:bodyPr>
          <a:lstStyle/>
          <a:p>
            <a:pPr algn="ctr"/>
            <a:endParaRPr lang="en-US" sz="3600" b="1" dirty="0">
              <a:solidFill>
                <a:srgbClr val="FFFF00"/>
              </a:solidFill>
              <a:latin typeface="Arial" charset="0"/>
            </a:endParaRPr>
          </a:p>
        </p:txBody>
      </p:sp>
      <p:graphicFrame>
        <p:nvGraphicFramePr>
          <p:cNvPr id="14" name="Diagram 13"/>
          <p:cNvGraphicFramePr/>
          <p:nvPr/>
        </p:nvGraphicFramePr>
        <p:xfrm>
          <a:off x="1968770" y="838200"/>
          <a:ext cx="1940290" cy="4736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1520190" y="5638800"/>
            <a:ext cx="2750820" cy="707886"/>
          </a:xfrm>
          <a:prstGeom prst="rect">
            <a:avLst/>
          </a:prstGeom>
          <a:noFill/>
        </p:spPr>
        <p:txBody>
          <a:bodyPr wrap="square" rtlCol="0">
            <a:spAutoFit/>
          </a:bodyPr>
          <a:lstStyle/>
          <a:p>
            <a:pPr algn="ctr"/>
            <a:r>
              <a:rPr lang="en-US" sz="2000" b="1" i="1" dirty="0" smtClean="0"/>
              <a:t>Hierarchy of Public Works Needs</a:t>
            </a:r>
          </a:p>
        </p:txBody>
      </p:sp>
      <p:sp>
        <p:nvSpPr>
          <p:cNvPr id="13" name="Up Arrow 12"/>
          <p:cNvSpPr/>
          <p:nvPr/>
        </p:nvSpPr>
        <p:spPr>
          <a:xfrm rot="16200000" flipH="1" flipV="1">
            <a:off x="819151" y="3300593"/>
            <a:ext cx="533400" cy="1882138"/>
          </a:xfrm>
          <a:prstGeom prst="upArrow">
            <a:avLst>
              <a:gd name="adj1" fmla="val 100000"/>
              <a:gd name="adj2" fmla="val 50000"/>
            </a:avLst>
          </a:prstGeom>
          <a:solidFill>
            <a:srgbClr val="C00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n-US" b="1" dirty="0" smtClean="0">
                <a:solidFill>
                  <a:schemeClr val="bg1"/>
                </a:solidFill>
                <a:latin typeface="Arial Narrow" pitchFamily="34" charset="0"/>
              </a:rPr>
              <a:t>Other Emerging Powers</a:t>
            </a:r>
            <a:endParaRPr lang="en-US" b="1" dirty="0">
              <a:solidFill>
                <a:schemeClr val="bg1"/>
              </a:solidFill>
              <a:latin typeface="Arial Narrow" pitchFamily="34" charset="0"/>
            </a:endParaRPr>
          </a:p>
        </p:txBody>
      </p:sp>
      <p:sp>
        <p:nvSpPr>
          <p:cNvPr id="16" name="Up Arrow 15"/>
          <p:cNvSpPr/>
          <p:nvPr/>
        </p:nvSpPr>
        <p:spPr>
          <a:xfrm rot="16200000" flipH="1" flipV="1">
            <a:off x="819151" y="1074422"/>
            <a:ext cx="533400" cy="1737358"/>
          </a:xfrm>
          <a:prstGeom prst="upArrow">
            <a:avLst>
              <a:gd name="adj1" fmla="val 100000"/>
              <a:gd name="adj2" fmla="val 50000"/>
            </a:avLst>
          </a:prstGeom>
          <a:solidFill>
            <a:srgbClr val="0000DA"/>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n-US" b="1" dirty="0" smtClean="0">
                <a:solidFill>
                  <a:schemeClr val="bg1"/>
                </a:solidFill>
                <a:latin typeface="Arial Narrow" pitchFamily="34" charset="0"/>
              </a:rPr>
              <a:t>United States</a:t>
            </a:r>
            <a:endParaRPr lang="en-US" b="1" dirty="0">
              <a:solidFill>
                <a:schemeClr val="bg1"/>
              </a:solidFill>
              <a:latin typeface="Arial Narrow" pitchFamily="34"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17</a:t>
            </a:fld>
            <a:endParaRPr lang="en-US" sz="1000" dirty="0"/>
          </a:p>
        </p:txBody>
      </p:sp>
      <p:sp>
        <p:nvSpPr>
          <p:cNvPr id="25" name="Flowchart: Direct Access Storage 24"/>
          <p:cNvSpPr/>
          <p:nvPr/>
        </p:nvSpPr>
        <p:spPr>
          <a:xfrm rot="10800000">
            <a:off x="1592579" y="4764170"/>
            <a:ext cx="506730" cy="810987"/>
          </a:xfrm>
          <a:prstGeom prst="flowChartMagneticDrum">
            <a:avLst/>
          </a:prstGeom>
          <a:solidFill>
            <a:srgbClr val="66FE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entagon 38"/>
          <p:cNvSpPr/>
          <p:nvPr/>
        </p:nvSpPr>
        <p:spPr>
          <a:xfrm>
            <a:off x="144780" y="4791392"/>
            <a:ext cx="1520190" cy="783771"/>
          </a:xfrm>
          <a:prstGeom prst="homePlate">
            <a:avLst>
              <a:gd name="adj" fmla="val 15347"/>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Investments</a:t>
            </a:r>
          </a:p>
          <a:p>
            <a:pPr algn="ctr"/>
            <a:r>
              <a:rPr lang="en-US" sz="1200" b="1" dirty="0" smtClean="0">
                <a:solidFill>
                  <a:schemeClr val="tx1"/>
                </a:solidFill>
              </a:rPr>
              <a:t>Enabling</a:t>
            </a:r>
          </a:p>
        </p:txBody>
      </p:sp>
      <p:sp>
        <p:nvSpPr>
          <p:cNvPr id="22" name="TextBox 21"/>
          <p:cNvSpPr txBox="1"/>
          <p:nvPr/>
        </p:nvSpPr>
        <p:spPr>
          <a:xfrm>
            <a:off x="6080760" y="1395948"/>
            <a:ext cx="772391" cy="3785652"/>
          </a:xfrm>
          <a:prstGeom prst="rect">
            <a:avLst/>
          </a:prstGeom>
          <a:noFill/>
        </p:spPr>
        <p:txBody>
          <a:bodyPr wrap="square" rtlCol="0">
            <a:spAutoFit/>
          </a:bodyPr>
          <a:lstStyle/>
          <a:p>
            <a:r>
              <a:rPr lang="en-US" sz="1600" dirty="0" smtClean="0"/>
              <a:t>Today</a:t>
            </a:r>
          </a:p>
          <a:p>
            <a:r>
              <a:rPr lang="en-US" sz="1600" dirty="0" smtClean="0"/>
              <a:t>2010s</a:t>
            </a:r>
          </a:p>
          <a:p>
            <a:endParaRPr lang="en-US" sz="1600" dirty="0" smtClean="0"/>
          </a:p>
          <a:p>
            <a:r>
              <a:rPr lang="en-US" sz="1600" dirty="0" smtClean="0"/>
              <a:t>2000s</a:t>
            </a:r>
          </a:p>
          <a:p>
            <a:endParaRPr lang="en-US" sz="1600" dirty="0" smtClean="0"/>
          </a:p>
          <a:p>
            <a:r>
              <a:rPr lang="en-US" sz="1600" dirty="0" smtClean="0"/>
              <a:t>1980s</a:t>
            </a:r>
          </a:p>
          <a:p>
            <a:endParaRPr lang="en-US" sz="1600" dirty="0" smtClean="0"/>
          </a:p>
          <a:p>
            <a:r>
              <a:rPr lang="en-US" sz="1600" dirty="0" smtClean="0"/>
              <a:t>1960s</a:t>
            </a:r>
          </a:p>
          <a:p>
            <a:endParaRPr lang="en-US" sz="1600" dirty="0" smtClean="0"/>
          </a:p>
          <a:p>
            <a:endParaRPr lang="en-US" sz="1600" dirty="0" smtClean="0"/>
          </a:p>
          <a:p>
            <a:r>
              <a:rPr lang="en-US" sz="1600" dirty="0" smtClean="0"/>
              <a:t>1940s</a:t>
            </a:r>
          </a:p>
          <a:p>
            <a:endParaRPr lang="en-US" sz="1600" dirty="0" smtClean="0"/>
          </a:p>
          <a:p>
            <a:r>
              <a:rPr lang="en-US" sz="1600" dirty="0" smtClean="0"/>
              <a:t>1920s</a:t>
            </a:r>
          </a:p>
          <a:p>
            <a:r>
              <a:rPr lang="en-US" sz="1600" dirty="0" smtClean="0"/>
              <a:t>1900s</a:t>
            </a:r>
          </a:p>
          <a:p>
            <a:r>
              <a:rPr lang="en-US" sz="1600" dirty="0" smtClean="0"/>
              <a:t>1800s</a:t>
            </a:r>
            <a:endParaRPr lang="en-US" sz="1600" dirty="0"/>
          </a:p>
        </p:txBody>
      </p:sp>
      <p:sp>
        <p:nvSpPr>
          <p:cNvPr id="30" name="Left Brace 29"/>
          <p:cNvSpPr/>
          <p:nvPr/>
        </p:nvSpPr>
        <p:spPr>
          <a:xfrm flipH="1">
            <a:off x="6736485" y="1680448"/>
            <a:ext cx="268879" cy="1596153"/>
          </a:xfrm>
          <a:prstGeom prst="leftBrace">
            <a:avLst>
              <a:gd name="adj1" fmla="val 31521"/>
              <a:gd name="adj2" fmla="val 49790"/>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dirty="0">
              <a:solidFill>
                <a:srgbClr val="FF0000"/>
              </a:solidFill>
            </a:endParaRPr>
          </a:p>
        </p:txBody>
      </p:sp>
      <p:sp>
        <p:nvSpPr>
          <p:cNvPr id="31" name="TextBox 30"/>
          <p:cNvSpPr txBox="1"/>
          <p:nvPr/>
        </p:nvSpPr>
        <p:spPr>
          <a:xfrm>
            <a:off x="7070090" y="1828801"/>
            <a:ext cx="1616710" cy="1477328"/>
          </a:xfrm>
          <a:prstGeom prst="rect">
            <a:avLst/>
          </a:prstGeom>
          <a:noFill/>
        </p:spPr>
        <p:txBody>
          <a:bodyPr wrap="square" rtlCol="0">
            <a:spAutoFit/>
          </a:bodyPr>
          <a:lstStyle/>
          <a:p>
            <a:r>
              <a:rPr lang="en-US" dirty="0" smtClean="0">
                <a:solidFill>
                  <a:srgbClr val="FF0000"/>
                </a:solidFill>
              </a:rPr>
              <a:t>~75% of the US population was born after 1960.</a:t>
            </a:r>
          </a:p>
        </p:txBody>
      </p:sp>
      <p:sp>
        <p:nvSpPr>
          <p:cNvPr id="32" name="TextBox 31"/>
          <p:cNvSpPr txBox="1"/>
          <p:nvPr/>
        </p:nvSpPr>
        <p:spPr>
          <a:xfrm>
            <a:off x="6626180" y="3136765"/>
            <a:ext cx="1882137" cy="369332"/>
          </a:xfrm>
          <a:prstGeom prst="rect">
            <a:avLst/>
          </a:prstGeom>
          <a:noFill/>
        </p:spPr>
        <p:txBody>
          <a:bodyPr wrap="square" rtlCol="0">
            <a:spAutoFit/>
          </a:bodyPr>
          <a:lstStyle/>
          <a:p>
            <a:endParaRPr lang="en-US" dirty="0" smtClean="0"/>
          </a:p>
        </p:txBody>
      </p:sp>
      <p:sp>
        <p:nvSpPr>
          <p:cNvPr id="34" name="TextBox 33"/>
          <p:cNvSpPr txBox="1"/>
          <p:nvPr/>
        </p:nvSpPr>
        <p:spPr>
          <a:xfrm>
            <a:off x="7021830" y="3048001"/>
            <a:ext cx="1737360" cy="2308324"/>
          </a:xfrm>
          <a:prstGeom prst="rect">
            <a:avLst/>
          </a:prstGeom>
          <a:noFill/>
          <a:ln>
            <a:noFill/>
          </a:ln>
        </p:spPr>
        <p:txBody>
          <a:bodyPr wrap="square" rtlCol="0">
            <a:spAutoFit/>
          </a:bodyPr>
          <a:lstStyle/>
          <a:p>
            <a:r>
              <a:rPr lang="en-US" dirty="0" smtClean="0">
                <a:solidFill>
                  <a:srgbClr val="0000CC"/>
                </a:solidFill>
              </a:rPr>
              <a:t>Less than 25%</a:t>
            </a:r>
          </a:p>
          <a:p>
            <a:r>
              <a:rPr lang="en-US" dirty="0" smtClean="0">
                <a:solidFill>
                  <a:srgbClr val="0000CC"/>
                </a:solidFill>
              </a:rPr>
              <a:t>of the population experienced the building of our nation’s key infrastructure</a:t>
            </a:r>
          </a:p>
        </p:txBody>
      </p:sp>
      <p:sp>
        <p:nvSpPr>
          <p:cNvPr id="35" name="Left Brace 34"/>
          <p:cNvSpPr/>
          <p:nvPr/>
        </p:nvSpPr>
        <p:spPr>
          <a:xfrm flipH="1">
            <a:off x="6732270" y="3356848"/>
            <a:ext cx="268879" cy="1062753"/>
          </a:xfrm>
          <a:prstGeom prst="leftBrace">
            <a:avLst>
              <a:gd name="adj1" fmla="val 31521"/>
              <a:gd name="adj2" fmla="val 49790"/>
            </a:avLst>
          </a:prstGeom>
          <a:ln>
            <a:solidFill>
              <a:srgbClr val="0000CC"/>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0000CC"/>
              </a:solidFill>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278" y="304800"/>
            <a:ext cx="7465219" cy="641350"/>
          </a:xfrm>
          <a:prstGeom prst="rect">
            <a:avLst/>
          </a:prstGeom>
          <a:noFill/>
          <a:ln w="12700">
            <a:noFill/>
            <a:miter lim="800000"/>
            <a:headEnd/>
            <a:tailEnd/>
          </a:ln>
        </p:spPr>
        <p:txBody>
          <a:bodyPr lIns="88811" tIns="44405" rIns="88811" bIns="44405">
            <a:spAutoFit/>
          </a:bodyPr>
          <a:lstStyle/>
          <a:p>
            <a:pPr algn="ctr"/>
            <a:endParaRPr lang="en-US" sz="3500" b="1" dirty="0">
              <a:solidFill>
                <a:srgbClr val="FFFF00"/>
              </a:solidFill>
            </a:endParaRPr>
          </a:p>
        </p:txBody>
      </p:sp>
      <p:sp>
        <p:nvSpPr>
          <p:cNvPr id="14" name="TextBox 13"/>
          <p:cNvSpPr txBox="1"/>
          <p:nvPr/>
        </p:nvSpPr>
        <p:spPr>
          <a:xfrm>
            <a:off x="4726220" y="1344712"/>
            <a:ext cx="3584936" cy="4613993"/>
          </a:xfrm>
          <a:prstGeom prst="rect">
            <a:avLst/>
          </a:prstGeom>
          <a:noFill/>
          <a:effectLst>
            <a:softEdge rad="31750"/>
          </a:effectLst>
        </p:spPr>
        <p:txBody>
          <a:bodyPr wrap="square" lIns="88811" tIns="44405" rIns="88811" bIns="44405" rtlCol="0">
            <a:spAutoFit/>
          </a:bodyPr>
          <a:lstStyle/>
          <a:p>
            <a:r>
              <a:rPr lang="en-US" sz="1900" dirty="0" smtClean="0">
                <a:latin typeface="Arial Narrow" pitchFamily="34" charset="0"/>
              </a:rPr>
              <a:t>An illustration of the relationship between services yielded by ecosystems, infrastructure, and the economic activities they support.</a:t>
            </a:r>
          </a:p>
          <a:p>
            <a:endParaRPr lang="en-US" sz="1900" dirty="0" smtClean="0">
              <a:latin typeface="Arial Narrow" pitchFamily="34" charset="0"/>
            </a:endParaRPr>
          </a:p>
          <a:p>
            <a:r>
              <a:rPr lang="en-US" sz="1900" dirty="0" smtClean="0">
                <a:latin typeface="Arial Narrow" pitchFamily="34" charset="0"/>
              </a:rPr>
              <a:t>The value of natural and constructed systems was viewed as being greater than the sum of their intertwined parts, not only for the present generations, but also for those that would follow.  </a:t>
            </a:r>
            <a:endParaRPr lang="en-US" sz="1400" dirty="0" smtClean="0">
              <a:latin typeface="Arial Narrow" pitchFamily="34" charset="0"/>
            </a:endParaRPr>
          </a:p>
          <a:p>
            <a:endParaRPr lang="en-US" sz="1400" dirty="0" smtClean="0">
              <a:latin typeface="Arial Narrow" pitchFamily="34" charset="0"/>
            </a:endParaRPr>
          </a:p>
          <a:p>
            <a:endParaRPr lang="en-US" sz="1400" dirty="0" smtClean="0">
              <a:latin typeface="Arial Narrow" pitchFamily="34" charset="0"/>
            </a:endParaRPr>
          </a:p>
          <a:p>
            <a:endParaRPr lang="en-US" sz="1400" b="1" dirty="0" smtClean="0">
              <a:latin typeface="Arial Narrow" pitchFamily="34" charset="0"/>
            </a:endParaRPr>
          </a:p>
          <a:p>
            <a:r>
              <a:rPr lang="en-US" sz="1400" b="1" dirty="0" smtClean="0">
                <a:latin typeface="Arial Narrow" pitchFamily="34" charset="0"/>
              </a:rPr>
              <a:t>From: “A Multiple-Purpose River Basin Development”, </a:t>
            </a:r>
            <a:r>
              <a:rPr lang="en-US" sz="1400" i="1" dirty="0" smtClean="0">
                <a:latin typeface="Arial Narrow" pitchFamily="34" charset="0"/>
              </a:rPr>
              <a:t>A Water Policy for the American People The Report for the President’s Water Resources Policy Commission (1950)</a:t>
            </a:r>
          </a:p>
        </p:txBody>
      </p:sp>
      <p:pic>
        <p:nvPicPr>
          <p:cNvPr id="10" name="Picture 2"/>
          <p:cNvPicPr>
            <a:picLocks noChangeAspect="1" noChangeArrowheads="1"/>
          </p:cNvPicPr>
          <p:nvPr/>
        </p:nvPicPr>
        <p:blipFill>
          <a:blip r:embed="rId3" cstate="print">
            <a:clrChange>
              <a:clrFrom>
                <a:srgbClr val="474747"/>
              </a:clrFrom>
              <a:clrTo>
                <a:srgbClr val="474747">
                  <a:alpha val="0"/>
                </a:srgbClr>
              </a:clrTo>
            </a:clrChange>
            <a:lum bright="-10000" contrast="20000"/>
          </a:blip>
          <a:srcRect l="2086" r="1176" b="3565"/>
          <a:stretch>
            <a:fillRect/>
          </a:stretch>
        </p:blipFill>
        <p:spPr bwMode="auto">
          <a:xfrm>
            <a:off x="140867" y="97523"/>
            <a:ext cx="4496006" cy="6229151"/>
          </a:xfrm>
          <a:prstGeom prst="rect">
            <a:avLst/>
          </a:prstGeom>
          <a:noFill/>
          <a:ln w="9525">
            <a:solidFill>
              <a:schemeClr val="tx1">
                <a:lumMod val="65000"/>
                <a:lumOff val="35000"/>
              </a:schemeClr>
            </a:solidFill>
            <a:miter lim="800000"/>
            <a:headEnd/>
            <a:tailEnd/>
          </a:ln>
        </p:spPr>
      </p:pic>
      <p:sp>
        <p:nvSpPr>
          <p:cNvPr id="7" name="TextBox 6"/>
          <p:cNvSpPr txBox="1"/>
          <p:nvPr/>
        </p:nvSpPr>
        <p:spPr>
          <a:xfrm>
            <a:off x="4636881" y="172995"/>
            <a:ext cx="4049927" cy="1997892"/>
          </a:xfrm>
          <a:prstGeom prst="rect">
            <a:avLst/>
          </a:prstGeom>
          <a:noFill/>
        </p:spPr>
        <p:txBody>
          <a:bodyPr wrap="square" lIns="88811" tIns="44405" rIns="88811" bIns="44405" rtlCol="0">
            <a:spAutoFit/>
          </a:bodyPr>
          <a:lstStyle/>
          <a:p>
            <a:pPr algn="ctr"/>
            <a:r>
              <a:rPr lang="en-US" sz="3500" b="1" i="1" dirty="0" smtClean="0"/>
              <a:t>The Value of Past Investments</a:t>
            </a:r>
          </a:p>
          <a:p>
            <a:pPr algn="ctr"/>
            <a:endParaRPr lang="en-US" sz="2700" b="1" i="1" dirty="0" smtClean="0"/>
          </a:p>
          <a:p>
            <a:pPr algn="ctr"/>
            <a:endParaRPr lang="en-US" sz="2700" b="1" i="1" dirty="0" smtClean="0"/>
          </a:p>
        </p:txBody>
      </p:sp>
      <p:sp>
        <p:nvSpPr>
          <p:cNvPr id="8" name="Slide Number Placeholder 2"/>
          <p:cNvSpPr>
            <a:spLocks noGrp="1"/>
          </p:cNvSpPr>
          <p:nvPr>
            <p:ph type="sldNum" sz="quarter" idx="4294967295"/>
          </p:nvPr>
        </p:nvSpPr>
        <p:spPr>
          <a:xfrm>
            <a:off x="3474720" y="6381750"/>
            <a:ext cx="1773024" cy="476250"/>
          </a:xfrm>
          <a:prstGeom prst="rect">
            <a:avLst/>
          </a:prstGeom>
        </p:spPr>
        <p:txBody>
          <a:bodyPr lIns="88811" tIns="44405" rIns="88811" bIns="44405"/>
          <a:lstStyle/>
          <a:p>
            <a:pPr algn="ctr">
              <a:defRPr/>
            </a:pPr>
            <a:fld id="{1C0FC775-1F70-4D90-91DE-9E05456F1F17}" type="slidenum">
              <a:rPr lang="en-US" sz="1000" smtClean="0"/>
              <a:pPr algn="ctr">
                <a:defRPr/>
              </a:pPr>
              <a:t>18</a:t>
            </a:fld>
            <a:endParaRPr lang="en-US" sz="1000"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44780" y="0"/>
          <a:ext cx="8252461" cy="6273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ight Arrow 9"/>
          <p:cNvSpPr/>
          <p:nvPr/>
        </p:nvSpPr>
        <p:spPr>
          <a:xfrm rot="1258093">
            <a:off x="5333943" y="983210"/>
            <a:ext cx="3419269" cy="1382974"/>
          </a:xfrm>
          <a:prstGeom prst="rightArrow">
            <a:avLst>
              <a:gd name="adj1" fmla="val 50000"/>
              <a:gd name="adj2" fmla="val 93559"/>
            </a:avLst>
          </a:prstGeom>
          <a:solidFill>
            <a:srgbClr val="FFFF00">
              <a:alpha val="25000"/>
            </a:srgbClr>
          </a:solidFill>
          <a:ln>
            <a:solidFill>
              <a:schemeClr val="tx1">
                <a:lumMod val="85000"/>
                <a:lumOff val="1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TextBox 10"/>
          <p:cNvSpPr txBox="1"/>
          <p:nvPr/>
        </p:nvSpPr>
        <p:spPr>
          <a:xfrm rot="1221079">
            <a:off x="5366325" y="1173984"/>
            <a:ext cx="3117658" cy="923330"/>
          </a:xfrm>
          <a:prstGeom prst="rect">
            <a:avLst/>
          </a:prstGeom>
          <a:noFill/>
          <a:effectLst>
            <a:glow rad="228600">
              <a:schemeClr val="accent6">
                <a:satMod val="175000"/>
                <a:alpha val="40000"/>
              </a:schemeClr>
            </a:glow>
          </a:effectLst>
        </p:spPr>
        <p:txBody>
          <a:bodyPr wrap="square" rtlCol="0">
            <a:spAutoFit/>
          </a:bodyPr>
          <a:lstStyle/>
          <a:p>
            <a:pPr algn="ctr"/>
            <a:r>
              <a:rPr lang="en-US" b="1" dirty="0" smtClean="0">
                <a:effectLst>
                  <a:glow rad="228600">
                    <a:schemeClr val="bg1">
                      <a:alpha val="40000"/>
                    </a:schemeClr>
                  </a:glow>
                </a:effectLst>
                <a:latin typeface="Arial Narrow" pitchFamily="34" charset="0"/>
              </a:rPr>
              <a:t>Coasting on Past Investments</a:t>
            </a:r>
          </a:p>
          <a:p>
            <a:pPr algn="ctr"/>
            <a:r>
              <a:rPr lang="en-US" b="1" dirty="0" smtClean="0">
                <a:effectLst>
                  <a:glow rad="228600">
                    <a:schemeClr val="bg1">
                      <a:alpha val="40000"/>
                    </a:schemeClr>
                  </a:glow>
                </a:effectLst>
                <a:latin typeface="Arial Narrow" pitchFamily="34" charset="0"/>
              </a:rPr>
              <a:t>Approx $87B NED Annual Benefits</a:t>
            </a:r>
            <a:endParaRPr lang="en-US" b="1" dirty="0">
              <a:effectLst>
                <a:glow rad="228600">
                  <a:schemeClr val="bg1">
                    <a:alpha val="40000"/>
                  </a:schemeClr>
                </a:glow>
              </a:effectLst>
              <a:latin typeface="Arial Narrow" pitchFamily="34" charset="0"/>
            </a:endParaRPr>
          </a:p>
        </p:txBody>
      </p:sp>
      <p:sp>
        <p:nvSpPr>
          <p:cNvPr id="12" name="Slide Number Placeholder 2"/>
          <p:cNvSpPr>
            <a:spLocks noGrp="1"/>
          </p:cNvSpPr>
          <p:nvPr>
            <p:ph type="sldNum" sz="quarter" idx="4294967295"/>
          </p:nvPr>
        </p:nvSpPr>
        <p:spPr>
          <a:xfrm>
            <a:off x="3474720" y="6381750"/>
            <a:ext cx="1737360" cy="476250"/>
          </a:xfrm>
          <a:prstGeom prst="rect">
            <a:avLst/>
          </a:prstGeom>
        </p:spPr>
        <p:txBody>
          <a:bodyPr/>
          <a:lstStyle/>
          <a:p>
            <a:pPr>
              <a:defRPr/>
            </a:pPr>
            <a:fld id="{1C0FC775-1F70-4D90-91DE-9E05456F1F17}" type="slidenum">
              <a:rPr lang="en-US" sz="1200" smtClean="0"/>
              <a:pPr>
                <a:defRPr/>
              </a:pPr>
              <a:t>19</a:t>
            </a:fld>
            <a:endParaRPr lang="en-US" sz="1200"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2</a:t>
            </a:fld>
            <a:endParaRPr lang="en-US" sz="1000" dirty="0"/>
          </a:p>
        </p:txBody>
      </p:sp>
      <p:sp>
        <p:nvSpPr>
          <p:cNvPr id="2" name="Title 1"/>
          <p:cNvSpPr>
            <a:spLocks noGrp="1"/>
          </p:cNvSpPr>
          <p:nvPr>
            <p:ph type="title" idx="4294967295"/>
          </p:nvPr>
        </p:nvSpPr>
        <p:spPr>
          <a:xfrm>
            <a:off x="0" y="152400"/>
            <a:ext cx="8686800" cy="914400"/>
          </a:xfrm>
        </p:spPr>
        <p:txBody>
          <a:bodyPr>
            <a:noAutofit/>
          </a:bodyPr>
          <a:lstStyle/>
          <a:p>
            <a:r>
              <a:rPr lang="en-US" sz="2800" dirty="0" smtClean="0">
                <a:latin typeface="Calibri" pitchFamily="34" charset="0"/>
                <a:cs typeface="Calibri" pitchFamily="34" charset="0"/>
              </a:rPr>
              <a:t>USACE CW’s Economic Benefits &amp; Revenues  to the Treasury  </a:t>
            </a:r>
            <a:r>
              <a:rPr lang="en-US" sz="2600" dirty="0" smtClean="0">
                <a:latin typeface="Calibri" pitchFamily="34" charset="0"/>
                <a:cs typeface="Calibri" pitchFamily="34" charset="0"/>
              </a:rPr>
              <a:t/>
            </a:r>
            <a:br>
              <a:rPr lang="en-US" sz="2600" dirty="0" smtClean="0">
                <a:latin typeface="Calibri" pitchFamily="34" charset="0"/>
                <a:cs typeface="Calibri" pitchFamily="34" charset="0"/>
              </a:rPr>
            </a:br>
            <a:r>
              <a:rPr lang="en-US" sz="2600" dirty="0" smtClean="0">
                <a:latin typeface="Calibri" pitchFamily="34" charset="0"/>
                <a:cs typeface="Calibri" pitchFamily="34" charset="0"/>
              </a:rPr>
              <a:t>(</a:t>
            </a:r>
            <a:r>
              <a:rPr lang="en-US" sz="2000" i="1" dirty="0" smtClean="0">
                <a:latin typeface="Calibri" pitchFamily="34" charset="0"/>
                <a:cs typeface="Calibri" pitchFamily="34" charset="0"/>
              </a:rPr>
              <a:t>2010-2012 Average)</a:t>
            </a:r>
            <a:endParaRPr lang="en-US" sz="2000" b="1" i="1" dirty="0">
              <a:latin typeface="Calibri" pitchFamily="34" charset="0"/>
              <a:cs typeface="Calibri" pitchFamily="34" charset="0"/>
            </a:endParaRPr>
          </a:p>
        </p:txBody>
      </p:sp>
      <p:graphicFrame>
        <p:nvGraphicFramePr>
          <p:cNvPr id="4" name="Content Placeholder 3"/>
          <p:cNvGraphicFramePr>
            <a:graphicFrameLocks noGrp="1"/>
          </p:cNvGraphicFramePr>
          <p:nvPr>
            <p:ph idx="4294967295"/>
          </p:nvPr>
        </p:nvGraphicFramePr>
        <p:xfrm>
          <a:off x="173551" y="1676397"/>
          <a:ext cx="8368469" cy="3880496"/>
        </p:xfrm>
        <a:graphic>
          <a:graphicData uri="http://schemas.openxmlformats.org/drawingml/2006/table">
            <a:tbl>
              <a:tblPr firstRow="1" bandRow="1">
                <a:tableStyleId>{8EC20E35-A176-4012-BC5E-935CFFF8708E}</a:tableStyleId>
              </a:tblPr>
              <a:tblGrid>
                <a:gridCol w="2349044"/>
                <a:gridCol w="1982006"/>
                <a:gridCol w="2055413"/>
                <a:gridCol w="1982006"/>
              </a:tblGrid>
              <a:tr h="831517">
                <a:tc>
                  <a:txBody>
                    <a:bodyPr/>
                    <a:lstStyle/>
                    <a:p>
                      <a:pPr marL="0" marR="0" algn="ctr" defTabSz="914400" rtl="0" eaLnBrk="1" latinLnBrk="0" hangingPunct="1">
                        <a:lnSpc>
                          <a:spcPct val="90000"/>
                        </a:lnSpc>
                        <a:spcBef>
                          <a:spcPts val="0"/>
                        </a:spcBef>
                        <a:spcAft>
                          <a:spcPts val="300"/>
                        </a:spcAft>
                      </a:pPr>
                      <a:r>
                        <a:rPr lang="en-US" sz="2000" kern="1200" dirty="0">
                          <a:latin typeface="Calibri" pitchFamily="34" charset="0"/>
                          <a:cs typeface="Calibri" pitchFamily="34" charset="0"/>
                        </a:rPr>
                        <a:t>Program</a:t>
                      </a:r>
                      <a:endParaRPr lang="en-US" sz="2000" kern="1200" dirty="0">
                        <a:solidFill>
                          <a:schemeClr val="dk1"/>
                        </a:solidFill>
                        <a:latin typeface="Calibri" pitchFamily="34" charset="0"/>
                        <a:ea typeface="+mn-ea"/>
                        <a:cs typeface="Calibri" pitchFamily="34" charset="0"/>
                      </a:endParaRPr>
                    </a:p>
                  </a:txBody>
                  <a:tcPr marL="65151" marR="65151" marT="0" marB="0" anchor="ctr">
                    <a:solidFill>
                      <a:srgbClr val="C00000"/>
                    </a:solidFill>
                  </a:tcPr>
                </a:tc>
                <a:tc>
                  <a:txBody>
                    <a:bodyPr/>
                    <a:lstStyle/>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NED Benefits</a:t>
                      </a:r>
                    </a:p>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(Billions of Dollars)</a:t>
                      </a:r>
                      <a:endParaRPr lang="en-US" sz="1800" kern="1200" dirty="0">
                        <a:solidFill>
                          <a:schemeClr val="dk1"/>
                        </a:solidFill>
                        <a:latin typeface="Calibri" pitchFamily="34" charset="0"/>
                        <a:ea typeface="+mn-ea"/>
                        <a:cs typeface="Calibri" pitchFamily="34" charset="0"/>
                      </a:endParaRPr>
                    </a:p>
                  </a:txBody>
                  <a:tcPr marL="65151" marR="65151" marT="0" marB="0" anchor="ctr">
                    <a:solidFill>
                      <a:srgbClr val="C00000"/>
                    </a:solidFill>
                  </a:tcPr>
                </a:tc>
                <a:tc>
                  <a:txBody>
                    <a:bodyPr/>
                    <a:lstStyle/>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Net NED Benefits</a:t>
                      </a:r>
                    </a:p>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(Billions of Dollars)</a:t>
                      </a:r>
                      <a:endParaRPr lang="en-US" sz="1800" kern="1200" dirty="0">
                        <a:solidFill>
                          <a:schemeClr val="dk1"/>
                        </a:solidFill>
                        <a:latin typeface="Calibri" pitchFamily="34" charset="0"/>
                        <a:ea typeface="+mn-ea"/>
                        <a:cs typeface="Calibri" pitchFamily="34" charset="0"/>
                      </a:endParaRPr>
                    </a:p>
                  </a:txBody>
                  <a:tcPr marL="65151" marR="65151" marT="0" marB="0" anchor="ctr">
                    <a:solidFill>
                      <a:srgbClr val="C00000"/>
                    </a:solidFill>
                  </a:tcPr>
                </a:tc>
                <a:tc>
                  <a:txBody>
                    <a:bodyPr/>
                    <a:lstStyle/>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U.S. Treasury Revenues</a:t>
                      </a:r>
                    </a:p>
                    <a:p>
                      <a:pPr marL="0" marR="0" algn="ctr" defTabSz="914400" rtl="0" eaLnBrk="1" latinLnBrk="0" hangingPunct="1">
                        <a:lnSpc>
                          <a:spcPct val="90000"/>
                        </a:lnSpc>
                        <a:spcBef>
                          <a:spcPts val="0"/>
                        </a:spcBef>
                        <a:spcAft>
                          <a:spcPts val="300"/>
                        </a:spcAft>
                      </a:pPr>
                      <a:r>
                        <a:rPr lang="en-US" sz="1800" kern="1200" dirty="0">
                          <a:latin typeface="Calibri" pitchFamily="34" charset="0"/>
                          <a:cs typeface="Calibri" pitchFamily="34" charset="0"/>
                        </a:rPr>
                        <a:t>(Billions of Dollars)</a:t>
                      </a:r>
                      <a:endParaRPr lang="en-US" sz="1800" kern="1200" dirty="0">
                        <a:solidFill>
                          <a:schemeClr val="dk1"/>
                        </a:solidFill>
                        <a:latin typeface="Calibri" pitchFamily="34" charset="0"/>
                        <a:ea typeface="+mn-ea"/>
                        <a:cs typeface="Calibri" pitchFamily="34" charset="0"/>
                      </a:endParaRPr>
                    </a:p>
                  </a:txBody>
                  <a:tcPr marL="65151" marR="65151" marT="0" marB="0" anchor="ctr">
                    <a:solidFill>
                      <a:srgbClr val="C00000"/>
                    </a:solidFill>
                  </a:tcPr>
                </a:tc>
              </a:tr>
              <a:tr h="526802">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Flood Risk Management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$59.47 </a:t>
                      </a:r>
                    </a:p>
                  </a:txBody>
                  <a:tcPr marL="7239" marR="7239" marT="7620" marB="0" anchor="ctr"/>
                </a:tc>
                <a:tc>
                  <a:txBody>
                    <a:bodyPr/>
                    <a:lstStyle/>
                    <a:p>
                      <a:pPr algn="ctr" fontAlgn="ctr"/>
                      <a:r>
                        <a:rPr lang="en-US" sz="1800" b="0" i="0" u="none" strike="noStrike">
                          <a:solidFill>
                            <a:srgbClr val="000000"/>
                          </a:solidFill>
                          <a:latin typeface="Calibri"/>
                        </a:rPr>
                        <a:t>$58.84 </a:t>
                      </a:r>
                    </a:p>
                  </a:txBody>
                  <a:tcPr marL="7239" marR="7239" marT="7620" marB="0" anchor="ctr"/>
                </a:tc>
                <a:tc>
                  <a:txBody>
                    <a:bodyPr/>
                    <a:lstStyle/>
                    <a:p>
                      <a:pPr algn="ctr" fontAlgn="ctr"/>
                      <a:r>
                        <a:rPr lang="en-US" sz="1800" b="0" i="0" u="none" strike="noStrike" dirty="0">
                          <a:solidFill>
                            <a:srgbClr val="000000"/>
                          </a:solidFill>
                          <a:latin typeface="Calibri"/>
                        </a:rPr>
                        <a:t>$18.90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Coastal Navigation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$9.47 </a:t>
                      </a:r>
                    </a:p>
                  </a:txBody>
                  <a:tcPr marL="7239" marR="7239" marT="7620" marB="0" anchor="ctr"/>
                </a:tc>
                <a:tc>
                  <a:txBody>
                    <a:bodyPr/>
                    <a:lstStyle/>
                    <a:p>
                      <a:pPr algn="ctr" fontAlgn="ctr"/>
                      <a:r>
                        <a:rPr lang="en-US" sz="1800" b="0" i="0" u="none" strike="noStrike">
                          <a:solidFill>
                            <a:srgbClr val="000000"/>
                          </a:solidFill>
                          <a:latin typeface="Calibri"/>
                        </a:rPr>
                        <a:t>$8.70 </a:t>
                      </a:r>
                    </a:p>
                  </a:txBody>
                  <a:tcPr marL="7239" marR="7239" marT="7620" marB="0" anchor="ctr"/>
                </a:tc>
                <a:tc>
                  <a:txBody>
                    <a:bodyPr/>
                    <a:lstStyle/>
                    <a:p>
                      <a:pPr algn="ctr" fontAlgn="ctr"/>
                      <a:r>
                        <a:rPr lang="en-US" sz="1800" b="0" i="0" u="none" strike="noStrike">
                          <a:solidFill>
                            <a:srgbClr val="000000"/>
                          </a:solidFill>
                          <a:latin typeface="Calibri"/>
                        </a:rPr>
                        <a:t>$3.70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Inland Navigation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$8.10 </a:t>
                      </a:r>
                    </a:p>
                  </a:txBody>
                  <a:tcPr marL="7239" marR="7239" marT="7620" marB="0" anchor="ctr"/>
                </a:tc>
                <a:tc>
                  <a:txBody>
                    <a:bodyPr/>
                    <a:lstStyle/>
                    <a:p>
                      <a:pPr algn="ctr" fontAlgn="ctr"/>
                      <a:r>
                        <a:rPr lang="en-US" sz="1800" b="0" i="0" u="none" strike="noStrike" dirty="0">
                          <a:solidFill>
                            <a:srgbClr val="000000"/>
                          </a:solidFill>
                          <a:latin typeface="Calibri"/>
                        </a:rPr>
                        <a:t>$7.51 </a:t>
                      </a:r>
                    </a:p>
                  </a:txBody>
                  <a:tcPr marL="7239" marR="7239" marT="7620" marB="0" anchor="ctr"/>
                </a:tc>
                <a:tc>
                  <a:txBody>
                    <a:bodyPr/>
                    <a:lstStyle/>
                    <a:p>
                      <a:pPr algn="ctr" fontAlgn="ctr"/>
                      <a:r>
                        <a:rPr lang="en-US" sz="1800" b="0" i="0" u="none" strike="noStrike">
                          <a:solidFill>
                            <a:srgbClr val="000000"/>
                          </a:solidFill>
                          <a:latin typeface="Calibri"/>
                        </a:rPr>
                        <a:t>$2.07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Water Supply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$7.00 </a:t>
                      </a:r>
                    </a:p>
                  </a:txBody>
                  <a:tcPr marL="7239" marR="7239" marT="7620" marB="0" anchor="ctr"/>
                </a:tc>
                <a:tc>
                  <a:txBody>
                    <a:bodyPr/>
                    <a:lstStyle/>
                    <a:p>
                      <a:pPr algn="ctr" fontAlgn="ctr"/>
                      <a:r>
                        <a:rPr lang="en-US" sz="1800" b="0" i="0" u="none" strike="noStrike">
                          <a:solidFill>
                            <a:srgbClr val="000000"/>
                          </a:solidFill>
                          <a:latin typeface="Calibri"/>
                        </a:rPr>
                        <a:t>$6.98 </a:t>
                      </a:r>
                    </a:p>
                  </a:txBody>
                  <a:tcPr marL="7239" marR="7239" marT="7620" marB="0" anchor="ctr"/>
                </a:tc>
                <a:tc>
                  <a:txBody>
                    <a:bodyPr/>
                    <a:lstStyle/>
                    <a:p>
                      <a:pPr algn="ctr" fontAlgn="ctr"/>
                      <a:r>
                        <a:rPr lang="en-US" sz="1800" b="0" i="0" u="none" strike="noStrike">
                          <a:solidFill>
                            <a:srgbClr val="000000"/>
                          </a:solidFill>
                          <a:latin typeface="Calibri"/>
                        </a:rPr>
                        <a:t>$0.09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Hydropower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$2.30 </a:t>
                      </a:r>
                    </a:p>
                  </a:txBody>
                  <a:tcPr marL="7239" marR="7239" marT="7620" marB="0" anchor="ctr"/>
                </a:tc>
                <a:tc>
                  <a:txBody>
                    <a:bodyPr/>
                    <a:lstStyle/>
                    <a:p>
                      <a:pPr algn="ctr" fontAlgn="ctr"/>
                      <a:r>
                        <a:rPr lang="en-US" sz="1800" b="0" i="0" u="none" strike="noStrike">
                          <a:solidFill>
                            <a:srgbClr val="000000"/>
                          </a:solidFill>
                          <a:latin typeface="Calibri"/>
                        </a:rPr>
                        <a:t>$2.11 </a:t>
                      </a:r>
                    </a:p>
                  </a:txBody>
                  <a:tcPr marL="7239" marR="7239" marT="7620" marB="0" anchor="ctr"/>
                </a:tc>
                <a:tc>
                  <a:txBody>
                    <a:bodyPr/>
                    <a:lstStyle/>
                    <a:p>
                      <a:pPr algn="ctr" fontAlgn="ctr"/>
                      <a:r>
                        <a:rPr lang="en-US" sz="1800" b="0" i="0" u="none" strike="noStrike">
                          <a:solidFill>
                            <a:srgbClr val="000000"/>
                          </a:solidFill>
                          <a:latin typeface="Calibri"/>
                        </a:rPr>
                        <a:t>$1.37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Recreation </a:t>
                      </a:r>
                      <a:endParaRPr lang="en-US" sz="1800" b="0" kern="1200" dirty="0">
                        <a:solidFill>
                          <a:schemeClr val="dk1"/>
                        </a:solidFill>
                        <a:latin typeface="Calibri" pitchFamily="34" charset="0"/>
                        <a:ea typeface="+mn-ea"/>
                        <a:cs typeface="Calibri" pitchFamily="34" charset="0"/>
                      </a:endParaRPr>
                    </a:p>
                  </a:txBody>
                  <a:tcPr marL="65151" marR="65151" marT="0" marB="0" anchor="ctr"/>
                </a:tc>
                <a:tc>
                  <a:txBody>
                    <a:bodyPr/>
                    <a:lstStyle/>
                    <a:p>
                      <a:pPr algn="ctr" fontAlgn="ctr"/>
                      <a:r>
                        <a:rPr lang="en-US" sz="1800" b="0" i="0" u="none" strike="noStrike">
                          <a:solidFill>
                            <a:srgbClr val="000000"/>
                          </a:solidFill>
                          <a:latin typeface="Calibri"/>
                        </a:rPr>
                        <a:t>$3.20 </a:t>
                      </a:r>
                    </a:p>
                  </a:txBody>
                  <a:tcPr marL="7239" marR="7239" marT="7620" marB="0" anchor="ctr"/>
                </a:tc>
                <a:tc>
                  <a:txBody>
                    <a:bodyPr/>
                    <a:lstStyle/>
                    <a:p>
                      <a:pPr algn="ctr" fontAlgn="ctr"/>
                      <a:r>
                        <a:rPr lang="en-US" sz="1800" b="0" i="0" u="none" strike="noStrike">
                          <a:solidFill>
                            <a:srgbClr val="000000"/>
                          </a:solidFill>
                          <a:latin typeface="Calibri"/>
                        </a:rPr>
                        <a:t>$2.91 </a:t>
                      </a:r>
                    </a:p>
                  </a:txBody>
                  <a:tcPr marL="7239" marR="7239" marT="7620" marB="0" anchor="ctr"/>
                </a:tc>
                <a:tc>
                  <a:txBody>
                    <a:bodyPr/>
                    <a:lstStyle/>
                    <a:p>
                      <a:pPr algn="ctr" fontAlgn="ctr"/>
                      <a:r>
                        <a:rPr lang="en-US" sz="1800" b="0" i="0" u="none" strike="noStrike" dirty="0">
                          <a:solidFill>
                            <a:srgbClr val="000000"/>
                          </a:solidFill>
                          <a:latin typeface="Calibri"/>
                        </a:rPr>
                        <a:t>$1.13 </a:t>
                      </a:r>
                    </a:p>
                  </a:txBody>
                  <a:tcPr marL="7239" marR="7239" marT="7620" marB="0" anchor="ctr"/>
                </a:tc>
              </a:tr>
              <a:tr h="360311">
                <a:tc>
                  <a:txBody>
                    <a:bodyPr/>
                    <a:lstStyle/>
                    <a:p>
                      <a:pPr marL="0" marR="0" algn="l" defTabSz="914400" rtl="0" eaLnBrk="1" latinLnBrk="0" hangingPunct="1">
                        <a:lnSpc>
                          <a:spcPct val="90000"/>
                        </a:lnSpc>
                        <a:spcBef>
                          <a:spcPts val="0"/>
                        </a:spcBef>
                        <a:spcAft>
                          <a:spcPts val="300"/>
                        </a:spcAft>
                      </a:pPr>
                      <a:r>
                        <a:rPr lang="en-US" sz="1800" b="0" kern="1200" dirty="0">
                          <a:latin typeface="Calibri" pitchFamily="34" charset="0"/>
                          <a:cs typeface="Calibri" pitchFamily="34" charset="0"/>
                        </a:rPr>
                        <a:t>Leases and Sales</a:t>
                      </a:r>
                      <a:endParaRPr lang="en-US" sz="1800" b="0" kern="1200" dirty="0">
                        <a:solidFill>
                          <a:schemeClr val="dk1"/>
                        </a:solidFill>
                        <a:latin typeface="Calibri" pitchFamily="34" charset="0"/>
                        <a:ea typeface="+mn-ea"/>
                        <a:cs typeface="Calibri" pitchFamily="34" charset="0"/>
                      </a:endParaRPr>
                    </a:p>
                  </a:txBody>
                  <a:tcPr marL="65151" marR="65151"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90000"/>
                        </a:lnSpc>
                        <a:spcBef>
                          <a:spcPts val="0"/>
                        </a:spcBef>
                        <a:spcAft>
                          <a:spcPts val="300"/>
                        </a:spcAft>
                      </a:pPr>
                      <a:endParaRPr lang="en-US" sz="1800" kern="1200" dirty="0">
                        <a:solidFill>
                          <a:schemeClr val="dk1"/>
                        </a:solidFill>
                        <a:latin typeface="Calibri" pitchFamily="34" charset="0"/>
                        <a:ea typeface="+mn-ea"/>
                        <a:cs typeface="Calibri" pitchFamily="34" charset="0"/>
                      </a:endParaRPr>
                    </a:p>
                  </a:txBody>
                  <a:tcPr marL="65151" marR="65151"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90000"/>
                        </a:lnSpc>
                        <a:spcBef>
                          <a:spcPts val="0"/>
                        </a:spcBef>
                        <a:spcAft>
                          <a:spcPts val="300"/>
                        </a:spcAft>
                      </a:pPr>
                      <a:endParaRPr lang="en-US" sz="1800" kern="1200" dirty="0">
                        <a:solidFill>
                          <a:schemeClr val="dk1"/>
                        </a:solidFill>
                        <a:latin typeface="Calibri" pitchFamily="34" charset="0"/>
                        <a:ea typeface="+mn-ea"/>
                        <a:cs typeface="Calibri" pitchFamily="34" charset="0"/>
                      </a:endParaRPr>
                    </a:p>
                  </a:txBody>
                  <a:tcPr marL="65151" marR="65151"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ct val="90000"/>
                        </a:lnSpc>
                        <a:spcBef>
                          <a:spcPts val="0"/>
                        </a:spcBef>
                        <a:spcAft>
                          <a:spcPts val="300"/>
                        </a:spcAft>
                      </a:pPr>
                      <a:r>
                        <a:rPr lang="en-US" sz="1800" kern="1200" dirty="0" smtClean="0">
                          <a:latin typeface="Calibri" pitchFamily="34" charset="0"/>
                          <a:cs typeface="Calibri" pitchFamily="34" charset="0"/>
                        </a:rPr>
                        <a:t>$0.03</a:t>
                      </a:r>
                      <a:endParaRPr lang="en-US" sz="1800" kern="1200" dirty="0">
                        <a:solidFill>
                          <a:schemeClr val="dk1"/>
                        </a:solidFill>
                        <a:latin typeface="Calibri" pitchFamily="34" charset="0"/>
                        <a:ea typeface="+mn-ea"/>
                        <a:cs typeface="Calibri" pitchFamily="34" charset="0"/>
                      </a:endParaRPr>
                    </a:p>
                  </a:txBody>
                  <a:tcPr marL="65151" marR="65151" marT="0" marB="0" anchor="ctr">
                    <a:lnB w="12700" cap="flat" cmpd="sng" algn="ctr">
                      <a:solidFill>
                        <a:schemeClr val="tx1"/>
                      </a:solidFill>
                      <a:prstDash val="solid"/>
                      <a:round/>
                      <a:headEnd type="none" w="med" len="med"/>
                      <a:tailEnd type="none" w="med" len="med"/>
                    </a:lnB>
                  </a:tcPr>
                </a:tc>
              </a:tr>
              <a:tr h="360311">
                <a:tc>
                  <a:txBody>
                    <a:bodyPr/>
                    <a:lstStyle/>
                    <a:p>
                      <a:pPr marL="0" marR="0" algn="l" defTabSz="914400" rtl="0" eaLnBrk="1" latinLnBrk="0" hangingPunct="1">
                        <a:lnSpc>
                          <a:spcPct val="90000"/>
                        </a:lnSpc>
                        <a:spcBef>
                          <a:spcPts val="0"/>
                        </a:spcBef>
                        <a:spcAft>
                          <a:spcPts val="300"/>
                        </a:spcAft>
                      </a:pPr>
                      <a:r>
                        <a:rPr lang="en-US" sz="1800" b="1" kern="1200" dirty="0">
                          <a:latin typeface="Calibri" pitchFamily="34" charset="0"/>
                          <a:cs typeface="Calibri" pitchFamily="34" charset="0"/>
                        </a:rPr>
                        <a:t>Total Annual NED </a:t>
                      </a:r>
                      <a:endParaRPr lang="en-US" sz="1800" b="1" kern="1200" dirty="0">
                        <a:solidFill>
                          <a:schemeClr val="dk1"/>
                        </a:solidFill>
                        <a:latin typeface="Calibri" pitchFamily="34" charset="0"/>
                        <a:ea typeface="+mn-ea"/>
                        <a:cs typeface="Calibri" pitchFamily="34" charset="0"/>
                      </a:endParaRPr>
                    </a:p>
                  </a:txBody>
                  <a:tcPr marL="65151" marR="65151" marT="0" marB="0" anchor="ct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90000"/>
                        </a:lnSpc>
                        <a:spcBef>
                          <a:spcPts val="0"/>
                        </a:spcBef>
                        <a:spcAft>
                          <a:spcPts val="300"/>
                        </a:spcAft>
                      </a:pPr>
                      <a:r>
                        <a:rPr lang="en-US" sz="1800" b="1" kern="1200" dirty="0" smtClean="0">
                          <a:solidFill>
                            <a:srgbClr val="FF0000"/>
                          </a:solidFill>
                          <a:latin typeface="Calibri" pitchFamily="34" charset="0"/>
                          <a:cs typeface="Calibri" pitchFamily="34" charset="0"/>
                        </a:rPr>
                        <a:t>$89.54</a:t>
                      </a:r>
                      <a:endParaRPr lang="en-US" sz="1800" b="1" kern="1200" dirty="0">
                        <a:solidFill>
                          <a:srgbClr val="FF0000"/>
                        </a:solidFill>
                        <a:latin typeface="Calibri" pitchFamily="34" charset="0"/>
                        <a:ea typeface="+mn-ea"/>
                        <a:cs typeface="Calibri" pitchFamily="34" charset="0"/>
                      </a:endParaRPr>
                    </a:p>
                  </a:txBody>
                  <a:tcPr marL="65151" marR="65151" marT="0" marB="0" anchor="ct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90000"/>
                        </a:lnSpc>
                        <a:spcBef>
                          <a:spcPts val="0"/>
                        </a:spcBef>
                        <a:spcAft>
                          <a:spcPts val="300"/>
                        </a:spcAft>
                      </a:pPr>
                      <a:r>
                        <a:rPr lang="en-US" sz="1800" b="1" kern="1200" dirty="0" smtClean="0">
                          <a:solidFill>
                            <a:srgbClr val="FF0000"/>
                          </a:solidFill>
                          <a:latin typeface="Calibri" pitchFamily="34" charset="0"/>
                          <a:cs typeface="Calibri" pitchFamily="34" charset="0"/>
                        </a:rPr>
                        <a:t>$87.05</a:t>
                      </a:r>
                      <a:endParaRPr lang="en-US" sz="1800" b="1" kern="1200" dirty="0">
                        <a:solidFill>
                          <a:srgbClr val="FF0000"/>
                        </a:solidFill>
                        <a:latin typeface="Calibri" pitchFamily="34" charset="0"/>
                        <a:ea typeface="+mn-ea"/>
                        <a:cs typeface="Calibri" pitchFamily="34" charset="0"/>
                      </a:endParaRPr>
                    </a:p>
                  </a:txBody>
                  <a:tcPr marL="65151" marR="65151" marT="0" marB="0" anchor="ctr">
                    <a:lnT w="12700" cap="flat" cmpd="sng" algn="ctr">
                      <a:solidFill>
                        <a:schemeClr val="tx1"/>
                      </a:solidFill>
                      <a:prstDash val="solid"/>
                      <a:round/>
                      <a:headEnd type="none" w="med" len="med"/>
                      <a:tailEnd type="none" w="med" len="med"/>
                    </a:lnT>
                  </a:tcPr>
                </a:tc>
                <a:tc>
                  <a:txBody>
                    <a:bodyPr/>
                    <a:lstStyle/>
                    <a:p>
                      <a:pPr marL="0" marR="0" algn="ctr" defTabSz="914400" rtl="0" eaLnBrk="1" latinLnBrk="0" hangingPunct="1">
                        <a:lnSpc>
                          <a:spcPct val="90000"/>
                        </a:lnSpc>
                        <a:spcBef>
                          <a:spcPts val="0"/>
                        </a:spcBef>
                        <a:spcAft>
                          <a:spcPts val="300"/>
                        </a:spcAft>
                      </a:pPr>
                      <a:r>
                        <a:rPr lang="en-US" sz="1800" b="1" kern="1200" dirty="0" smtClean="0">
                          <a:solidFill>
                            <a:srgbClr val="FF0000"/>
                          </a:solidFill>
                          <a:latin typeface="Calibri" pitchFamily="34" charset="0"/>
                          <a:cs typeface="Calibri" pitchFamily="34" charset="0"/>
                        </a:rPr>
                        <a:t>$27.29</a:t>
                      </a:r>
                      <a:endParaRPr lang="en-US" sz="1800" b="1" kern="1200" dirty="0">
                        <a:solidFill>
                          <a:srgbClr val="FF0000"/>
                        </a:solidFill>
                        <a:latin typeface="Calibri" pitchFamily="34" charset="0"/>
                        <a:ea typeface="+mn-ea"/>
                        <a:cs typeface="Calibri" pitchFamily="34" charset="0"/>
                      </a:endParaRPr>
                    </a:p>
                  </a:txBody>
                  <a:tcPr marL="65151" marR="65151" marT="0" marB="0" anchor="ctr">
                    <a:lnT w="12700" cap="flat" cmpd="sng" algn="ctr">
                      <a:solidFill>
                        <a:schemeClr val="tx1"/>
                      </a:solidFill>
                      <a:prstDash val="solid"/>
                      <a:round/>
                      <a:headEnd type="none" w="med" len="med"/>
                      <a:tailEnd type="none" w="med" len="med"/>
                    </a:lnT>
                  </a:tcPr>
                </a:tc>
              </a:tr>
            </a:tbl>
          </a:graphicData>
        </a:graphic>
      </p:graphicFrame>
      <p:sp>
        <p:nvSpPr>
          <p:cNvPr id="6" name="TextBox 5"/>
          <p:cNvSpPr txBox="1"/>
          <p:nvPr/>
        </p:nvSpPr>
        <p:spPr>
          <a:xfrm>
            <a:off x="868680" y="5533910"/>
            <a:ext cx="6659880" cy="1015663"/>
          </a:xfrm>
          <a:prstGeom prst="rect">
            <a:avLst/>
          </a:prstGeom>
          <a:noFill/>
        </p:spPr>
        <p:txBody>
          <a:bodyPr wrap="square" rtlCol="0">
            <a:spAutoFit/>
          </a:bodyPr>
          <a:lstStyle/>
          <a:p>
            <a:pPr algn="just"/>
            <a:r>
              <a:rPr lang="en-US" sz="1000" dirty="0" smtClean="0">
                <a:latin typeface="Calibri" pitchFamily="34" charset="0"/>
                <a:cs typeface="Calibri" pitchFamily="34" charset="0"/>
              </a:rPr>
              <a:t>Notes: </a:t>
            </a:r>
          </a:p>
          <a:p>
            <a:pPr marL="342900" indent="-342900" algn="just">
              <a:buAutoNum type="arabicParenBoth"/>
            </a:pPr>
            <a:r>
              <a:rPr lang="en-US" sz="1000" dirty="0" smtClean="0"/>
              <a:t>Net NED benefits are defined as NED benefits less the costs of operations, maintenance, and investigations. Since the costs associated with expenses and oversight by the Assistant Secretary of the Army (ASA) serve all Corps programs, including those we did not calculate benefits for in this report, this report does not account for those costs."</a:t>
            </a:r>
            <a:r>
              <a:rPr lang="en-US" sz="1000" dirty="0" smtClean="0">
                <a:latin typeface="Calibri" pitchFamily="34" charset="0"/>
                <a:cs typeface="Calibri" pitchFamily="34" charset="0"/>
              </a:rPr>
              <a:t>. </a:t>
            </a:r>
          </a:p>
          <a:p>
            <a:pPr marL="342900" indent="-342900" algn="just">
              <a:buAutoNum type="arabicParenBoth"/>
            </a:pPr>
            <a:r>
              <a:rPr lang="en-US" sz="1000" dirty="0" smtClean="0">
                <a:latin typeface="Calibri" pitchFamily="34" charset="0"/>
                <a:cs typeface="Calibri" pitchFamily="34" charset="0"/>
              </a:rPr>
              <a:t>The Benefits and Revenues numbers are not additive. </a:t>
            </a:r>
            <a:endParaRPr lang="en-US" sz="1000" dirty="0">
              <a:latin typeface="Calibri" pitchFamily="34" charset="0"/>
              <a:cs typeface="Calibri" pitchFamily="34" charset="0"/>
            </a:endParaRPr>
          </a:p>
        </p:txBody>
      </p:sp>
      <p:sp>
        <p:nvSpPr>
          <p:cNvPr id="7" name="TextBox 6"/>
          <p:cNvSpPr txBox="1"/>
          <p:nvPr/>
        </p:nvSpPr>
        <p:spPr>
          <a:xfrm>
            <a:off x="144780" y="990600"/>
            <a:ext cx="6659880" cy="830997"/>
          </a:xfrm>
          <a:prstGeom prst="rect">
            <a:avLst/>
          </a:prstGeom>
          <a:solidFill>
            <a:srgbClr val="C00000"/>
          </a:solidFill>
          <a:ln>
            <a:solidFill>
              <a:srgbClr val="FF0000"/>
            </a:solidFill>
          </a:ln>
        </p:spPr>
        <p:txBody>
          <a:bodyPr wrap="square" rtlCol="0">
            <a:spAutoFit/>
          </a:bodyPr>
          <a:lstStyle/>
          <a:p>
            <a:pPr algn="ctr"/>
            <a:r>
              <a:rPr lang="en-US" sz="1600" b="1" dirty="0" smtClean="0">
                <a:solidFill>
                  <a:schemeClr val="bg1"/>
                </a:solidFill>
              </a:rPr>
              <a:t>Each dollar spent on the USACE Civil Works program generated</a:t>
            </a:r>
          </a:p>
          <a:p>
            <a:pPr algn="ctr"/>
            <a:r>
              <a:rPr lang="en-US" sz="1600" b="1" dirty="0" smtClean="0">
                <a:solidFill>
                  <a:schemeClr val="bg1"/>
                </a:solidFill>
              </a:rPr>
              <a:t> ~ $16 in economic benefits and $5 in revenues to the U.S. Treasury. </a:t>
            </a:r>
            <a:endParaRPr lang="en-US" sz="1600" b="1" dirty="0">
              <a:solidFill>
                <a:schemeClr val="bg1"/>
              </a:solidFill>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8600" y="1905000"/>
            <a:ext cx="4053840" cy="1200329"/>
          </a:xfrm>
          <a:prstGeom prst="rect">
            <a:avLst/>
          </a:prstGeom>
          <a:noFill/>
        </p:spPr>
        <p:txBody>
          <a:bodyPr wrap="square" rtlCol="0">
            <a:spAutoFit/>
          </a:bodyPr>
          <a:lstStyle/>
          <a:p>
            <a:pPr algn="ctr" fontAlgn="auto">
              <a:spcBef>
                <a:spcPts val="0"/>
              </a:spcBef>
              <a:spcAft>
                <a:spcPts val="0"/>
              </a:spcAft>
            </a:pPr>
            <a:r>
              <a:rPr lang="en-US" b="1" u="sng" dirty="0">
                <a:solidFill>
                  <a:srgbClr val="000000"/>
                </a:solidFill>
                <a:latin typeface="Arial"/>
              </a:rPr>
              <a:t>Pre-Katrina “System” 2005</a:t>
            </a:r>
          </a:p>
          <a:p>
            <a:pPr fontAlgn="auto">
              <a:spcBef>
                <a:spcPts val="0"/>
              </a:spcBef>
              <a:spcAft>
                <a:spcPts val="0"/>
              </a:spcAft>
              <a:buFont typeface="Arial" pitchFamily="34" charset="0"/>
              <a:buChar char="•"/>
            </a:pPr>
            <a:r>
              <a:rPr lang="en-US" b="1" dirty="0" smtClean="0">
                <a:solidFill>
                  <a:srgbClr val="000000"/>
                </a:solidFill>
                <a:latin typeface="Arial"/>
              </a:rPr>
              <a:t> 50% </a:t>
            </a:r>
            <a:r>
              <a:rPr lang="en-US" b="1" dirty="0">
                <a:solidFill>
                  <a:srgbClr val="000000"/>
                </a:solidFill>
                <a:latin typeface="Arial"/>
              </a:rPr>
              <a:t>complete after 50 years</a:t>
            </a:r>
          </a:p>
          <a:p>
            <a:pPr fontAlgn="auto">
              <a:spcBef>
                <a:spcPts val="0"/>
              </a:spcBef>
              <a:spcAft>
                <a:spcPts val="0"/>
              </a:spcAft>
              <a:buFont typeface="Arial" pitchFamily="34" charset="0"/>
              <a:buChar char="•"/>
            </a:pPr>
            <a:r>
              <a:rPr lang="en-US" b="1" dirty="0" smtClean="0">
                <a:solidFill>
                  <a:srgbClr val="000000"/>
                </a:solidFill>
                <a:latin typeface="Arial"/>
              </a:rPr>
              <a:t> $</a:t>
            </a:r>
            <a:r>
              <a:rPr lang="en-US" b="1" dirty="0">
                <a:solidFill>
                  <a:srgbClr val="000000"/>
                </a:solidFill>
                <a:latin typeface="Arial"/>
              </a:rPr>
              <a:t>130 B in Recovery Costs</a:t>
            </a:r>
          </a:p>
          <a:p>
            <a:pPr fontAlgn="auto">
              <a:spcBef>
                <a:spcPts val="0"/>
              </a:spcBef>
              <a:spcAft>
                <a:spcPts val="0"/>
              </a:spcAft>
              <a:buFont typeface="Arial" pitchFamily="34" charset="0"/>
              <a:buChar char="•"/>
            </a:pPr>
            <a:r>
              <a:rPr lang="en-US" b="1" dirty="0" smtClean="0">
                <a:solidFill>
                  <a:srgbClr val="000000"/>
                </a:solidFill>
                <a:latin typeface="Arial"/>
              </a:rPr>
              <a:t> ~ 1500+ </a:t>
            </a:r>
            <a:r>
              <a:rPr lang="en-US" b="1" dirty="0">
                <a:solidFill>
                  <a:srgbClr val="000000"/>
                </a:solidFill>
                <a:latin typeface="Arial"/>
              </a:rPr>
              <a:t>Lives </a:t>
            </a:r>
            <a:r>
              <a:rPr lang="en-US" b="1" dirty="0" smtClean="0">
                <a:solidFill>
                  <a:srgbClr val="000000"/>
                </a:solidFill>
                <a:latin typeface="Arial"/>
              </a:rPr>
              <a:t>Lost</a:t>
            </a:r>
            <a:endParaRPr lang="en-US" b="1" dirty="0">
              <a:solidFill>
                <a:srgbClr val="000000"/>
              </a:solidFill>
              <a:latin typeface="Arial"/>
            </a:endParaRPr>
          </a:p>
        </p:txBody>
      </p:sp>
      <p:sp>
        <p:nvSpPr>
          <p:cNvPr id="35" name="TextBox 34"/>
          <p:cNvSpPr txBox="1"/>
          <p:nvPr/>
        </p:nvSpPr>
        <p:spPr>
          <a:xfrm>
            <a:off x="4495800" y="1905000"/>
            <a:ext cx="4046220" cy="1200329"/>
          </a:xfrm>
          <a:prstGeom prst="rect">
            <a:avLst/>
          </a:prstGeom>
          <a:noFill/>
        </p:spPr>
        <p:txBody>
          <a:bodyPr wrap="square" rtlCol="0">
            <a:spAutoFit/>
          </a:bodyPr>
          <a:lstStyle/>
          <a:p>
            <a:pPr algn="ctr" fontAlgn="auto">
              <a:spcBef>
                <a:spcPts val="0"/>
              </a:spcBef>
              <a:spcAft>
                <a:spcPts val="0"/>
              </a:spcAft>
            </a:pPr>
            <a:r>
              <a:rPr lang="en-US" b="1" u="sng" dirty="0">
                <a:solidFill>
                  <a:srgbClr val="000000"/>
                </a:solidFill>
                <a:latin typeface="Arial"/>
              </a:rPr>
              <a:t>$</a:t>
            </a:r>
            <a:r>
              <a:rPr lang="en-US" b="1" u="sng" dirty="0" smtClean="0">
                <a:solidFill>
                  <a:srgbClr val="000000"/>
                </a:solidFill>
                <a:latin typeface="Arial"/>
              </a:rPr>
              <a:t>14.6 B </a:t>
            </a:r>
            <a:r>
              <a:rPr lang="en-US" b="1" u="sng" dirty="0">
                <a:solidFill>
                  <a:srgbClr val="000000"/>
                </a:solidFill>
                <a:latin typeface="Arial"/>
              </a:rPr>
              <a:t>Post-Katrina System</a:t>
            </a:r>
          </a:p>
          <a:p>
            <a:pPr fontAlgn="auto">
              <a:spcBef>
                <a:spcPts val="0"/>
              </a:spcBef>
              <a:spcAft>
                <a:spcPts val="0"/>
              </a:spcAft>
              <a:buFont typeface="Arial" pitchFamily="34" charset="0"/>
              <a:buChar char="•"/>
            </a:pPr>
            <a:r>
              <a:rPr lang="en-US" b="1" dirty="0" smtClean="0">
                <a:solidFill>
                  <a:srgbClr val="000000"/>
                </a:solidFill>
                <a:latin typeface="Arial"/>
              </a:rPr>
              <a:t> Design &amp; </a:t>
            </a:r>
            <a:r>
              <a:rPr lang="en-US" b="1" dirty="0">
                <a:solidFill>
                  <a:srgbClr val="000000"/>
                </a:solidFill>
                <a:latin typeface="Arial"/>
              </a:rPr>
              <a:t>Constructed in 6 years</a:t>
            </a:r>
          </a:p>
          <a:p>
            <a:pPr fontAlgn="auto">
              <a:spcBef>
                <a:spcPts val="0"/>
              </a:spcBef>
              <a:spcAft>
                <a:spcPts val="0"/>
              </a:spcAft>
              <a:buFont typeface="Arial" pitchFamily="34" charset="0"/>
              <a:buChar char="•"/>
            </a:pPr>
            <a:r>
              <a:rPr lang="en-US" b="1" dirty="0" smtClean="0">
                <a:solidFill>
                  <a:srgbClr val="000000"/>
                </a:solidFill>
                <a:latin typeface="Arial"/>
              </a:rPr>
              <a:t> Successfully Performed </a:t>
            </a:r>
            <a:r>
              <a:rPr lang="en-US" b="1" dirty="0">
                <a:solidFill>
                  <a:srgbClr val="000000"/>
                </a:solidFill>
                <a:latin typeface="Arial"/>
              </a:rPr>
              <a:t>during Hurricane Isaac</a:t>
            </a:r>
          </a:p>
        </p:txBody>
      </p:sp>
      <p:pic>
        <p:nvPicPr>
          <p:cNvPr id="28" name="Picture 27" descr="Wall of water during Kartina.jpg"/>
          <p:cNvPicPr>
            <a:picLocks noChangeAspect="1"/>
          </p:cNvPicPr>
          <p:nvPr/>
        </p:nvPicPr>
        <p:blipFill>
          <a:blip r:embed="rId3" cstate="email"/>
          <a:srcRect/>
          <a:stretch>
            <a:fillRect/>
          </a:stretch>
        </p:blipFill>
        <p:spPr bwMode="auto">
          <a:xfrm>
            <a:off x="144780" y="3276600"/>
            <a:ext cx="4148918" cy="3276600"/>
          </a:xfrm>
          <a:prstGeom prst="rect">
            <a:avLst/>
          </a:prstGeom>
          <a:noFill/>
          <a:ln w="9525">
            <a:noFill/>
            <a:miter lim="800000"/>
            <a:headEnd/>
            <a:tailEnd/>
          </a:ln>
        </p:spPr>
      </p:pic>
      <p:pic>
        <p:nvPicPr>
          <p:cNvPr id="34" name="Picture 33" descr="surge barrier curve.jpg"/>
          <p:cNvPicPr>
            <a:picLocks noChangeAspect="1"/>
          </p:cNvPicPr>
          <p:nvPr/>
        </p:nvPicPr>
        <p:blipFill>
          <a:blip r:embed="rId4" cstate="email"/>
          <a:stretch>
            <a:fillRect/>
          </a:stretch>
        </p:blipFill>
        <p:spPr>
          <a:xfrm>
            <a:off x="4415790" y="3276600"/>
            <a:ext cx="4150360" cy="3276600"/>
          </a:xfrm>
          <a:prstGeom prst="rect">
            <a:avLst/>
          </a:prstGeom>
        </p:spPr>
      </p:pic>
      <p:sp>
        <p:nvSpPr>
          <p:cNvPr id="33" name="TextBox 32"/>
          <p:cNvSpPr txBox="1"/>
          <p:nvPr/>
        </p:nvSpPr>
        <p:spPr>
          <a:xfrm>
            <a:off x="0" y="14"/>
            <a:ext cx="8686800" cy="1938992"/>
          </a:xfrm>
          <a:prstGeom prst="rect">
            <a:avLst/>
          </a:prstGeom>
          <a:noFill/>
        </p:spPr>
        <p:txBody>
          <a:bodyPr wrap="square" rtlCol="0">
            <a:spAutoFit/>
          </a:bodyPr>
          <a:lstStyle/>
          <a:p>
            <a:pPr algn="ctr" fontAlgn="auto">
              <a:spcBef>
                <a:spcPts val="0"/>
              </a:spcBef>
              <a:spcAft>
                <a:spcPts val="0"/>
              </a:spcAft>
            </a:pPr>
            <a:r>
              <a:rPr lang="en-US" sz="4000" b="1" i="1" dirty="0" smtClean="0">
                <a:solidFill>
                  <a:prstClr val="black"/>
                </a:solidFill>
                <a:latin typeface="Arial"/>
              </a:rPr>
              <a:t>The Cost of Failure to Invest…</a:t>
            </a:r>
          </a:p>
          <a:p>
            <a:pPr algn="ctr" fontAlgn="auto">
              <a:spcBef>
                <a:spcPts val="0"/>
              </a:spcBef>
              <a:spcAft>
                <a:spcPts val="0"/>
              </a:spcAft>
            </a:pPr>
            <a:r>
              <a:rPr lang="en-US" sz="4000" b="1" i="1" dirty="0" smtClean="0">
                <a:solidFill>
                  <a:prstClr val="black"/>
                </a:solidFill>
                <a:latin typeface="Arial"/>
              </a:rPr>
              <a:t>New Orleans: </a:t>
            </a:r>
          </a:p>
          <a:p>
            <a:pPr fontAlgn="auto">
              <a:spcBef>
                <a:spcPts val="0"/>
              </a:spcBef>
              <a:spcAft>
                <a:spcPts val="0"/>
              </a:spcAft>
            </a:pPr>
            <a:r>
              <a:rPr lang="en-US" sz="4000" b="1" i="1" dirty="0" smtClean="0">
                <a:solidFill>
                  <a:srgbClr val="FF0000"/>
                </a:solidFill>
                <a:latin typeface="Arial"/>
              </a:rPr>
              <a:t>Before …         </a:t>
            </a:r>
            <a:r>
              <a:rPr lang="en-US" sz="4000" b="1" i="1" dirty="0" smtClean="0">
                <a:solidFill>
                  <a:prstClr val="black"/>
                </a:solidFill>
                <a:latin typeface="Arial"/>
              </a:rPr>
              <a:t>and …   </a:t>
            </a:r>
            <a:r>
              <a:rPr lang="en-US" sz="4000" b="1" i="1" dirty="0" smtClean="0">
                <a:solidFill>
                  <a:srgbClr val="FF0000"/>
                </a:solidFill>
                <a:latin typeface="Arial"/>
              </a:rPr>
              <a:t> After</a:t>
            </a:r>
            <a:endParaRPr lang="en-US" sz="4000" b="1" i="1" dirty="0">
              <a:solidFill>
                <a:srgbClr val="FF0000"/>
              </a:solidFill>
              <a:latin typeface="Arial"/>
            </a:endParaRPr>
          </a:p>
        </p:txBody>
      </p:sp>
      <p:sp>
        <p:nvSpPr>
          <p:cNvPr id="7" name="Slide Number Placeholder 2"/>
          <p:cNvSpPr>
            <a:spLocks noGrp="1"/>
          </p:cNvSpPr>
          <p:nvPr>
            <p:ph type="sldNum" sz="quarter" idx="4294967295"/>
          </p:nvPr>
        </p:nvSpPr>
        <p:spPr>
          <a:xfrm>
            <a:off x="3474720" y="6381750"/>
            <a:ext cx="1773024" cy="476250"/>
          </a:xfrm>
          <a:prstGeom prst="rect">
            <a:avLst/>
          </a:prstGeom>
        </p:spPr>
        <p:txBody>
          <a:bodyPr lIns="88811" tIns="44405" rIns="88811" bIns="44405"/>
          <a:lstStyle/>
          <a:p>
            <a:pPr algn="ctr">
              <a:defRPr/>
            </a:pPr>
            <a:fld id="{1C0FC775-1F70-4D90-91DE-9E05456F1F17}" type="slidenum">
              <a:rPr lang="en-US" sz="1000" smtClean="0"/>
              <a:pPr algn="ctr">
                <a:defRPr/>
              </a:pPr>
              <a:t>20</a:t>
            </a:fld>
            <a:endParaRPr lang="en-US" sz="1000"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52400"/>
            <a:ext cx="8686800" cy="685800"/>
          </a:xfrm>
        </p:spPr>
        <p:txBody>
          <a:bodyPr/>
          <a:lstStyle/>
          <a:p>
            <a:r>
              <a:rPr lang="en-US" sz="3600" b="1" i="1" dirty="0" smtClean="0">
                <a:solidFill>
                  <a:schemeClr val="tx1"/>
                </a:solidFill>
              </a:rPr>
              <a:t>Hurricane Katrina vs. Hurricane Isaac</a:t>
            </a:r>
            <a:endParaRPr lang="en-US" sz="3600" b="1" i="1" dirty="0">
              <a:solidFill>
                <a:schemeClr val="tx1"/>
              </a:solidFill>
            </a:endParaRPr>
          </a:p>
        </p:txBody>
      </p:sp>
      <p:pic>
        <p:nvPicPr>
          <p:cNvPr id="52226" name="Picture 2" descr="http://commons.trincoll.edu/edreform/files/2012/05/flooding1.jpg"/>
          <p:cNvPicPr>
            <a:picLocks noChangeAspect="1" noChangeArrowheads="1"/>
          </p:cNvPicPr>
          <p:nvPr/>
        </p:nvPicPr>
        <p:blipFill>
          <a:blip r:embed="rId3" cstate="print"/>
          <a:srcRect/>
          <a:stretch>
            <a:fillRect/>
          </a:stretch>
        </p:blipFill>
        <p:spPr bwMode="auto">
          <a:xfrm>
            <a:off x="506730" y="990600"/>
            <a:ext cx="3474720" cy="2438400"/>
          </a:xfrm>
          <a:prstGeom prst="rect">
            <a:avLst/>
          </a:prstGeom>
          <a:noFill/>
        </p:spPr>
      </p:pic>
      <p:pic>
        <p:nvPicPr>
          <p:cNvPr id="52228" name="Picture 4" descr="http://a.abcnews.com/images/Technology/gty_issac_cc_120828_wg.jpg"/>
          <p:cNvPicPr>
            <a:picLocks noChangeAspect="1" noChangeArrowheads="1"/>
          </p:cNvPicPr>
          <p:nvPr/>
        </p:nvPicPr>
        <p:blipFill>
          <a:blip r:embed="rId4" cstate="print"/>
          <a:srcRect/>
          <a:stretch>
            <a:fillRect/>
          </a:stretch>
        </p:blipFill>
        <p:spPr bwMode="auto">
          <a:xfrm>
            <a:off x="4198624" y="990614"/>
            <a:ext cx="4311226" cy="2552701"/>
          </a:xfrm>
          <a:prstGeom prst="rect">
            <a:avLst/>
          </a:prstGeom>
          <a:noFill/>
        </p:spPr>
      </p:pic>
      <p:sp>
        <p:nvSpPr>
          <p:cNvPr id="5" name="TextBox 4"/>
          <p:cNvSpPr txBox="1"/>
          <p:nvPr/>
        </p:nvSpPr>
        <p:spPr>
          <a:xfrm>
            <a:off x="2209800" y="1047690"/>
            <a:ext cx="1709122" cy="400110"/>
          </a:xfrm>
          <a:prstGeom prst="rect">
            <a:avLst/>
          </a:prstGeom>
          <a:noFill/>
        </p:spPr>
        <p:txBody>
          <a:bodyPr wrap="none" rtlCol="0">
            <a:spAutoFit/>
          </a:bodyPr>
          <a:lstStyle/>
          <a:p>
            <a:r>
              <a:rPr lang="en-US" sz="2000" dirty="0" smtClean="0">
                <a:latin typeface="+mn-lt"/>
              </a:rPr>
              <a:t>Katrina, 2005</a:t>
            </a:r>
            <a:endParaRPr lang="en-US" sz="2000" dirty="0">
              <a:latin typeface="+mn-lt"/>
            </a:endParaRPr>
          </a:p>
        </p:txBody>
      </p:sp>
      <p:sp>
        <p:nvSpPr>
          <p:cNvPr id="6" name="TextBox 5"/>
          <p:cNvSpPr txBox="1"/>
          <p:nvPr/>
        </p:nvSpPr>
        <p:spPr>
          <a:xfrm>
            <a:off x="6919636" y="1047690"/>
            <a:ext cx="1508746" cy="400110"/>
          </a:xfrm>
          <a:prstGeom prst="rect">
            <a:avLst/>
          </a:prstGeom>
          <a:noFill/>
        </p:spPr>
        <p:txBody>
          <a:bodyPr wrap="none" rtlCol="0">
            <a:spAutoFit/>
          </a:bodyPr>
          <a:lstStyle/>
          <a:p>
            <a:r>
              <a:rPr lang="en-US" sz="2000" dirty="0" smtClean="0">
                <a:latin typeface="+mn-lt"/>
              </a:rPr>
              <a:t>Isaac, 2012</a:t>
            </a:r>
            <a:endParaRPr lang="en-US" sz="2000" dirty="0">
              <a:latin typeface="+mn-lt"/>
            </a:endParaRPr>
          </a:p>
        </p:txBody>
      </p:sp>
      <p:sp>
        <p:nvSpPr>
          <p:cNvPr id="7" name="TextBox 6"/>
          <p:cNvSpPr txBox="1"/>
          <p:nvPr/>
        </p:nvSpPr>
        <p:spPr>
          <a:xfrm>
            <a:off x="434340" y="3581400"/>
            <a:ext cx="4126230" cy="3276600"/>
          </a:xfrm>
          <a:prstGeom prst="rect">
            <a:avLst/>
          </a:prstGeom>
          <a:noFill/>
        </p:spPr>
        <p:txBody>
          <a:bodyPr wrap="square" rtlCol="0">
            <a:spAutoFit/>
          </a:bodyPr>
          <a:lstStyle/>
          <a:p>
            <a:pPr marL="174625" indent="-174625" algn="l">
              <a:buClr>
                <a:srgbClr val="C00000"/>
              </a:buClr>
              <a:buFont typeface="Arial" pitchFamily="34" charset="0"/>
              <a:buChar char="•"/>
            </a:pPr>
            <a:r>
              <a:rPr lang="en-US" sz="1700" b="0" dirty="0" smtClean="0">
                <a:latin typeface="+mn-lt"/>
              </a:rPr>
              <a:t>1,833 deaths</a:t>
            </a:r>
          </a:p>
          <a:p>
            <a:pPr marL="174625" indent="-174625" algn="l">
              <a:buClr>
                <a:srgbClr val="C00000"/>
              </a:buClr>
              <a:buFont typeface="Arial" pitchFamily="34" charset="0"/>
              <a:buChar char="•"/>
            </a:pPr>
            <a:r>
              <a:rPr lang="en-US" sz="1700" b="0" dirty="0" smtClean="0">
                <a:latin typeface="+mn-lt"/>
              </a:rPr>
              <a:t>80% of New Orleans underwater</a:t>
            </a:r>
          </a:p>
          <a:p>
            <a:pPr marL="174625" indent="-174625" algn="l">
              <a:buClr>
                <a:srgbClr val="C00000"/>
              </a:buClr>
              <a:buFont typeface="Arial" pitchFamily="34" charset="0"/>
              <a:buChar char="•"/>
            </a:pPr>
            <a:r>
              <a:rPr lang="en-US" sz="1700" b="0" dirty="0" smtClean="0">
                <a:latin typeface="+mn-lt"/>
              </a:rPr>
              <a:t>Widespread violence and looting – police diverted from rescue efforts</a:t>
            </a:r>
          </a:p>
          <a:p>
            <a:pPr marL="174625" indent="-174625" algn="l">
              <a:buClr>
                <a:srgbClr val="C00000"/>
              </a:buClr>
              <a:buFont typeface="Arial" pitchFamily="34" charset="0"/>
              <a:buChar char="•"/>
            </a:pPr>
            <a:r>
              <a:rPr lang="en-US" sz="1700" b="0" dirty="0" smtClean="0">
                <a:latin typeface="+mn-lt"/>
              </a:rPr>
              <a:t>Spread of waterborne disease</a:t>
            </a:r>
          </a:p>
          <a:p>
            <a:pPr marL="174625" indent="-174625" algn="l">
              <a:buClr>
                <a:srgbClr val="C00000"/>
              </a:buClr>
              <a:buFont typeface="Arial" pitchFamily="34" charset="0"/>
              <a:buChar char="•"/>
            </a:pPr>
            <a:r>
              <a:rPr lang="en-US" sz="1700" b="0" dirty="0" smtClean="0">
                <a:latin typeface="+mn-lt"/>
              </a:rPr>
              <a:t>1.7 million insurance claims for damaged/destroyed property</a:t>
            </a:r>
          </a:p>
          <a:p>
            <a:pPr marL="174625" indent="-174625" algn="l">
              <a:buClr>
                <a:srgbClr val="C00000"/>
              </a:buClr>
              <a:buFont typeface="Arial" pitchFamily="34" charset="0"/>
              <a:buChar char="•"/>
            </a:pPr>
            <a:r>
              <a:rPr lang="en-US" sz="1700" b="0" dirty="0" smtClean="0">
                <a:latin typeface="+mn-lt"/>
              </a:rPr>
              <a:t>90,000 sq. mi. impacted</a:t>
            </a:r>
          </a:p>
          <a:p>
            <a:pPr marL="174625" indent="-174625" algn="l">
              <a:buClr>
                <a:srgbClr val="C00000"/>
              </a:buClr>
              <a:buFont typeface="Arial" pitchFamily="34" charset="0"/>
              <a:buChar char="•"/>
            </a:pPr>
            <a:r>
              <a:rPr lang="en-US" sz="1700" b="0" dirty="0" smtClean="0">
                <a:latin typeface="+mn-lt"/>
              </a:rPr>
              <a:t>90% of New Orleans population evacuated</a:t>
            </a:r>
          </a:p>
          <a:p>
            <a:pPr marL="174625" indent="-174625" algn="l">
              <a:buClr>
                <a:srgbClr val="C00000"/>
              </a:buClr>
              <a:buFont typeface="Arial" pitchFamily="34" charset="0"/>
              <a:buChar char="•"/>
            </a:pPr>
            <a:r>
              <a:rPr lang="en-US" sz="1700" b="0" dirty="0" smtClean="0">
                <a:latin typeface="+mn-lt"/>
              </a:rPr>
              <a:t>~130,000 people permanently settled elsewhere</a:t>
            </a:r>
            <a:endParaRPr lang="en-US" sz="1700" b="0" dirty="0">
              <a:latin typeface="+mn-lt"/>
            </a:endParaRPr>
          </a:p>
        </p:txBody>
      </p:sp>
      <p:sp>
        <p:nvSpPr>
          <p:cNvPr id="8" name="TextBox 7"/>
          <p:cNvSpPr txBox="1"/>
          <p:nvPr/>
        </p:nvSpPr>
        <p:spPr>
          <a:xfrm>
            <a:off x="4632960" y="3657600"/>
            <a:ext cx="3764280" cy="1938992"/>
          </a:xfrm>
          <a:prstGeom prst="rect">
            <a:avLst/>
          </a:prstGeom>
          <a:noFill/>
        </p:spPr>
        <p:txBody>
          <a:bodyPr wrap="square" rtlCol="0">
            <a:spAutoFit/>
          </a:bodyPr>
          <a:lstStyle/>
          <a:p>
            <a:pPr marL="174625" indent="-174625" algn="l">
              <a:buClr>
                <a:srgbClr val="C00000"/>
              </a:buClr>
              <a:buFont typeface="Arial" pitchFamily="34" charset="0"/>
              <a:buChar char="•"/>
            </a:pPr>
            <a:r>
              <a:rPr lang="en-US" sz="2000" b="0" dirty="0" smtClean="0">
                <a:latin typeface="+mn-lt"/>
              </a:rPr>
              <a:t>5 deaths in U.S.</a:t>
            </a:r>
          </a:p>
          <a:p>
            <a:pPr marL="174625" indent="-174625" algn="l">
              <a:buClr>
                <a:srgbClr val="C00000"/>
              </a:buClr>
              <a:buFont typeface="Arial" pitchFamily="34" charset="0"/>
              <a:buChar char="•"/>
            </a:pPr>
            <a:r>
              <a:rPr lang="en-US" sz="2000" b="0" dirty="0" smtClean="0">
                <a:latin typeface="+mn-lt"/>
              </a:rPr>
              <a:t>7,700 people evacuated</a:t>
            </a:r>
          </a:p>
          <a:p>
            <a:pPr marL="174625" indent="-174625" algn="l">
              <a:buClr>
                <a:srgbClr val="C00000"/>
              </a:buClr>
              <a:buFont typeface="Arial" pitchFamily="34" charset="0"/>
              <a:buChar char="•"/>
            </a:pPr>
            <a:r>
              <a:rPr lang="en-US" sz="2000" b="0" dirty="0" smtClean="0">
                <a:latin typeface="+mn-lt"/>
              </a:rPr>
              <a:t>$2.35 billion in property damage</a:t>
            </a:r>
          </a:p>
          <a:p>
            <a:pPr marL="174625" indent="-174625" algn="l">
              <a:buClr>
                <a:srgbClr val="C00000"/>
              </a:buClr>
              <a:buFont typeface="Arial" pitchFamily="34" charset="0"/>
              <a:buChar char="•"/>
            </a:pPr>
            <a:r>
              <a:rPr lang="en-US" sz="2000" b="0" dirty="0" smtClean="0">
                <a:latin typeface="+mn-lt"/>
              </a:rPr>
              <a:t>~1,000,000 homes without electric power</a:t>
            </a:r>
          </a:p>
        </p:txBody>
      </p:sp>
      <p:sp>
        <p:nvSpPr>
          <p:cNvPr id="9" name="Slide Number Placeholder 2"/>
          <p:cNvSpPr>
            <a:spLocks noGrp="1"/>
          </p:cNvSpPr>
          <p:nvPr>
            <p:ph type="sldNum" sz="quarter" idx="4294967295"/>
          </p:nvPr>
        </p:nvSpPr>
        <p:spPr>
          <a:xfrm>
            <a:off x="3474720" y="6381750"/>
            <a:ext cx="1773024" cy="476250"/>
          </a:xfrm>
          <a:prstGeom prst="rect">
            <a:avLst/>
          </a:prstGeom>
        </p:spPr>
        <p:txBody>
          <a:bodyPr lIns="88811" tIns="44405" rIns="88811" bIns="44405"/>
          <a:lstStyle/>
          <a:p>
            <a:pPr algn="ctr">
              <a:defRPr/>
            </a:pPr>
            <a:fld id="{1C0FC775-1F70-4D90-91DE-9E05456F1F17}" type="slidenum">
              <a:rPr lang="en-US" sz="1000" smtClean="0"/>
              <a:pPr algn="ctr">
                <a:defRPr/>
              </a:pPr>
              <a:t>21</a:t>
            </a:fld>
            <a:endParaRPr lang="en-US" sz="1000" dirty="0"/>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4000" b="1" i="1" dirty="0" smtClean="0"/>
              <a:t>Hurricane Sandy</a:t>
            </a:r>
            <a:endParaRPr lang="en-US" sz="4000" b="1" i="1" dirty="0"/>
          </a:p>
        </p:txBody>
      </p:sp>
      <p:sp>
        <p:nvSpPr>
          <p:cNvPr id="7171" name="Rectangle 3"/>
          <p:cNvSpPr>
            <a:spLocks noGrp="1" noChangeArrowheads="1"/>
          </p:cNvSpPr>
          <p:nvPr>
            <p:ph type="body" idx="1"/>
          </p:nvPr>
        </p:nvSpPr>
        <p:spPr>
          <a:xfrm>
            <a:off x="361950" y="1371600"/>
            <a:ext cx="4632960" cy="3886200"/>
          </a:xfrm>
          <a:ln/>
        </p:spPr>
        <p:txBody>
          <a:bodyPr/>
          <a:lstStyle/>
          <a:p>
            <a:pPr>
              <a:buNone/>
            </a:pPr>
            <a:endParaRPr lang="en-US" dirty="0" smtClean="0"/>
          </a:p>
          <a:p>
            <a:pPr>
              <a:buNone/>
            </a:pPr>
            <a:r>
              <a:rPr lang="en-US" dirty="0" smtClean="0">
                <a:solidFill>
                  <a:srgbClr val="FF0000"/>
                </a:solidFill>
              </a:rPr>
              <a:t>Landfall Oct. 29, 2012</a:t>
            </a:r>
          </a:p>
          <a:p>
            <a:pPr>
              <a:buNone/>
            </a:pPr>
            <a:endParaRPr lang="en-US" dirty="0"/>
          </a:p>
        </p:txBody>
      </p:sp>
      <p:pic>
        <p:nvPicPr>
          <p:cNvPr id="4" name="Picture 3" descr="sat102712.gif"/>
          <p:cNvPicPr>
            <a:picLocks noChangeAspect="1"/>
          </p:cNvPicPr>
          <p:nvPr/>
        </p:nvPicPr>
        <p:blipFill>
          <a:blip r:embed="rId3" cstate="print"/>
          <a:stretch>
            <a:fillRect/>
          </a:stretch>
        </p:blipFill>
        <p:spPr>
          <a:xfrm>
            <a:off x="5067309" y="1537690"/>
            <a:ext cx="3467091" cy="3289478"/>
          </a:xfrm>
          <a:prstGeom prst="rect">
            <a:avLst/>
          </a:prstGeom>
        </p:spPr>
      </p:pic>
      <p:pic>
        <p:nvPicPr>
          <p:cNvPr id="5" name="Picture 4" descr="1223v1_20121029-Sandy1540z.png"/>
          <p:cNvPicPr>
            <a:picLocks noChangeAspect="1"/>
          </p:cNvPicPr>
          <p:nvPr/>
        </p:nvPicPr>
        <p:blipFill>
          <a:blip r:embed="rId4" cstate="print"/>
          <a:stretch>
            <a:fillRect/>
          </a:stretch>
        </p:blipFill>
        <p:spPr>
          <a:xfrm>
            <a:off x="160838" y="2971801"/>
            <a:ext cx="4834072" cy="2862280"/>
          </a:xfrm>
          <a:prstGeom prst="rect">
            <a:avLst/>
          </a:prstGeom>
        </p:spPr>
      </p:pic>
      <p:sp>
        <p:nvSpPr>
          <p:cNvPr id="6" name="TextBox 5"/>
          <p:cNvSpPr txBox="1"/>
          <p:nvPr/>
        </p:nvSpPr>
        <p:spPr>
          <a:xfrm>
            <a:off x="289560" y="5791200"/>
            <a:ext cx="4705350" cy="738664"/>
          </a:xfrm>
          <a:prstGeom prst="rect">
            <a:avLst/>
          </a:prstGeom>
          <a:noFill/>
        </p:spPr>
        <p:txBody>
          <a:bodyPr wrap="square" rtlCol="0">
            <a:spAutoFit/>
          </a:bodyPr>
          <a:lstStyle/>
          <a:p>
            <a:r>
              <a:rPr lang="en-US" sz="1400" b="1" i="1" dirty="0" smtClean="0"/>
              <a:t>NOAA GOES-13 satellite image taken October 29, 2012 showing the storm centered off Maryland and Virginia</a:t>
            </a:r>
            <a:endParaRPr lang="en-US" sz="1400" b="1" i="1" dirty="0"/>
          </a:p>
        </p:txBody>
      </p:sp>
      <p:sp>
        <p:nvSpPr>
          <p:cNvPr id="7" name="TextBox 6"/>
          <p:cNvSpPr txBox="1"/>
          <p:nvPr/>
        </p:nvSpPr>
        <p:spPr>
          <a:xfrm>
            <a:off x="5356860" y="4876800"/>
            <a:ext cx="3329940" cy="307777"/>
          </a:xfrm>
          <a:prstGeom prst="rect">
            <a:avLst/>
          </a:prstGeom>
          <a:noFill/>
        </p:spPr>
        <p:txBody>
          <a:bodyPr wrap="square" rtlCol="0">
            <a:spAutoFit/>
          </a:bodyPr>
          <a:lstStyle/>
          <a:p>
            <a:r>
              <a:rPr lang="en-US" sz="1400" b="1" i="1" dirty="0" smtClean="0"/>
              <a:t>Projected storm path</a:t>
            </a:r>
            <a:endParaRPr lang="en-US" sz="1400" b="1" i="1" dirty="0"/>
          </a:p>
        </p:txBody>
      </p:sp>
      <p:sp>
        <p:nvSpPr>
          <p:cNvPr id="8" name="Slide Number Placeholder 2"/>
          <p:cNvSpPr>
            <a:spLocks noGrp="1"/>
          </p:cNvSpPr>
          <p:nvPr>
            <p:ph type="sldNum" sz="quarter" idx="4294967295"/>
          </p:nvPr>
        </p:nvSpPr>
        <p:spPr>
          <a:xfrm>
            <a:off x="3474720" y="6381750"/>
            <a:ext cx="1773024" cy="476250"/>
          </a:xfrm>
          <a:prstGeom prst="rect">
            <a:avLst/>
          </a:prstGeom>
        </p:spPr>
        <p:txBody>
          <a:bodyPr lIns="88811" tIns="44405" rIns="88811" bIns="44405"/>
          <a:lstStyle/>
          <a:p>
            <a:pPr algn="ctr">
              <a:defRPr/>
            </a:pPr>
            <a:fld id="{1C0FC775-1F70-4D90-91DE-9E05456F1F17}" type="slidenum">
              <a:rPr lang="en-US" sz="1000" smtClean="0"/>
              <a:pPr algn="ctr">
                <a:defRPr/>
              </a:pPr>
              <a:t>22</a:t>
            </a:fld>
            <a:endParaRPr lang="en-US" sz="1000" dirty="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descr="NAP_NAN_NJ_Coastal_Projects.jpg"/>
          <p:cNvPicPr>
            <a:picLocks noChangeAspect="1"/>
          </p:cNvPicPr>
          <p:nvPr/>
        </p:nvPicPr>
        <p:blipFill>
          <a:blip r:embed="rId3" cstate="email"/>
          <a:srcRect/>
          <a:stretch>
            <a:fillRect/>
          </a:stretch>
        </p:blipFill>
        <p:spPr>
          <a:xfrm>
            <a:off x="0" y="603582"/>
            <a:ext cx="4415790" cy="6254418"/>
          </a:xfrm>
          <a:prstGeom prst="rect">
            <a:avLst/>
          </a:prstGeom>
        </p:spPr>
      </p:pic>
      <p:pic>
        <p:nvPicPr>
          <p:cNvPr id="17" name="Picture 16" descr="Mantoloking homes.jpg"/>
          <p:cNvPicPr>
            <a:picLocks noChangeAspect="1"/>
          </p:cNvPicPr>
          <p:nvPr/>
        </p:nvPicPr>
        <p:blipFill>
          <a:blip r:embed="rId4" cstate="email"/>
          <a:stretch>
            <a:fillRect/>
          </a:stretch>
        </p:blipFill>
        <p:spPr>
          <a:xfrm>
            <a:off x="4415790" y="3486150"/>
            <a:ext cx="4271010" cy="3371850"/>
          </a:xfrm>
          <a:prstGeom prst="rect">
            <a:avLst/>
          </a:prstGeom>
        </p:spPr>
      </p:pic>
      <p:pic>
        <p:nvPicPr>
          <p:cNvPr id="16" name="Picture 15" descr="Brant Beach.jpg"/>
          <p:cNvPicPr>
            <a:picLocks noChangeAspect="1"/>
          </p:cNvPicPr>
          <p:nvPr/>
        </p:nvPicPr>
        <p:blipFill>
          <a:blip r:embed="rId5" cstate="email"/>
          <a:stretch>
            <a:fillRect/>
          </a:stretch>
        </p:blipFill>
        <p:spPr>
          <a:xfrm>
            <a:off x="4415790" y="585712"/>
            <a:ext cx="4271010" cy="2998137"/>
          </a:xfrm>
          <a:prstGeom prst="rect">
            <a:avLst/>
          </a:prstGeom>
        </p:spPr>
      </p:pic>
      <p:sp>
        <p:nvSpPr>
          <p:cNvPr id="2" name="Title 1"/>
          <p:cNvSpPr>
            <a:spLocks noGrp="1"/>
          </p:cNvSpPr>
          <p:nvPr>
            <p:ph type="title"/>
          </p:nvPr>
        </p:nvSpPr>
        <p:spPr>
          <a:xfrm>
            <a:off x="0" y="0"/>
            <a:ext cx="8686800" cy="609600"/>
          </a:xfrm>
          <a:noFill/>
        </p:spPr>
        <p:txBody>
          <a:bodyPr>
            <a:noAutofit/>
          </a:bodyPr>
          <a:lstStyle/>
          <a:p>
            <a:r>
              <a:rPr lang="en-US" sz="4000" b="1" i="1" dirty="0" smtClean="0">
                <a:latin typeface="Arial" pitchFamily="34" charset="0"/>
                <a:cs typeface="Arial" pitchFamily="34" charset="0"/>
              </a:rPr>
              <a:t>NJ Coastline During Sandy</a:t>
            </a:r>
            <a:endParaRPr lang="en-US" sz="4000" b="1" i="1" dirty="0">
              <a:latin typeface="Arial" pitchFamily="34" charset="0"/>
              <a:cs typeface="Arial" pitchFamily="34" charset="0"/>
            </a:endParaRPr>
          </a:p>
        </p:txBody>
      </p:sp>
      <p:sp>
        <p:nvSpPr>
          <p:cNvPr id="6" name="TextBox 5"/>
          <p:cNvSpPr txBox="1"/>
          <p:nvPr/>
        </p:nvSpPr>
        <p:spPr>
          <a:xfrm>
            <a:off x="3257550" y="914400"/>
            <a:ext cx="4922520" cy="2133600"/>
          </a:xfrm>
          <a:prstGeom prst="rect">
            <a:avLst/>
          </a:prstGeom>
          <a:noFill/>
          <a:ln w="3175">
            <a:noFill/>
          </a:ln>
        </p:spPr>
        <p:txBody>
          <a:bodyPr wrap="square" lIns="91429" tIns="45714" rIns="91429" bIns="45714" rtlCol="0">
            <a:noAutofit/>
          </a:bodyPr>
          <a:lstStyle/>
          <a:p>
            <a:pPr fontAlgn="base">
              <a:spcBef>
                <a:spcPct val="0"/>
              </a:spcBef>
              <a:spcAft>
                <a:spcPct val="0"/>
              </a:spcAft>
              <a:buFont typeface="Arial" pitchFamily="34" charset="0"/>
              <a:buChar char="•"/>
            </a:pPr>
            <a:endParaRPr lang="en-US" sz="2000" b="1" dirty="0" smtClean="0">
              <a:solidFill>
                <a:srgbClr val="000000"/>
              </a:solidFill>
            </a:endParaRPr>
          </a:p>
        </p:txBody>
      </p:sp>
      <p:sp>
        <p:nvSpPr>
          <p:cNvPr id="12" name="TextBox 11"/>
          <p:cNvSpPr txBox="1"/>
          <p:nvPr/>
        </p:nvSpPr>
        <p:spPr>
          <a:xfrm>
            <a:off x="4415790" y="609601"/>
            <a:ext cx="4310070" cy="830985"/>
          </a:xfrm>
          <a:prstGeom prst="rect">
            <a:avLst/>
          </a:prstGeom>
          <a:noFill/>
        </p:spPr>
        <p:txBody>
          <a:bodyPr wrap="square" lIns="91429" tIns="45714" rIns="91429" bIns="45714" rtlCol="0">
            <a:spAutoFit/>
          </a:bodyPr>
          <a:lstStyle/>
          <a:p>
            <a:pPr algn="ct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latin typeface="Arial" charset="0"/>
              </a:rPr>
              <a:t>With Project – </a:t>
            </a:r>
          </a:p>
          <a:p>
            <a:pPr algn="ct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latin typeface="Arial" charset="0"/>
              </a:rPr>
              <a:t>closer to point of landfall </a:t>
            </a:r>
            <a:endParaRPr lang="en-US" sz="2400" b="1" dirty="0">
              <a:solidFill>
                <a:srgbClr val="FFFF00"/>
              </a:solidFill>
              <a:effectLst>
                <a:outerShdw blurRad="38100" dist="38100" dir="2700000" algn="tl">
                  <a:srgbClr val="000000">
                    <a:alpha val="43137"/>
                  </a:srgbClr>
                </a:outerShdw>
              </a:effectLst>
              <a:latin typeface="Arial" charset="0"/>
            </a:endParaRPr>
          </a:p>
        </p:txBody>
      </p:sp>
      <p:sp>
        <p:nvSpPr>
          <p:cNvPr id="13" name="TextBox 12"/>
          <p:cNvSpPr txBox="1"/>
          <p:nvPr/>
        </p:nvSpPr>
        <p:spPr>
          <a:xfrm>
            <a:off x="5501640" y="2971800"/>
            <a:ext cx="2244090" cy="1077206"/>
          </a:xfrm>
          <a:prstGeom prst="rect">
            <a:avLst/>
          </a:prstGeom>
          <a:noFill/>
        </p:spPr>
        <p:txBody>
          <a:bodyPr wrap="square" lIns="91429" tIns="45714" rIns="91429" bIns="45714" rtlCol="0">
            <a:spAutoFit/>
          </a:bodyPr>
          <a:lstStyle/>
          <a:p>
            <a:pPr algn="ctr" fontAlgn="base">
              <a:spcBef>
                <a:spcPct val="0"/>
              </a:spcBef>
              <a:spcAft>
                <a:spcPct val="0"/>
              </a:spcAft>
            </a:pPr>
            <a:r>
              <a:rPr lang="en-US" sz="3200" b="1" dirty="0" smtClean="0">
                <a:solidFill>
                  <a:srgbClr val="FFFF00"/>
                </a:solidFill>
                <a:effectLst>
                  <a:outerShdw blurRad="38100" dist="38100" dir="2700000" algn="tl">
                    <a:srgbClr val="000000">
                      <a:alpha val="43137"/>
                    </a:srgbClr>
                  </a:outerShdw>
                </a:effectLst>
                <a:latin typeface="Arial" charset="0"/>
              </a:rPr>
              <a:t>30 miles apart</a:t>
            </a:r>
            <a:endParaRPr lang="en-US" sz="3200" b="1" dirty="0">
              <a:solidFill>
                <a:srgbClr val="FFFF00"/>
              </a:solidFill>
              <a:effectLst>
                <a:outerShdw blurRad="38100" dist="38100" dir="2700000" algn="tl">
                  <a:srgbClr val="000000">
                    <a:alpha val="43137"/>
                  </a:srgbClr>
                </a:outerShdw>
              </a:effectLst>
              <a:latin typeface="Arial" charset="0"/>
            </a:endParaRPr>
          </a:p>
        </p:txBody>
      </p:sp>
      <p:cxnSp>
        <p:nvCxnSpPr>
          <p:cNvPr id="19" name="Straight Connector 18"/>
          <p:cNvCxnSpPr>
            <a:stCxn id="16" idx="1"/>
          </p:cNvCxnSpPr>
          <p:nvPr/>
        </p:nvCxnSpPr>
        <p:spPr>
          <a:xfrm flipH="1" flipV="1">
            <a:off x="3474720" y="2057401"/>
            <a:ext cx="941070" cy="2737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040380" y="3733800"/>
            <a:ext cx="137541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15791" y="6019801"/>
            <a:ext cx="4271009" cy="461653"/>
          </a:xfrm>
          <a:prstGeom prst="rect">
            <a:avLst/>
          </a:prstGeom>
          <a:noFill/>
        </p:spPr>
        <p:txBody>
          <a:bodyPr wrap="square" lIns="91429" tIns="45714" rIns="91429" bIns="45714" rtlCol="0">
            <a:spAutoFit/>
          </a:bodyPr>
          <a:lstStyle/>
          <a:p>
            <a:pPr algn="ctr" fontAlgn="base">
              <a:spcBef>
                <a:spcPct val="0"/>
              </a:spcBef>
              <a:spcAft>
                <a:spcPct val="0"/>
              </a:spcAft>
            </a:pPr>
            <a:r>
              <a:rPr lang="en-US" sz="2400" b="1" dirty="0" smtClean="0">
                <a:solidFill>
                  <a:srgbClr val="FFFF00"/>
                </a:solidFill>
                <a:effectLst>
                  <a:outerShdw blurRad="38100" dist="38100" dir="2700000" algn="tl">
                    <a:srgbClr val="000000">
                      <a:alpha val="43137"/>
                    </a:srgbClr>
                  </a:outerShdw>
                </a:effectLst>
                <a:latin typeface="Arial" charset="0"/>
              </a:rPr>
              <a:t>Without Project </a:t>
            </a:r>
            <a:endParaRPr lang="en-US" sz="2400" b="1" dirty="0">
              <a:solidFill>
                <a:srgbClr val="FFFF00"/>
              </a:solidFill>
              <a:effectLst>
                <a:outerShdw blurRad="38100" dist="38100" dir="2700000" algn="tl">
                  <a:srgbClr val="000000">
                    <a:alpha val="43137"/>
                  </a:srgbClr>
                </a:outerShdw>
              </a:effectLst>
              <a:latin typeface="Arial" charset="0"/>
            </a:endParaRPr>
          </a:p>
        </p:txBody>
      </p:sp>
      <p:sp>
        <p:nvSpPr>
          <p:cNvPr id="14" name="Slide Number Placeholder 13"/>
          <p:cNvSpPr>
            <a:spLocks noGrp="1"/>
          </p:cNvSpPr>
          <p:nvPr>
            <p:ph type="sldNum" sz="quarter" idx="4294967295"/>
          </p:nvPr>
        </p:nvSpPr>
        <p:spPr>
          <a:xfrm>
            <a:off x="6225540" y="6356351"/>
            <a:ext cx="2026920" cy="365125"/>
          </a:xfrm>
          <a:prstGeom prst="rect">
            <a:avLst/>
          </a:prstGeom>
        </p:spPr>
        <p:txBody>
          <a:bodyPr/>
          <a:lstStyle/>
          <a:p>
            <a:fld id="{72DA272A-0DC9-4A4B-93BC-045BD86CE286}" type="slidenum">
              <a:rPr lang="en-US" smtClean="0">
                <a:solidFill>
                  <a:prstClr val="black">
                    <a:tint val="75000"/>
                  </a:prstClr>
                </a:solidFill>
              </a:rPr>
              <a:pPr/>
              <a:t>23</a:t>
            </a:fld>
            <a:endParaRPr lang="en-US">
              <a:solidFill>
                <a:prstClr val="black">
                  <a:tint val="75000"/>
                </a:prstClr>
              </a:solidFill>
            </a:endParaRPr>
          </a:p>
        </p:txBody>
      </p:sp>
      <p:grpSp>
        <p:nvGrpSpPr>
          <p:cNvPr id="3" name="Group 55"/>
          <p:cNvGrpSpPr/>
          <p:nvPr/>
        </p:nvGrpSpPr>
        <p:grpSpPr>
          <a:xfrm>
            <a:off x="72390" y="609600"/>
            <a:ext cx="1954530" cy="1752600"/>
            <a:chOff x="1752600" y="1066800"/>
            <a:chExt cx="3733800" cy="2362200"/>
          </a:xfrm>
        </p:grpSpPr>
        <p:grpSp>
          <p:nvGrpSpPr>
            <p:cNvPr id="4" name="Group 50"/>
            <p:cNvGrpSpPr/>
            <p:nvPr/>
          </p:nvGrpSpPr>
          <p:grpSpPr>
            <a:xfrm>
              <a:off x="1752600" y="1066800"/>
              <a:ext cx="3352800" cy="2362200"/>
              <a:chOff x="1752600" y="1066800"/>
              <a:chExt cx="3352800" cy="2362200"/>
            </a:xfrm>
          </p:grpSpPr>
          <p:sp>
            <p:nvSpPr>
              <p:cNvPr id="62" name="Rectangle 61"/>
              <p:cNvSpPr/>
              <p:nvPr/>
            </p:nvSpPr>
            <p:spPr>
              <a:xfrm>
                <a:off x="1752600" y="1066800"/>
                <a:ext cx="33528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828800" y="1066800"/>
                <a:ext cx="3200401" cy="414830"/>
              </a:xfrm>
              <a:prstGeom prst="rect">
                <a:avLst/>
              </a:prstGeom>
              <a:noFill/>
            </p:spPr>
            <p:txBody>
              <a:bodyPr wrap="square" rtlCol="0">
                <a:spAutoFit/>
              </a:bodyPr>
              <a:lstStyle/>
              <a:p>
                <a:r>
                  <a:rPr lang="en-US" sz="1400" b="1" u="sng" dirty="0" smtClean="0"/>
                  <a:t>Legend</a:t>
                </a:r>
                <a:endParaRPr lang="en-US" sz="1400" b="1" u="sng" dirty="0"/>
              </a:p>
            </p:txBody>
          </p:sp>
          <p:cxnSp>
            <p:nvCxnSpPr>
              <p:cNvPr id="64" name="Straight Connector 63"/>
              <p:cNvCxnSpPr/>
              <p:nvPr/>
            </p:nvCxnSpPr>
            <p:spPr>
              <a:xfrm>
                <a:off x="1828800" y="1600200"/>
                <a:ext cx="91440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p:cNvCxnSpPr/>
              <p:nvPr/>
            </p:nvCxnSpPr>
            <p:spPr>
              <a:xfrm>
                <a:off x="1828800" y="1981200"/>
                <a:ext cx="914400" cy="0"/>
              </a:xfrm>
              <a:prstGeom prst="line">
                <a:avLst/>
              </a:prstGeom>
              <a:ln>
                <a:solidFill>
                  <a:srgbClr val="FF9999"/>
                </a:solidFill>
              </a:ln>
            </p:spPr>
            <p:style>
              <a:lnRef idx="3">
                <a:schemeClr val="accent2"/>
              </a:lnRef>
              <a:fillRef idx="0">
                <a:schemeClr val="accent2"/>
              </a:fillRef>
              <a:effectRef idx="2">
                <a:schemeClr val="accent2"/>
              </a:effectRef>
              <a:fontRef idx="minor">
                <a:schemeClr val="tx1"/>
              </a:fontRef>
            </p:style>
          </p:cxnSp>
          <p:cxnSp>
            <p:nvCxnSpPr>
              <p:cNvPr id="66" name="Straight Connector 65"/>
              <p:cNvCxnSpPr/>
              <p:nvPr/>
            </p:nvCxnSpPr>
            <p:spPr>
              <a:xfrm>
                <a:off x="1828800" y="2362200"/>
                <a:ext cx="914400" cy="0"/>
              </a:xfrm>
              <a:prstGeom prst="line">
                <a:avLst/>
              </a:prstGeom>
              <a:ln>
                <a:solidFill>
                  <a:srgbClr val="FFCC99"/>
                </a:solidFill>
              </a:ln>
            </p:spPr>
            <p:style>
              <a:lnRef idx="3">
                <a:schemeClr val="accent2"/>
              </a:lnRef>
              <a:fillRef idx="0">
                <a:schemeClr val="accent2"/>
              </a:fillRef>
              <a:effectRef idx="2">
                <a:schemeClr val="accent2"/>
              </a:effectRef>
              <a:fontRef idx="minor">
                <a:schemeClr val="tx1"/>
              </a:fontRef>
            </p:style>
          </p:cxnSp>
          <p:cxnSp>
            <p:nvCxnSpPr>
              <p:cNvPr id="67" name="Straight Connector 66"/>
              <p:cNvCxnSpPr/>
              <p:nvPr/>
            </p:nvCxnSpPr>
            <p:spPr>
              <a:xfrm>
                <a:off x="1828800" y="2743200"/>
                <a:ext cx="914400" cy="0"/>
              </a:xfrm>
              <a:prstGeom prst="line">
                <a:avLst/>
              </a:prstGeom>
              <a:ln>
                <a:solidFill>
                  <a:schemeClr val="accent3">
                    <a:lumMod val="65000"/>
                  </a:schemeClr>
                </a:solidFill>
              </a:ln>
            </p:spPr>
            <p:style>
              <a:lnRef idx="3">
                <a:schemeClr val="accent2"/>
              </a:lnRef>
              <a:fillRef idx="0">
                <a:schemeClr val="accent2"/>
              </a:fillRef>
              <a:effectRef idx="2">
                <a:schemeClr val="accent2"/>
              </a:effectRef>
              <a:fontRef idx="minor">
                <a:schemeClr val="tx1"/>
              </a:fontRef>
            </p:style>
          </p:cxnSp>
          <p:cxnSp>
            <p:nvCxnSpPr>
              <p:cNvPr id="68" name="Straight Connector 67"/>
              <p:cNvCxnSpPr/>
              <p:nvPr/>
            </p:nvCxnSpPr>
            <p:spPr>
              <a:xfrm>
                <a:off x="1828800" y="3124200"/>
                <a:ext cx="914400" cy="0"/>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2743199" y="1447799"/>
                <a:ext cx="2190044" cy="352605"/>
              </a:xfrm>
              <a:prstGeom prst="rect">
                <a:avLst/>
              </a:prstGeom>
              <a:noFill/>
            </p:spPr>
            <p:txBody>
              <a:bodyPr wrap="square" rtlCol="0">
                <a:spAutoFit/>
              </a:bodyPr>
              <a:lstStyle/>
              <a:p>
                <a:r>
                  <a:rPr lang="en-US" sz="1100" dirty="0" smtClean="0"/>
                  <a:t>Constructed</a:t>
                </a:r>
                <a:endParaRPr lang="en-US" sz="1100" dirty="0"/>
              </a:p>
            </p:txBody>
          </p:sp>
        </p:grpSp>
        <p:sp>
          <p:nvSpPr>
            <p:cNvPr id="58" name="TextBox 57"/>
            <p:cNvSpPr txBox="1"/>
            <p:nvPr/>
          </p:nvSpPr>
          <p:spPr>
            <a:xfrm>
              <a:off x="2743200" y="1718491"/>
              <a:ext cx="2743200" cy="580761"/>
            </a:xfrm>
            <a:prstGeom prst="rect">
              <a:avLst/>
            </a:prstGeom>
            <a:noFill/>
          </p:spPr>
          <p:txBody>
            <a:bodyPr wrap="square" rtlCol="0">
              <a:spAutoFit/>
            </a:bodyPr>
            <a:lstStyle/>
            <a:p>
              <a:r>
                <a:rPr lang="en-US" sz="1100" dirty="0" smtClean="0"/>
                <a:t>Authorized, Not Constructed</a:t>
              </a:r>
              <a:endParaRPr lang="en-US" sz="1100" dirty="0"/>
            </a:p>
          </p:txBody>
        </p:sp>
        <p:sp>
          <p:nvSpPr>
            <p:cNvPr id="59" name="TextBox 58"/>
            <p:cNvSpPr txBox="1"/>
            <p:nvPr/>
          </p:nvSpPr>
          <p:spPr>
            <a:xfrm>
              <a:off x="2743200" y="2209800"/>
              <a:ext cx="2743200" cy="352605"/>
            </a:xfrm>
            <a:prstGeom prst="rect">
              <a:avLst/>
            </a:prstGeom>
            <a:noFill/>
          </p:spPr>
          <p:txBody>
            <a:bodyPr wrap="square" rtlCol="0">
              <a:spAutoFit/>
            </a:bodyPr>
            <a:lstStyle/>
            <a:p>
              <a:r>
                <a:rPr lang="en-US" sz="1100" dirty="0" smtClean="0"/>
                <a:t>Study Phase</a:t>
              </a:r>
              <a:endParaRPr lang="en-US" sz="1100" dirty="0"/>
            </a:p>
          </p:txBody>
        </p:sp>
        <p:sp>
          <p:nvSpPr>
            <p:cNvPr id="60" name="TextBox 59"/>
            <p:cNvSpPr txBox="1"/>
            <p:nvPr/>
          </p:nvSpPr>
          <p:spPr>
            <a:xfrm>
              <a:off x="2743200" y="2590800"/>
              <a:ext cx="2743200" cy="352605"/>
            </a:xfrm>
            <a:prstGeom prst="rect">
              <a:avLst/>
            </a:prstGeom>
            <a:noFill/>
          </p:spPr>
          <p:txBody>
            <a:bodyPr wrap="square" rtlCol="0">
              <a:spAutoFit/>
            </a:bodyPr>
            <a:lstStyle/>
            <a:p>
              <a:r>
                <a:rPr lang="en-US" sz="1100" dirty="0" smtClean="0"/>
                <a:t>State Park</a:t>
              </a:r>
              <a:endParaRPr lang="en-US" sz="1100" dirty="0"/>
            </a:p>
          </p:txBody>
        </p:sp>
        <p:sp>
          <p:nvSpPr>
            <p:cNvPr id="61" name="TextBox 60"/>
            <p:cNvSpPr txBox="1"/>
            <p:nvPr/>
          </p:nvSpPr>
          <p:spPr>
            <a:xfrm>
              <a:off x="2743200" y="2971800"/>
              <a:ext cx="2743200" cy="352605"/>
            </a:xfrm>
            <a:prstGeom prst="rect">
              <a:avLst/>
            </a:prstGeom>
            <a:noFill/>
          </p:spPr>
          <p:txBody>
            <a:bodyPr wrap="square" rtlCol="0">
              <a:spAutoFit/>
            </a:bodyPr>
            <a:lstStyle/>
            <a:p>
              <a:r>
                <a:rPr lang="en-US" sz="1100" dirty="0" smtClean="0"/>
                <a:t>Inlet</a:t>
              </a:r>
              <a:endParaRPr lang="en-US" sz="1100" dirty="0"/>
            </a:p>
          </p:txBody>
        </p:sp>
      </p:grpSp>
      <p:sp>
        <p:nvSpPr>
          <p:cNvPr id="27" name="TextBox 26"/>
          <p:cNvSpPr txBox="1"/>
          <p:nvPr/>
        </p:nvSpPr>
        <p:spPr>
          <a:xfrm>
            <a:off x="152400" y="3429000"/>
            <a:ext cx="2286001" cy="1200329"/>
          </a:xfrm>
          <a:prstGeom prst="rect">
            <a:avLst/>
          </a:prstGeom>
          <a:noFill/>
        </p:spPr>
        <p:txBody>
          <a:bodyPr wrap="square" rtlCol="0">
            <a:spAutoFit/>
          </a:bodyPr>
          <a:lstStyle/>
          <a:p>
            <a:pPr algn="ctr"/>
            <a:r>
              <a:rPr lang="en-US" b="1" i="1" dirty="0" smtClean="0"/>
              <a:t>$1.9 B damages prevented</a:t>
            </a:r>
          </a:p>
          <a:p>
            <a:pPr algn="ctr"/>
            <a:r>
              <a:rPr lang="en-US" b="1" i="1" dirty="0" smtClean="0"/>
              <a:t>in communities with projects</a:t>
            </a:r>
            <a:endParaRPr lang="en-US" b="1" i="1" dirty="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0" y="0"/>
            <a:ext cx="8686800" cy="609600"/>
          </a:xfrm>
          <a:noFill/>
          <a:ln>
            <a:miter lim="800000"/>
            <a:headEnd/>
            <a:tailEnd/>
          </a:ln>
        </p:spPr>
        <p:txBody>
          <a:bodyPr vert="horz" wrap="square" lIns="91440" tIns="45720" rIns="91440" bIns="45720" numCol="1" anchor="t" anchorCtr="0" compatLnSpc="1">
            <a:prstTxWarp prst="textNoShape">
              <a:avLst/>
            </a:prstTxWarp>
          </a:bodyPr>
          <a:lstStyle/>
          <a:p>
            <a:r>
              <a:rPr lang="en-US" sz="3600" b="1" i="1" dirty="0" smtClean="0"/>
              <a:t>Reducing Risk, A Shared Responsibility</a:t>
            </a:r>
          </a:p>
        </p:txBody>
      </p:sp>
      <p:graphicFrame>
        <p:nvGraphicFramePr>
          <p:cNvPr id="34819" name="Content Placeholder 3"/>
          <p:cNvGraphicFramePr>
            <a:graphicFrameLocks noGrp="1"/>
          </p:cNvGraphicFramePr>
          <p:nvPr>
            <p:ph idx="1"/>
          </p:nvPr>
        </p:nvGraphicFramePr>
        <p:xfrm>
          <a:off x="313690" y="1143000"/>
          <a:ext cx="8059420" cy="4673600"/>
        </p:xfrm>
        <a:graphic>
          <a:graphicData uri="http://schemas.openxmlformats.org/presentationml/2006/ole">
            <p:oleObj spid="_x0000_s295938" r:id="rId4" imgW="8486367" imgH="4676037" progId="Excel.Sheet.8">
              <p:embed/>
            </p:oleObj>
          </a:graphicData>
        </a:graphic>
      </p:graphicFrame>
      <p:sp>
        <p:nvSpPr>
          <p:cNvPr id="34820" name="TextBox 4"/>
          <p:cNvSpPr txBox="1">
            <a:spLocks noChangeArrowheads="1"/>
          </p:cNvSpPr>
          <p:nvPr/>
        </p:nvSpPr>
        <p:spPr bwMode="auto">
          <a:xfrm>
            <a:off x="554995" y="1450975"/>
            <a:ext cx="889987" cy="36933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cs typeface="Arial" charset="0"/>
              </a:rPr>
              <a:t>Zoning</a:t>
            </a:r>
          </a:p>
        </p:txBody>
      </p:sp>
      <p:sp>
        <p:nvSpPr>
          <p:cNvPr id="34821" name="TextBox 7"/>
          <p:cNvSpPr txBox="1">
            <a:spLocks noChangeArrowheads="1"/>
          </p:cNvSpPr>
          <p:nvPr/>
        </p:nvSpPr>
        <p:spPr bwMode="auto">
          <a:xfrm>
            <a:off x="506730" y="889000"/>
            <a:ext cx="1664970" cy="400050"/>
          </a:xfrm>
          <a:prstGeom prst="rect">
            <a:avLst/>
          </a:prstGeom>
          <a:noFill/>
          <a:ln w="9525">
            <a:noFill/>
            <a:miter lim="800000"/>
            <a:headEnd/>
            <a:tailEnd/>
          </a:ln>
        </p:spPr>
        <p:txBody>
          <a:bodyPr>
            <a:spAutoFit/>
          </a:bodyPr>
          <a:lstStyle/>
          <a:p>
            <a:pPr fontAlgn="base">
              <a:spcBef>
                <a:spcPct val="0"/>
              </a:spcBef>
              <a:spcAft>
                <a:spcPct val="0"/>
              </a:spcAft>
            </a:pPr>
            <a:r>
              <a:rPr lang="en-US" sz="2000" b="1">
                <a:solidFill>
                  <a:srgbClr val="000000"/>
                </a:solidFill>
                <a:cs typeface="Arial" charset="0"/>
              </a:rPr>
              <a:t>Initial Risk</a:t>
            </a:r>
          </a:p>
        </p:txBody>
      </p:sp>
      <p:sp>
        <p:nvSpPr>
          <p:cNvPr id="34822" name="TextBox 10"/>
          <p:cNvSpPr txBox="1">
            <a:spLocks noChangeArrowheads="1"/>
          </p:cNvSpPr>
          <p:nvPr/>
        </p:nvSpPr>
        <p:spPr bwMode="auto">
          <a:xfrm rot="-5400000">
            <a:off x="-551259" y="2875296"/>
            <a:ext cx="1600200" cy="523220"/>
          </a:xfrm>
          <a:prstGeom prst="rect">
            <a:avLst/>
          </a:prstGeom>
          <a:noFill/>
          <a:ln w="9525">
            <a:noFill/>
            <a:miter lim="800000"/>
            <a:headEnd/>
            <a:tailEnd/>
          </a:ln>
        </p:spPr>
        <p:txBody>
          <a:bodyPr>
            <a:spAutoFit/>
          </a:bodyPr>
          <a:lstStyle/>
          <a:p>
            <a:pPr fontAlgn="base">
              <a:spcBef>
                <a:spcPct val="0"/>
              </a:spcBef>
              <a:spcAft>
                <a:spcPct val="0"/>
              </a:spcAft>
            </a:pPr>
            <a:r>
              <a:rPr lang="en-US" sz="2800" b="1">
                <a:solidFill>
                  <a:srgbClr val="000000"/>
                </a:solidFill>
                <a:cs typeface="Arial" charset="0"/>
              </a:rPr>
              <a:t>Risk</a:t>
            </a:r>
          </a:p>
        </p:txBody>
      </p:sp>
      <p:cxnSp>
        <p:nvCxnSpPr>
          <p:cNvPr id="15" name="Straight Arrow Connector 14"/>
          <p:cNvCxnSpPr/>
          <p:nvPr/>
        </p:nvCxnSpPr>
        <p:spPr>
          <a:xfrm rot="5400000" flipH="1" flipV="1">
            <a:off x="-506729" y="2222585"/>
            <a:ext cx="1447800" cy="3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582929" y="4813385"/>
            <a:ext cx="1600200" cy="3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25" name="Rectangle 11"/>
          <p:cNvSpPr>
            <a:spLocks noChangeArrowheads="1"/>
          </p:cNvSpPr>
          <p:nvPr/>
        </p:nvSpPr>
        <p:spPr bwMode="auto">
          <a:xfrm>
            <a:off x="4343400" y="1219200"/>
            <a:ext cx="4343400" cy="1570038"/>
          </a:xfrm>
          <a:prstGeom prst="rect">
            <a:avLst/>
          </a:prstGeom>
          <a:noFill/>
          <a:ln w="9525">
            <a:noFill/>
            <a:miter lim="800000"/>
            <a:headEnd/>
            <a:tailEnd/>
          </a:ln>
        </p:spPr>
        <p:txBody>
          <a:bodyPr>
            <a:spAutoFit/>
          </a:bodyPr>
          <a:lstStyle/>
          <a:p>
            <a:pPr marL="514350" indent="-285750" fontAlgn="base">
              <a:spcBef>
                <a:spcPct val="0"/>
              </a:spcBef>
              <a:spcAft>
                <a:spcPct val="0"/>
              </a:spcAft>
              <a:buClr>
                <a:srgbClr val="C00000"/>
              </a:buClr>
              <a:buFont typeface="Arial" charset="0"/>
              <a:buChar char="•"/>
            </a:pPr>
            <a:r>
              <a:rPr lang="en-GB" sz="1600" b="1">
                <a:solidFill>
                  <a:srgbClr val="000000"/>
                </a:solidFill>
                <a:cs typeface="Arial" charset="0"/>
              </a:rPr>
              <a:t>Absolute protection from floods is not possible – we must plan for exceedence  (Residual Risk)</a:t>
            </a:r>
          </a:p>
          <a:p>
            <a:pPr marL="514350" indent="-285750" fontAlgn="base">
              <a:spcBef>
                <a:spcPct val="0"/>
              </a:spcBef>
              <a:spcAft>
                <a:spcPct val="0"/>
              </a:spcAft>
              <a:buClr>
                <a:srgbClr val="C00000"/>
              </a:buClr>
              <a:buFont typeface="Arial" charset="0"/>
              <a:buChar char="•"/>
            </a:pPr>
            <a:r>
              <a:rPr lang="en-GB" sz="1600" b="1">
                <a:solidFill>
                  <a:srgbClr val="000000"/>
                </a:solidFill>
                <a:cs typeface="Arial" charset="0"/>
              </a:rPr>
              <a:t>We cannot rely on a single structural approach – we must implement a portfolio of measures</a:t>
            </a:r>
          </a:p>
        </p:txBody>
      </p:sp>
      <p:sp>
        <p:nvSpPr>
          <p:cNvPr id="34826" name="Rectangle 6"/>
          <p:cNvSpPr>
            <a:spLocks noGrp="1" noChangeArrowheads="1"/>
          </p:cNvSpPr>
          <p:nvPr>
            <p:ph type="sldNum" sz="quarter" idx="10"/>
          </p:nvPr>
        </p:nvSpPr>
        <p:spPr>
          <a:xfrm>
            <a:off x="3474720" y="6400800"/>
            <a:ext cx="1737360" cy="457200"/>
          </a:xfrm>
          <a:noFill/>
        </p:spPr>
        <p:txBody>
          <a:bodyPr wrap="square" lIns="91440" tIns="45720" rIns="91440" bIns="45720" anchor="t"/>
          <a:lstStyle/>
          <a:p>
            <a:fld id="{97EA7103-4C12-49E2-9953-3674B5B5AB42}" type="slidenum">
              <a:rPr lang="en-US" sz="1000" b="0" smtClean="0">
                <a:solidFill>
                  <a:srgbClr val="000000"/>
                </a:solidFill>
                <a:latin typeface="Arial"/>
              </a:rPr>
              <a:pPr/>
              <a:t>24</a:t>
            </a:fld>
            <a:endParaRPr lang="en-US" sz="1000" b="0" dirty="0" smtClean="0">
              <a:solidFill>
                <a:srgbClr val="000000"/>
              </a:solidFill>
              <a:latin typeface="Arial"/>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lide Number Placeholder 3"/>
          <p:cNvSpPr>
            <a:spLocks noGrp="1"/>
          </p:cNvSpPr>
          <p:nvPr>
            <p:ph type="sldNum" sz="quarter" idx="4294967295"/>
          </p:nvPr>
        </p:nvSpPr>
        <p:spPr>
          <a:xfrm>
            <a:off x="3474720" y="6400800"/>
            <a:ext cx="1737360" cy="457200"/>
          </a:xfrm>
          <a:prstGeom prst="rect">
            <a:avLst/>
          </a:prstGeom>
        </p:spPr>
        <p:txBody>
          <a:bodyPr/>
          <a:lstStyle/>
          <a:p>
            <a:pPr algn="ctr">
              <a:defRPr/>
            </a:pPr>
            <a:r>
              <a:rPr lang="en-US" dirty="0" smtClean="0"/>
              <a:t> </a:t>
            </a:r>
            <a:fld id="{188A8067-9190-4009-A8A9-945DCEB448B1}" type="slidenum">
              <a:rPr lang="en-US" sz="1200" smtClean="0"/>
              <a:pPr algn="ctr">
                <a:defRPr/>
              </a:pPr>
              <a:t>25</a:t>
            </a:fld>
            <a:endParaRPr lang="en-US" sz="1200" dirty="0"/>
          </a:p>
        </p:txBody>
      </p:sp>
      <p:sp>
        <p:nvSpPr>
          <p:cNvPr id="2" name="Title 1"/>
          <p:cNvSpPr>
            <a:spLocks noGrp="1"/>
          </p:cNvSpPr>
          <p:nvPr>
            <p:ph type="title"/>
          </p:nvPr>
        </p:nvSpPr>
        <p:spPr>
          <a:xfrm>
            <a:off x="0" y="1722"/>
            <a:ext cx="8686800" cy="1143000"/>
          </a:xfrm>
        </p:spPr>
        <p:txBody>
          <a:bodyPr>
            <a:noAutofit/>
          </a:bodyPr>
          <a:lstStyle/>
          <a:p>
            <a:pPr algn="ctr">
              <a:defRPr/>
            </a:pPr>
            <a:r>
              <a:rPr lang="en-US" sz="4000" b="1" dirty="0" smtClean="0">
                <a:solidFill>
                  <a:schemeClr val="tx1"/>
                </a:solidFill>
              </a:rPr>
              <a:t>U.S. Ports and Inland Waterways:  </a:t>
            </a:r>
            <a:br>
              <a:rPr lang="en-US" sz="4000" b="1" dirty="0" smtClean="0">
                <a:solidFill>
                  <a:schemeClr val="tx1"/>
                </a:solidFill>
              </a:rPr>
            </a:br>
            <a:r>
              <a:rPr lang="en-US" sz="3600" b="1" dirty="0" smtClean="0">
                <a:solidFill>
                  <a:schemeClr val="tx1"/>
                </a:solidFill>
              </a:rPr>
              <a:t>Vital to intermodal transport</a:t>
            </a:r>
            <a:endParaRPr lang="en-US" sz="3600" b="1" dirty="0">
              <a:solidFill>
                <a:schemeClr val="tx1"/>
              </a:solidFill>
            </a:endParaRPr>
          </a:p>
        </p:txBody>
      </p:sp>
      <p:grpSp>
        <p:nvGrpSpPr>
          <p:cNvPr id="3" name="Group 425"/>
          <p:cNvGrpSpPr/>
          <p:nvPr/>
        </p:nvGrpSpPr>
        <p:grpSpPr>
          <a:xfrm>
            <a:off x="506730" y="1219200"/>
            <a:ext cx="7673340" cy="5029200"/>
            <a:chOff x="-735484" y="1267672"/>
            <a:chExt cx="9630987" cy="6201604"/>
          </a:xfrm>
        </p:grpSpPr>
        <p:pic>
          <p:nvPicPr>
            <p:cNvPr id="2050" name="Picture 2"/>
            <p:cNvPicPr>
              <a:picLocks noChangeAspect="1" noChangeArrowheads="1"/>
            </p:cNvPicPr>
            <p:nvPr/>
          </p:nvPicPr>
          <p:blipFill>
            <a:blip r:embed="rId3" cstate="print"/>
            <a:srcRect l="6437" t="7075" r="2529" b="10385"/>
            <a:stretch>
              <a:fillRect/>
            </a:stretch>
          </p:blipFill>
          <p:spPr bwMode="auto">
            <a:xfrm>
              <a:off x="-735484" y="1267672"/>
              <a:ext cx="9630987" cy="6201604"/>
            </a:xfrm>
            <a:prstGeom prst="rect">
              <a:avLst/>
            </a:prstGeom>
            <a:noFill/>
            <a:ln w="9525">
              <a:solidFill>
                <a:schemeClr val="tx1">
                  <a:lumMod val="95000"/>
                  <a:lumOff val="5000"/>
                </a:schemeClr>
              </a:solidFill>
              <a:miter lim="800000"/>
              <a:headEnd/>
              <a:tailEnd/>
            </a:ln>
          </p:spPr>
        </p:pic>
        <p:sp>
          <p:nvSpPr>
            <p:cNvPr id="28706" name="Oval 170"/>
            <p:cNvSpPr>
              <a:spLocks noChangeArrowheads="1"/>
            </p:cNvSpPr>
            <p:nvPr/>
          </p:nvSpPr>
          <p:spPr bwMode="auto">
            <a:xfrm>
              <a:off x="446926" y="6636051"/>
              <a:ext cx="137356" cy="140717"/>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28734" name="Oval 198"/>
            <p:cNvSpPr>
              <a:spLocks noChangeArrowheads="1"/>
            </p:cNvSpPr>
            <p:nvPr/>
          </p:nvSpPr>
          <p:spPr bwMode="auto">
            <a:xfrm>
              <a:off x="2419513" y="6837153"/>
              <a:ext cx="137356" cy="140717"/>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28746" name="Rectangle 210"/>
            <p:cNvSpPr>
              <a:spLocks noChangeArrowheads="1"/>
            </p:cNvSpPr>
            <p:nvPr/>
          </p:nvSpPr>
          <p:spPr bwMode="auto">
            <a:xfrm>
              <a:off x="414219" y="6799944"/>
              <a:ext cx="45872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Valdez</a:t>
              </a:r>
            </a:p>
          </p:txBody>
        </p:sp>
        <p:sp>
          <p:nvSpPr>
            <p:cNvPr id="28779" name="Rectangle 243"/>
            <p:cNvSpPr>
              <a:spLocks noChangeArrowheads="1"/>
            </p:cNvSpPr>
            <p:nvPr/>
          </p:nvSpPr>
          <p:spPr bwMode="auto">
            <a:xfrm>
              <a:off x="2576495" y="6802389"/>
              <a:ext cx="62773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Honolulu</a:t>
              </a:r>
            </a:p>
          </p:txBody>
        </p:sp>
        <p:sp>
          <p:nvSpPr>
            <p:cNvPr id="28822" name="Oval 286"/>
            <p:cNvSpPr>
              <a:spLocks noChangeArrowheads="1"/>
            </p:cNvSpPr>
            <p:nvPr/>
          </p:nvSpPr>
          <p:spPr bwMode="auto">
            <a:xfrm>
              <a:off x="2372095" y="6818947"/>
              <a:ext cx="137356" cy="140716"/>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28823" name="Rectangle 287"/>
            <p:cNvSpPr>
              <a:spLocks noChangeArrowheads="1"/>
            </p:cNvSpPr>
            <p:nvPr/>
          </p:nvSpPr>
          <p:spPr bwMode="auto">
            <a:xfrm>
              <a:off x="2215114" y="6643463"/>
              <a:ext cx="732356"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Barbers Pt</a:t>
              </a:r>
            </a:p>
          </p:txBody>
        </p:sp>
        <p:grpSp>
          <p:nvGrpSpPr>
            <p:cNvPr id="4" name="Group 424"/>
            <p:cNvGrpSpPr/>
            <p:nvPr/>
          </p:nvGrpSpPr>
          <p:grpSpPr>
            <a:xfrm>
              <a:off x="-544739" y="1328464"/>
              <a:ext cx="8763003" cy="5006442"/>
              <a:chOff x="-544739" y="1328464"/>
              <a:chExt cx="8763003" cy="5006442"/>
            </a:xfrm>
          </p:grpSpPr>
          <p:sp>
            <p:nvSpPr>
              <p:cNvPr id="299" name="Oval 196"/>
              <p:cNvSpPr>
                <a:spLocks noChangeArrowheads="1"/>
              </p:cNvSpPr>
              <p:nvPr/>
            </p:nvSpPr>
            <p:spPr bwMode="auto">
              <a:xfrm>
                <a:off x="323624" y="1424668"/>
                <a:ext cx="131762" cy="134938"/>
              </a:xfrm>
              <a:prstGeom prst="ellipse">
                <a:avLst/>
              </a:prstGeom>
              <a:solidFill>
                <a:srgbClr val="FFFF35"/>
              </a:solidFill>
              <a:ln w="9525">
                <a:solidFill>
                  <a:srgbClr val="000000"/>
                </a:solidFill>
                <a:round/>
                <a:headEnd/>
                <a:tailEnd/>
              </a:ln>
            </p:spPr>
            <p:txBody>
              <a:bodyPr lIns="91376" tIns="45688" rIns="91376" bIns="45688"/>
              <a:lstStyle/>
              <a:p>
                <a:endParaRPr lang="en-US" sz="900">
                  <a:solidFill>
                    <a:srgbClr val="000000"/>
                  </a:solidFill>
                  <a:cs typeface="Arial" charset="0"/>
                </a:endParaRPr>
              </a:p>
            </p:txBody>
          </p:sp>
          <p:sp>
            <p:nvSpPr>
              <p:cNvPr id="300" name="Rectangle 211"/>
              <p:cNvSpPr>
                <a:spLocks noChangeArrowheads="1"/>
              </p:cNvSpPr>
              <p:nvPr/>
            </p:nvSpPr>
            <p:spPr bwMode="auto">
              <a:xfrm>
                <a:off x="-544739" y="4572681"/>
                <a:ext cx="828930"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Long Beach</a:t>
                </a:r>
              </a:p>
            </p:txBody>
          </p:sp>
          <p:sp>
            <p:nvSpPr>
              <p:cNvPr id="301" name="Rectangle 242"/>
              <p:cNvSpPr>
                <a:spLocks noChangeArrowheads="1"/>
              </p:cNvSpPr>
              <p:nvPr/>
            </p:nvSpPr>
            <p:spPr bwMode="auto">
              <a:xfrm>
                <a:off x="496661" y="1389743"/>
                <a:ext cx="708212"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Anacortes</a:t>
                </a:r>
              </a:p>
            </p:txBody>
          </p:sp>
          <p:sp>
            <p:nvSpPr>
              <p:cNvPr id="302" name="Freeform 147"/>
              <p:cNvSpPr>
                <a:spLocks/>
              </p:cNvSpPr>
              <p:nvPr/>
            </p:nvSpPr>
            <p:spPr bwMode="auto">
              <a:xfrm>
                <a:off x="6511122" y="3464032"/>
                <a:ext cx="26163" cy="34765"/>
              </a:xfrm>
              <a:custGeom>
                <a:avLst/>
                <a:gdLst>
                  <a:gd name="T0" fmla="*/ 0 w 32"/>
                  <a:gd name="T1" fmla="*/ 2147483647 h 43"/>
                  <a:gd name="T2" fmla="*/ 2147483647 w 32"/>
                  <a:gd name="T3" fmla="*/ 0 h 43"/>
                  <a:gd name="T4" fmla="*/ 2147483647 w 32"/>
                  <a:gd name="T5" fmla="*/ 2147483647 h 43"/>
                  <a:gd name="T6" fmla="*/ 2147483647 w 32"/>
                  <a:gd name="T7" fmla="*/ 2147483647 h 43"/>
                  <a:gd name="T8" fmla="*/ 0 w 32"/>
                  <a:gd name="T9" fmla="*/ 2147483647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0" y="14"/>
                    </a:moveTo>
                    <a:lnTo>
                      <a:pt x="18" y="0"/>
                    </a:lnTo>
                    <a:lnTo>
                      <a:pt x="32" y="25"/>
                    </a:lnTo>
                    <a:lnTo>
                      <a:pt x="20" y="43"/>
                    </a:lnTo>
                    <a:lnTo>
                      <a:pt x="0" y="14"/>
                    </a:lnTo>
                    <a:close/>
                  </a:path>
                </a:pathLst>
              </a:custGeom>
              <a:solidFill>
                <a:srgbClr val="DDDDDD"/>
              </a:solidFill>
              <a:ln w="9525">
                <a:solidFill>
                  <a:srgbClr val="000000"/>
                </a:solidFill>
                <a:prstDash val="solid"/>
                <a:round/>
                <a:headEnd/>
                <a:tailEnd/>
              </a:ln>
            </p:spPr>
            <p:txBody>
              <a:bodyPr lIns="101846" tIns="50923" rIns="101846" bIns="50923"/>
              <a:lstStyle/>
              <a:p>
                <a:endParaRPr lang="en-US" sz="900"/>
              </a:p>
            </p:txBody>
          </p:sp>
          <p:sp>
            <p:nvSpPr>
              <p:cNvPr id="303" name="Freeform 148"/>
              <p:cNvSpPr>
                <a:spLocks/>
              </p:cNvSpPr>
              <p:nvPr/>
            </p:nvSpPr>
            <p:spPr bwMode="auto">
              <a:xfrm>
                <a:off x="6874138" y="3033609"/>
                <a:ext cx="24528" cy="41387"/>
              </a:xfrm>
              <a:custGeom>
                <a:avLst/>
                <a:gdLst>
                  <a:gd name="T0" fmla="*/ 0 w 31"/>
                  <a:gd name="T1" fmla="*/ 2147483647 h 50"/>
                  <a:gd name="T2" fmla="*/ 453175297 w 31"/>
                  <a:gd name="T3" fmla="*/ 2147483647 h 50"/>
                  <a:gd name="T4" fmla="*/ 2147483647 w 31"/>
                  <a:gd name="T5" fmla="*/ 0 h 50"/>
                  <a:gd name="T6" fmla="*/ 2147483647 w 31"/>
                  <a:gd name="T7" fmla="*/ 2147483647 h 50"/>
                  <a:gd name="T8" fmla="*/ 2147483647 w 31"/>
                  <a:gd name="T9" fmla="*/ 2147483647 h 50"/>
                  <a:gd name="T10" fmla="*/ 0 w 31"/>
                  <a:gd name="T11" fmla="*/ 2147483647 h 50"/>
                  <a:gd name="T12" fmla="*/ 0 60000 65536"/>
                  <a:gd name="T13" fmla="*/ 0 60000 65536"/>
                  <a:gd name="T14" fmla="*/ 0 60000 65536"/>
                  <a:gd name="T15" fmla="*/ 0 60000 65536"/>
                  <a:gd name="T16" fmla="*/ 0 60000 65536"/>
                  <a:gd name="T17" fmla="*/ 0 60000 65536"/>
                  <a:gd name="T18" fmla="*/ 0 w 31"/>
                  <a:gd name="T19" fmla="*/ 0 h 50"/>
                  <a:gd name="T20" fmla="*/ 31 w 31"/>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1" h="50">
                    <a:moveTo>
                      <a:pt x="0" y="50"/>
                    </a:moveTo>
                    <a:lnTo>
                      <a:pt x="1" y="17"/>
                    </a:lnTo>
                    <a:lnTo>
                      <a:pt x="22" y="0"/>
                    </a:lnTo>
                    <a:lnTo>
                      <a:pt x="31" y="11"/>
                    </a:lnTo>
                    <a:lnTo>
                      <a:pt x="14" y="41"/>
                    </a:lnTo>
                    <a:lnTo>
                      <a:pt x="0" y="50"/>
                    </a:lnTo>
                    <a:close/>
                  </a:path>
                </a:pathLst>
              </a:custGeom>
              <a:solidFill>
                <a:srgbClr val="00E100"/>
              </a:solidFill>
              <a:ln w="9525">
                <a:solidFill>
                  <a:srgbClr val="000000"/>
                </a:solidFill>
                <a:prstDash val="solid"/>
                <a:round/>
                <a:headEnd/>
                <a:tailEnd/>
              </a:ln>
            </p:spPr>
            <p:txBody>
              <a:bodyPr lIns="101846" tIns="50923" rIns="101846" bIns="50923"/>
              <a:lstStyle/>
              <a:p>
                <a:endParaRPr lang="en-US" sz="900"/>
              </a:p>
            </p:txBody>
          </p:sp>
          <p:sp>
            <p:nvSpPr>
              <p:cNvPr id="304" name="Freeform 159"/>
              <p:cNvSpPr>
                <a:spLocks/>
              </p:cNvSpPr>
              <p:nvPr/>
            </p:nvSpPr>
            <p:spPr bwMode="auto">
              <a:xfrm>
                <a:off x="4426251" y="5564838"/>
                <a:ext cx="39245" cy="38076"/>
              </a:xfrm>
              <a:custGeom>
                <a:avLst/>
                <a:gdLst>
                  <a:gd name="T0" fmla="*/ 0 w 46"/>
                  <a:gd name="T1" fmla="*/ 0 h 45"/>
                  <a:gd name="T2" fmla="*/ 2147483647 w 46"/>
                  <a:gd name="T3" fmla="*/ 2147483647 h 45"/>
                  <a:gd name="T4" fmla="*/ 2147483647 w 46"/>
                  <a:gd name="T5" fmla="*/ 2147483647 h 45"/>
                  <a:gd name="T6" fmla="*/ 2147483647 w 46"/>
                  <a:gd name="T7" fmla="*/ 2147483647 h 45"/>
                  <a:gd name="T8" fmla="*/ 2147483647 w 46"/>
                  <a:gd name="T9" fmla="*/ 2147483647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0"/>
                    </a:moveTo>
                    <a:lnTo>
                      <a:pt x="5" y="11"/>
                    </a:lnTo>
                    <a:lnTo>
                      <a:pt x="18" y="34"/>
                    </a:lnTo>
                    <a:lnTo>
                      <a:pt x="36" y="45"/>
                    </a:lnTo>
                    <a:lnTo>
                      <a:pt x="46" y="45"/>
                    </a:lnTo>
                  </a:path>
                </a:pathLst>
              </a:custGeom>
              <a:noFill/>
              <a:ln w="30163">
                <a:solidFill>
                  <a:srgbClr val="0000FF"/>
                </a:solidFill>
                <a:prstDash val="solid"/>
                <a:round/>
                <a:headEnd/>
                <a:tailEnd/>
              </a:ln>
            </p:spPr>
            <p:txBody>
              <a:bodyPr lIns="101846" tIns="50923" rIns="101846" bIns="50923"/>
              <a:lstStyle/>
              <a:p>
                <a:endParaRPr lang="en-US" sz="900"/>
              </a:p>
            </p:txBody>
          </p:sp>
          <p:sp>
            <p:nvSpPr>
              <p:cNvPr id="305" name="Freeform 160"/>
              <p:cNvSpPr>
                <a:spLocks/>
              </p:cNvSpPr>
              <p:nvPr/>
            </p:nvSpPr>
            <p:spPr bwMode="auto">
              <a:xfrm>
                <a:off x="5704972" y="3714011"/>
                <a:ext cx="9812" cy="64564"/>
              </a:xfrm>
              <a:custGeom>
                <a:avLst/>
                <a:gdLst>
                  <a:gd name="T0" fmla="*/ 0 w 13"/>
                  <a:gd name="T1" fmla="*/ 0 h 77"/>
                  <a:gd name="T2" fmla="*/ 0 w 13"/>
                  <a:gd name="T3" fmla="*/ 2147483647 h 77"/>
                  <a:gd name="T4" fmla="*/ 2147483647 w 13"/>
                  <a:gd name="T5" fmla="*/ 2147483647 h 77"/>
                  <a:gd name="T6" fmla="*/ 0 60000 65536"/>
                  <a:gd name="T7" fmla="*/ 0 60000 65536"/>
                  <a:gd name="T8" fmla="*/ 0 60000 65536"/>
                  <a:gd name="T9" fmla="*/ 0 w 13"/>
                  <a:gd name="T10" fmla="*/ 0 h 77"/>
                  <a:gd name="T11" fmla="*/ 13 w 13"/>
                  <a:gd name="T12" fmla="*/ 77 h 77"/>
                </a:gdLst>
                <a:ahLst/>
                <a:cxnLst>
                  <a:cxn ang="T6">
                    <a:pos x="T0" y="T1"/>
                  </a:cxn>
                  <a:cxn ang="T7">
                    <a:pos x="T2" y="T3"/>
                  </a:cxn>
                  <a:cxn ang="T8">
                    <a:pos x="T4" y="T5"/>
                  </a:cxn>
                </a:cxnLst>
                <a:rect l="T9" t="T10" r="T11" b="T12"/>
                <a:pathLst>
                  <a:path w="13" h="77">
                    <a:moveTo>
                      <a:pt x="0" y="0"/>
                    </a:moveTo>
                    <a:lnTo>
                      <a:pt x="0" y="49"/>
                    </a:lnTo>
                    <a:lnTo>
                      <a:pt x="13" y="77"/>
                    </a:lnTo>
                  </a:path>
                </a:pathLst>
              </a:custGeom>
              <a:noFill/>
              <a:ln w="30163">
                <a:solidFill>
                  <a:srgbClr val="0000FF"/>
                </a:solidFill>
                <a:prstDash val="solid"/>
                <a:round/>
                <a:headEnd/>
                <a:tailEnd/>
              </a:ln>
            </p:spPr>
            <p:txBody>
              <a:bodyPr lIns="101846" tIns="50923" rIns="101846" bIns="50923"/>
              <a:lstStyle/>
              <a:p>
                <a:endParaRPr lang="en-US" sz="900"/>
              </a:p>
            </p:txBody>
          </p:sp>
          <p:sp>
            <p:nvSpPr>
              <p:cNvPr id="306" name="Freeform 161"/>
              <p:cNvSpPr>
                <a:spLocks/>
              </p:cNvSpPr>
              <p:nvPr/>
            </p:nvSpPr>
            <p:spPr bwMode="auto">
              <a:xfrm>
                <a:off x="-358323" y="3341525"/>
                <a:ext cx="45785" cy="39732"/>
              </a:xfrm>
              <a:custGeom>
                <a:avLst/>
                <a:gdLst>
                  <a:gd name="T0" fmla="*/ 0 w 56"/>
                  <a:gd name="T1" fmla="*/ 0 h 49"/>
                  <a:gd name="T2" fmla="*/ 2147483647 w 56"/>
                  <a:gd name="T3" fmla="*/ 2147483647 h 49"/>
                  <a:gd name="T4" fmla="*/ 2147483647 w 56"/>
                  <a:gd name="T5" fmla="*/ 2147483647 h 49"/>
                  <a:gd name="T6" fmla="*/ 0 60000 65536"/>
                  <a:gd name="T7" fmla="*/ 0 60000 65536"/>
                  <a:gd name="T8" fmla="*/ 0 60000 65536"/>
                  <a:gd name="T9" fmla="*/ 0 w 56"/>
                  <a:gd name="T10" fmla="*/ 0 h 49"/>
                  <a:gd name="T11" fmla="*/ 56 w 56"/>
                  <a:gd name="T12" fmla="*/ 49 h 49"/>
                </a:gdLst>
                <a:ahLst/>
                <a:cxnLst>
                  <a:cxn ang="T6">
                    <a:pos x="T0" y="T1"/>
                  </a:cxn>
                  <a:cxn ang="T7">
                    <a:pos x="T2" y="T3"/>
                  </a:cxn>
                  <a:cxn ang="T8">
                    <a:pos x="T4" y="T5"/>
                  </a:cxn>
                </a:cxnLst>
                <a:rect l="T9" t="T10" r="T11" b="T12"/>
                <a:pathLst>
                  <a:path w="56" h="49">
                    <a:moveTo>
                      <a:pt x="0" y="0"/>
                    </a:moveTo>
                    <a:lnTo>
                      <a:pt x="26" y="31"/>
                    </a:lnTo>
                    <a:lnTo>
                      <a:pt x="56" y="49"/>
                    </a:lnTo>
                  </a:path>
                </a:pathLst>
              </a:custGeom>
              <a:noFill/>
              <a:ln w="30163">
                <a:solidFill>
                  <a:srgbClr val="0000FF"/>
                </a:solidFill>
                <a:prstDash val="solid"/>
                <a:round/>
                <a:headEnd/>
                <a:tailEnd/>
              </a:ln>
            </p:spPr>
            <p:txBody>
              <a:bodyPr lIns="101846" tIns="50923" rIns="101846" bIns="50923"/>
              <a:lstStyle/>
              <a:p>
                <a:endParaRPr lang="en-US" sz="900"/>
              </a:p>
            </p:txBody>
          </p:sp>
          <p:sp>
            <p:nvSpPr>
              <p:cNvPr id="307" name="Line 162"/>
              <p:cNvSpPr>
                <a:spLocks noChangeShapeType="1"/>
              </p:cNvSpPr>
              <p:nvPr/>
            </p:nvSpPr>
            <p:spPr bwMode="auto">
              <a:xfrm flipV="1">
                <a:off x="6677912" y="3308416"/>
                <a:ext cx="40881" cy="11588"/>
              </a:xfrm>
              <a:prstGeom prst="line">
                <a:avLst/>
              </a:prstGeom>
              <a:noFill/>
              <a:ln w="30163">
                <a:solidFill>
                  <a:srgbClr val="0000FF"/>
                </a:solidFill>
                <a:round/>
                <a:headEnd/>
                <a:tailEnd/>
              </a:ln>
            </p:spPr>
            <p:txBody>
              <a:bodyPr lIns="101846" tIns="50923" rIns="101846" bIns="50923"/>
              <a:lstStyle/>
              <a:p>
                <a:endParaRPr lang="en-US" sz="900"/>
              </a:p>
            </p:txBody>
          </p:sp>
          <p:sp>
            <p:nvSpPr>
              <p:cNvPr id="308" name="Line 164"/>
              <p:cNvSpPr>
                <a:spLocks noChangeShapeType="1"/>
              </p:cNvSpPr>
              <p:nvPr/>
            </p:nvSpPr>
            <p:spPr bwMode="auto">
              <a:xfrm>
                <a:off x="4810520" y="3084925"/>
                <a:ext cx="40881" cy="1656"/>
              </a:xfrm>
              <a:prstGeom prst="line">
                <a:avLst/>
              </a:prstGeom>
              <a:noFill/>
              <a:ln w="30163">
                <a:solidFill>
                  <a:srgbClr val="0000FF"/>
                </a:solidFill>
                <a:round/>
                <a:headEnd/>
                <a:tailEnd/>
              </a:ln>
            </p:spPr>
            <p:txBody>
              <a:bodyPr lIns="101846" tIns="50923" rIns="101846" bIns="50923"/>
              <a:lstStyle/>
              <a:p>
                <a:endParaRPr lang="en-US" sz="900"/>
              </a:p>
            </p:txBody>
          </p:sp>
          <p:sp>
            <p:nvSpPr>
              <p:cNvPr id="309" name="Freeform 166"/>
              <p:cNvSpPr>
                <a:spLocks/>
              </p:cNvSpPr>
              <p:nvPr/>
            </p:nvSpPr>
            <p:spPr bwMode="auto">
              <a:xfrm>
                <a:off x="3736203" y="5584700"/>
                <a:ext cx="86665" cy="122505"/>
              </a:xfrm>
              <a:custGeom>
                <a:avLst/>
                <a:gdLst>
                  <a:gd name="T0" fmla="*/ 0 w 106"/>
                  <a:gd name="T1" fmla="*/ 0 h 149"/>
                  <a:gd name="T2" fmla="*/ 2147483647 w 106"/>
                  <a:gd name="T3" fmla="*/ 0 h 149"/>
                  <a:gd name="T4" fmla="*/ 2147483647 w 106"/>
                  <a:gd name="T5" fmla="*/ 0 h 149"/>
                  <a:gd name="T6" fmla="*/ 2147483647 w 106"/>
                  <a:gd name="T7" fmla="*/ 1960558394 h 149"/>
                  <a:gd name="T8" fmla="*/ 2147483647 w 106"/>
                  <a:gd name="T9" fmla="*/ 2147483647 h 149"/>
                  <a:gd name="T10" fmla="*/ 2147483647 w 106"/>
                  <a:gd name="T11" fmla="*/ 2147483647 h 149"/>
                  <a:gd name="T12" fmla="*/ 2147483647 w 106"/>
                  <a:gd name="T13" fmla="*/ 2147483647 h 149"/>
                  <a:gd name="T14" fmla="*/ 2147483647 w 106"/>
                  <a:gd name="T15" fmla="*/ 2147483647 h 149"/>
                  <a:gd name="T16" fmla="*/ 2147483647 w 106"/>
                  <a:gd name="T17" fmla="*/ 2147483647 h 149"/>
                  <a:gd name="T18" fmla="*/ 2147483647 w 106"/>
                  <a:gd name="T19" fmla="*/ 2147483647 h 149"/>
                  <a:gd name="T20" fmla="*/ 2147483647 w 106"/>
                  <a:gd name="T21" fmla="*/ 2147483647 h 149"/>
                  <a:gd name="T22" fmla="*/ 2147483647 w 106"/>
                  <a:gd name="T23" fmla="*/ 2147483647 h 149"/>
                  <a:gd name="T24" fmla="*/ 2147483647 w 106"/>
                  <a:gd name="T25" fmla="*/ 2147483647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149"/>
                  <a:gd name="T41" fmla="*/ 106 w 106"/>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149">
                    <a:moveTo>
                      <a:pt x="0" y="0"/>
                    </a:moveTo>
                    <a:lnTo>
                      <a:pt x="7" y="0"/>
                    </a:lnTo>
                    <a:lnTo>
                      <a:pt x="27" y="0"/>
                    </a:lnTo>
                    <a:lnTo>
                      <a:pt x="57" y="4"/>
                    </a:lnTo>
                    <a:lnTo>
                      <a:pt x="76" y="17"/>
                    </a:lnTo>
                    <a:lnTo>
                      <a:pt x="76" y="35"/>
                    </a:lnTo>
                    <a:lnTo>
                      <a:pt x="72" y="59"/>
                    </a:lnTo>
                    <a:lnTo>
                      <a:pt x="76" y="84"/>
                    </a:lnTo>
                    <a:lnTo>
                      <a:pt x="82" y="107"/>
                    </a:lnTo>
                    <a:lnTo>
                      <a:pt x="99" y="122"/>
                    </a:lnTo>
                    <a:lnTo>
                      <a:pt x="99" y="128"/>
                    </a:lnTo>
                    <a:lnTo>
                      <a:pt x="103" y="141"/>
                    </a:lnTo>
                    <a:lnTo>
                      <a:pt x="106" y="149"/>
                    </a:lnTo>
                  </a:path>
                </a:pathLst>
              </a:custGeom>
              <a:noFill/>
              <a:ln w="30163">
                <a:solidFill>
                  <a:srgbClr val="0000FF"/>
                </a:solidFill>
                <a:prstDash val="solid"/>
                <a:round/>
                <a:headEnd/>
                <a:tailEnd/>
              </a:ln>
            </p:spPr>
            <p:txBody>
              <a:bodyPr lIns="101846" tIns="50923" rIns="101846" bIns="50923"/>
              <a:lstStyle/>
              <a:p>
                <a:endParaRPr lang="en-US" sz="900"/>
              </a:p>
            </p:txBody>
          </p:sp>
          <p:sp>
            <p:nvSpPr>
              <p:cNvPr id="310" name="Oval 171"/>
              <p:cNvSpPr>
                <a:spLocks noChangeArrowheads="1"/>
              </p:cNvSpPr>
              <p:nvPr/>
            </p:nvSpPr>
            <p:spPr bwMode="auto">
              <a:xfrm>
                <a:off x="-443355" y="3384567"/>
                <a:ext cx="135720"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1" name="Oval 172"/>
              <p:cNvSpPr>
                <a:spLocks noChangeArrowheads="1"/>
              </p:cNvSpPr>
              <p:nvPr/>
            </p:nvSpPr>
            <p:spPr bwMode="auto">
              <a:xfrm>
                <a:off x="5942079" y="5755214"/>
                <a:ext cx="135721"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2" name="Oval 173"/>
              <p:cNvSpPr>
                <a:spLocks noChangeArrowheads="1"/>
              </p:cNvSpPr>
              <p:nvPr/>
            </p:nvSpPr>
            <p:spPr bwMode="auto">
              <a:xfrm>
                <a:off x="5994405" y="5251948"/>
                <a:ext cx="135721"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3" name="Oval 174"/>
              <p:cNvSpPr>
                <a:spLocks noChangeArrowheads="1"/>
              </p:cNvSpPr>
              <p:nvPr/>
            </p:nvSpPr>
            <p:spPr bwMode="auto">
              <a:xfrm>
                <a:off x="6048362" y="4940718"/>
                <a:ext cx="135720"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4" name="Oval 175"/>
              <p:cNvSpPr>
                <a:spLocks noChangeArrowheads="1"/>
              </p:cNvSpPr>
              <p:nvPr/>
            </p:nvSpPr>
            <p:spPr bwMode="auto">
              <a:xfrm>
                <a:off x="6166096" y="4743716"/>
                <a:ext cx="137356"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5" name="Oval 176"/>
              <p:cNvSpPr>
                <a:spLocks noChangeArrowheads="1"/>
              </p:cNvSpPr>
              <p:nvPr/>
            </p:nvSpPr>
            <p:spPr bwMode="auto">
              <a:xfrm>
                <a:off x="6507851" y="3329936"/>
                <a:ext cx="137356" cy="140717"/>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6" name="Oval 177"/>
              <p:cNvSpPr>
                <a:spLocks noChangeArrowheads="1"/>
              </p:cNvSpPr>
              <p:nvPr/>
            </p:nvSpPr>
            <p:spPr bwMode="auto">
              <a:xfrm>
                <a:off x="7196270" y="2522062"/>
                <a:ext cx="137356"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7" name="Oval 178"/>
              <p:cNvSpPr>
                <a:spLocks noChangeArrowheads="1"/>
              </p:cNvSpPr>
              <p:nvPr/>
            </p:nvSpPr>
            <p:spPr bwMode="auto">
              <a:xfrm>
                <a:off x="7246959" y="2204210"/>
                <a:ext cx="137356"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8" name="Oval 179"/>
              <p:cNvSpPr>
                <a:spLocks noChangeArrowheads="1"/>
              </p:cNvSpPr>
              <p:nvPr/>
            </p:nvSpPr>
            <p:spPr bwMode="auto">
              <a:xfrm>
                <a:off x="5996036" y="3157766"/>
                <a:ext cx="135720" cy="140717"/>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19" name="Oval 180"/>
              <p:cNvSpPr>
                <a:spLocks noChangeArrowheads="1"/>
              </p:cNvSpPr>
              <p:nvPr/>
            </p:nvSpPr>
            <p:spPr bwMode="auto">
              <a:xfrm>
                <a:off x="4409902" y="3758706"/>
                <a:ext cx="134086"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0" name="Oval 181"/>
              <p:cNvSpPr>
                <a:spLocks noChangeArrowheads="1"/>
              </p:cNvSpPr>
              <p:nvPr/>
            </p:nvSpPr>
            <p:spPr bwMode="auto">
              <a:xfrm>
                <a:off x="4543988" y="4425864"/>
                <a:ext cx="134086"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1" name="Oval 182"/>
              <p:cNvSpPr>
                <a:spLocks noChangeArrowheads="1"/>
              </p:cNvSpPr>
              <p:nvPr/>
            </p:nvSpPr>
            <p:spPr bwMode="auto">
              <a:xfrm>
                <a:off x="5322336" y="3517006"/>
                <a:ext cx="135720"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2" name="Oval 183"/>
              <p:cNvSpPr>
                <a:spLocks noChangeArrowheads="1"/>
              </p:cNvSpPr>
              <p:nvPr/>
            </p:nvSpPr>
            <p:spPr bwMode="auto">
              <a:xfrm>
                <a:off x="5423719" y="2844881"/>
                <a:ext cx="135720"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3" name="Oval 184"/>
              <p:cNvSpPr>
                <a:spLocks noChangeArrowheads="1"/>
              </p:cNvSpPr>
              <p:nvPr/>
            </p:nvSpPr>
            <p:spPr bwMode="auto">
              <a:xfrm>
                <a:off x="4812156" y="3103136"/>
                <a:ext cx="135720"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4" name="Oval 185"/>
              <p:cNvSpPr>
                <a:spLocks noChangeArrowheads="1"/>
              </p:cNvSpPr>
              <p:nvPr/>
            </p:nvSpPr>
            <p:spPr bwMode="auto">
              <a:xfrm>
                <a:off x="4720585" y="3000496"/>
                <a:ext cx="135720"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5" name="Rectangle 186"/>
              <p:cNvSpPr>
                <a:spLocks noChangeArrowheads="1"/>
              </p:cNvSpPr>
              <p:nvPr/>
            </p:nvSpPr>
            <p:spPr bwMode="auto">
              <a:xfrm>
                <a:off x="7119414" y="4030205"/>
                <a:ext cx="1098850" cy="1652169"/>
              </a:xfrm>
              <a:prstGeom prst="rect">
                <a:avLst/>
              </a:prstGeom>
              <a:solidFill>
                <a:srgbClr val="FFFFFF"/>
              </a:solidFill>
              <a:ln w="9525">
                <a:solidFill>
                  <a:srgbClr val="000000"/>
                </a:solidFill>
                <a:miter lim="800000"/>
                <a:headEnd/>
                <a:tailEnd/>
              </a:ln>
            </p:spPr>
            <p:txBody>
              <a:bodyPr lIns="101846" tIns="50923" rIns="101846" bIns="50923"/>
              <a:lstStyle/>
              <a:p>
                <a:endParaRPr lang="en-US" sz="900">
                  <a:solidFill>
                    <a:srgbClr val="000000"/>
                  </a:solidFill>
                  <a:cs typeface="Arial" charset="0"/>
                </a:endParaRPr>
              </a:p>
            </p:txBody>
          </p:sp>
          <p:sp>
            <p:nvSpPr>
              <p:cNvPr id="326" name="Oval 187"/>
              <p:cNvSpPr>
                <a:spLocks noChangeArrowheads="1"/>
              </p:cNvSpPr>
              <p:nvPr/>
            </p:nvSpPr>
            <p:spPr bwMode="auto">
              <a:xfrm>
                <a:off x="7251865" y="5452265"/>
                <a:ext cx="135720" cy="137405"/>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7" name="Oval 188"/>
              <p:cNvSpPr>
                <a:spLocks noChangeArrowheads="1"/>
              </p:cNvSpPr>
              <p:nvPr/>
            </p:nvSpPr>
            <p:spPr bwMode="auto">
              <a:xfrm>
                <a:off x="7251865" y="5232083"/>
                <a:ext cx="135720"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8" name="Oval 189"/>
              <p:cNvSpPr>
                <a:spLocks noChangeArrowheads="1"/>
              </p:cNvSpPr>
              <p:nvPr/>
            </p:nvSpPr>
            <p:spPr bwMode="auto">
              <a:xfrm>
                <a:off x="7183187" y="4506983"/>
                <a:ext cx="271443" cy="281431"/>
              </a:xfrm>
              <a:prstGeom prst="ellipse">
                <a:avLst/>
              </a:prstGeom>
              <a:solidFill>
                <a:srgbClr val="FF00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29" name="Rectangle 190"/>
              <p:cNvSpPr>
                <a:spLocks noChangeArrowheads="1"/>
              </p:cNvSpPr>
              <p:nvPr/>
            </p:nvSpPr>
            <p:spPr bwMode="auto">
              <a:xfrm>
                <a:off x="7450106" y="4076558"/>
                <a:ext cx="458729" cy="341573"/>
              </a:xfrm>
              <a:prstGeom prst="rect">
                <a:avLst/>
              </a:prstGeom>
              <a:noFill/>
              <a:ln w="9525">
                <a:noFill/>
                <a:miter lim="800000"/>
                <a:headEnd/>
                <a:tailEnd/>
              </a:ln>
            </p:spPr>
            <p:txBody>
              <a:bodyPr wrap="none" lIns="0" tIns="0" rIns="0" bIns="0">
                <a:spAutoFit/>
              </a:bodyPr>
              <a:lstStyle/>
              <a:p>
                <a:pPr algn="ctr" eaLnBrk="0" hangingPunct="0"/>
                <a:r>
                  <a:rPr lang="en-US" sz="900" b="1" dirty="0">
                    <a:solidFill>
                      <a:srgbClr val="000000"/>
                    </a:solidFill>
                    <a:cs typeface="Arial" charset="0"/>
                  </a:rPr>
                  <a:t>Million</a:t>
                </a:r>
              </a:p>
              <a:p>
                <a:pPr algn="ctr" eaLnBrk="0" hangingPunct="0"/>
                <a:r>
                  <a:rPr lang="en-US" sz="900" b="1" dirty="0">
                    <a:solidFill>
                      <a:srgbClr val="000000"/>
                    </a:solidFill>
                    <a:cs typeface="Arial" charset="0"/>
                  </a:rPr>
                  <a:t>Tons</a:t>
                </a:r>
              </a:p>
            </p:txBody>
          </p:sp>
          <p:sp>
            <p:nvSpPr>
              <p:cNvPr id="330" name="Rectangle 191"/>
              <p:cNvSpPr>
                <a:spLocks noChangeArrowheads="1"/>
              </p:cNvSpPr>
              <p:nvPr/>
            </p:nvSpPr>
            <p:spPr bwMode="auto">
              <a:xfrm>
                <a:off x="7500418" y="4554993"/>
                <a:ext cx="61163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Over 100</a:t>
                </a:r>
              </a:p>
            </p:txBody>
          </p:sp>
          <p:sp>
            <p:nvSpPr>
              <p:cNvPr id="331" name="Rectangle 192"/>
              <p:cNvSpPr>
                <a:spLocks noChangeArrowheads="1"/>
              </p:cNvSpPr>
              <p:nvPr/>
            </p:nvSpPr>
            <p:spPr bwMode="auto">
              <a:xfrm>
                <a:off x="7500418" y="4904300"/>
                <a:ext cx="53115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50 - 100</a:t>
                </a:r>
              </a:p>
            </p:txBody>
          </p:sp>
          <p:sp>
            <p:nvSpPr>
              <p:cNvPr id="332" name="Rectangle 193"/>
              <p:cNvSpPr>
                <a:spLocks noChangeArrowheads="1"/>
              </p:cNvSpPr>
              <p:nvPr/>
            </p:nvSpPr>
            <p:spPr bwMode="auto">
              <a:xfrm>
                <a:off x="7500414" y="5205598"/>
                <a:ext cx="450681"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25 - 50</a:t>
                </a:r>
              </a:p>
            </p:txBody>
          </p:sp>
          <p:sp>
            <p:nvSpPr>
              <p:cNvPr id="333" name="Rectangle 194"/>
              <p:cNvSpPr>
                <a:spLocks noChangeArrowheads="1"/>
              </p:cNvSpPr>
              <p:nvPr/>
            </p:nvSpPr>
            <p:spPr bwMode="auto">
              <a:xfrm>
                <a:off x="7500414" y="5440677"/>
                <a:ext cx="450681"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10 - 25</a:t>
                </a:r>
              </a:p>
            </p:txBody>
          </p:sp>
          <p:sp>
            <p:nvSpPr>
              <p:cNvPr id="334" name="Oval 195"/>
              <p:cNvSpPr>
                <a:spLocks noChangeArrowheads="1"/>
              </p:cNvSpPr>
              <p:nvPr/>
            </p:nvSpPr>
            <p:spPr bwMode="auto">
              <a:xfrm>
                <a:off x="6385213" y="6053205"/>
                <a:ext cx="135720" cy="140716"/>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35" name="Oval 197"/>
              <p:cNvSpPr>
                <a:spLocks noChangeArrowheads="1"/>
              </p:cNvSpPr>
              <p:nvPr/>
            </p:nvSpPr>
            <p:spPr bwMode="auto">
              <a:xfrm>
                <a:off x="71731" y="1354949"/>
                <a:ext cx="137356" cy="139060"/>
              </a:xfrm>
              <a:prstGeom prst="ellipse">
                <a:avLst/>
              </a:prstGeom>
              <a:solidFill>
                <a:srgbClr val="66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36" name="Oval 199"/>
              <p:cNvSpPr>
                <a:spLocks noChangeArrowheads="1"/>
              </p:cNvSpPr>
              <p:nvPr/>
            </p:nvSpPr>
            <p:spPr bwMode="auto">
              <a:xfrm>
                <a:off x="-119587" y="1820138"/>
                <a:ext cx="135720" cy="140717"/>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37" name="Rectangle 200"/>
              <p:cNvSpPr>
                <a:spLocks noChangeArrowheads="1"/>
              </p:cNvSpPr>
              <p:nvPr/>
            </p:nvSpPr>
            <p:spPr bwMode="auto">
              <a:xfrm>
                <a:off x="3001997" y="5364522"/>
                <a:ext cx="58749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Houston</a:t>
                </a:r>
              </a:p>
            </p:txBody>
          </p:sp>
          <p:sp>
            <p:nvSpPr>
              <p:cNvPr id="338" name="Rectangle 201"/>
              <p:cNvSpPr>
                <a:spLocks noChangeArrowheads="1"/>
              </p:cNvSpPr>
              <p:nvPr/>
            </p:nvSpPr>
            <p:spPr bwMode="auto">
              <a:xfrm>
                <a:off x="3451679" y="6164120"/>
                <a:ext cx="1005983"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Corpus Christi</a:t>
                </a:r>
              </a:p>
            </p:txBody>
          </p:sp>
          <p:sp>
            <p:nvSpPr>
              <p:cNvPr id="339" name="Rectangle 202"/>
              <p:cNvSpPr>
                <a:spLocks noChangeArrowheads="1"/>
              </p:cNvSpPr>
              <p:nvPr/>
            </p:nvSpPr>
            <p:spPr bwMode="auto">
              <a:xfrm>
                <a:off x="4545619" y="6079689"/>
                <a:ext cx="853073"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S. Louisiana</a:t>
                </a:r>
              </a:p>
            </p:txBody>
          </p:sp>
          <p:sp>
            <p:nvSpPr>
              <p:cNvPr id="340" name="Rectangle 203"/>
              <p:cNvSpPr>
                <a:spLocks noChangeArrowheads="1"/>
              </p:cNvSpPr>
              <p:nvPr/>
            </p:nvSpPr>
            <p:spPr bwMode="auto">
              <a:xfrm>
                <a:off x="4653545" y="5857857"/>
                <a:ext cx="877217"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New Orleans</a:t>
                </a:r>
              </a:p>
            </p:txBody>
          </p:sp>
          <p:sp>
            <p:nvSpPr>
              <p:cNvPr id="341" name="Rectangle 204"/>
              <p:cNvSpPr>
                <a:spLocks noChangeArrowheads="1"/>
              </p:cNvSpPr>
              <p:nvPr/>
            </p:nvSpPr>
            <p:spPr bwMode="auto">
              <a:xfrm>
                <a:off x="4491661" y="5023495"/>
                <a:ext cx="901360"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Baton Rouge</a:t>
                </a:r>
              </a:p>
            </p:txBody>
          </p:sp>
          <p:sp>
            <p:nvSpPr>
              <p:cNvPr id="342" name="Rectangle 205"/>
              <p:cNvSpPr>
                <a:spLocks noChangeArrowheads="1"/>
              </p:cNvSpPr>
              <p:nvPr/>
            </p:nvSpPr>
            <p:spPr bwMode="auto">
              <a:xfrm>
                <a:off x="2802504" y="5561523"/>
                <a:ext cx="72430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Texas City</a:t>
                </a:r>
              </a:p>
            </p:txBody>
          </p:sp>
          <p:sp>
            <p:nvSpPr>
              <p:cNvPr id="343" name="Rectangle 206"/>
              <p:cNvSpPr>
                <a:spLocks noChangeArrowheads="1"/>
              </p:cNvSpPr>
              <p:nvPr/>
            </p:nvSpPr>
            <p:spPr bwMode="auto">
              <a:xfrm>
                <a:off x="3194953" y="5205594"/>
                <a:ext cx="901360"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Lake Charles</a:t>
                </a:r>
              </a:p>
            </p:txBody>
          </p:sp>
          <p:sp>
            <p:nvSpPr>
              <p:cNvPr id="344" name="Rectangle 207"/>
              <p:cNvSpPr>
                <a:spLocks noChangeArrowheads="1"/>
              </p:cNvSpPr>
              <p:nvPr/>
            </p:nvSpPr>
            <p:spPr bwMode="auto">
              <a:xfrm>
                <a:off x="4897189" y="5685687"/>
                <a:ext cx="893313"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Plaquemines</a:t>
                </a:r>
              </a:p>
            </p:txBody>
          </p:sp>
          <p:sp>
            <p:nvSpPr>
              <p:cNvPr id="345" name="Rectangle 208"/>
              <p:cNvSpPr>
                <a:spLocks noChangeArrowheads="1"/>
              </p:cNvSpPr>
              <p:nvPr/>
            </p:nvSpPr>
            <p:spPr bwMode="auto">
              <a:xfrm>
                <a:off x="5791640" y="5602910"/>
                <a:ext cx="466777"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Tampa</a:t>
                </a:r>
              </a:p>
            </p:txBody>
          </p:sp>
          <p:sp>
            <p:nvSpPr>
              <p:cNvPr id="346" name="Rectangle 209"/>
              <p:cNvSpPr>
                <a:spLocks noChangeArrowheads="1"/>
              </p:cNvSpPr>
              <p:nvPr/>
            </p:nvSpPr>
            <p:spPr bwMode="auto">
              <a:xfrm>
                <a:off x="7040928" y="2997188"/>
                <a:ext cx="885265"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New York/NJ</a:t>
                </a:r>
              </a:p>
            </p:txBody>
          </p:sp>
          <p:sp>
            <p:nvSpPr>
              <p:cNvPr id="347" name="Rectangle 212"/>
              <p:cNvSpPr>
                <a:spLocks noChangeArrowheads="1"/>
              </p:cNvSpPr>
              <p:nvPr/>
            </p:nvSpPr>
            <p:spPr bwMode="auto">
              <a:xfrm>
                <a:off x="3881730" y="5862824"/>
                <a:ext cx="708212"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Beaumont</a:t>
                </a:r>
              </a:p>
            </p:txBody>
          </p:sp>
          <p:sp>
            <p:nvSpPr>
              <p:cNvPr id="348" name="Rectangle 213"/>
              <p:cNvSpPr>
                <a:spLocks noChangeArrowheads="1"/>
              </p:cNvSpPr>
              <p:nvPr/>
            </p:nvSpPr>
            <p:spPr bwMode="auto">
              <a:xfrm>
                <a:off x="6970614" y="3189221"/>
                <a:ext cx="1158893" cy="341573"/>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Lower Delaware</a:t>
                </a:r>
              </a:p>
              <a:p>
                <a:pPr eaLnBrk="0" hangingPunct="0"/>
                <a:r>
                  <a:rPr lang="en-US" sz="900" b="1" dirty="0">
                    <a:solidFill>
                      <a:srgbClr val="000000"/>
                    </a:solidFill>
                    <a:cs typeface="Arial" charset="0"/>
                  </a:rPr>
                  <a:t>River </a:t>
                </a:r>
                <a:r>
                  <a:rPr lang="en-US" sz="900" b="1" i="1" dirty="0">
                    <a:solidFill>
                      <a:srgbClr val="000000"/>
                    </a:solidFill>
                    <a:cs typeface="Arial" charset="0"/>
                  </a:rPr>
                  <a:t>(9 harbors)</a:t>
                </a:r>
              </a:p>
            </p:txBody>
          </p:sp>
          <p:sp>
            <p:nvSpPr>
              <p:cNvPr id="349" name="Rectangle 214"/>
              <p:cNvSpPr>
                <a:spLocks noChangeArrowheads="1"/>
              </p:cNvSpPr>
              <p:nvPr/>
            </p:nvSpPr>
            <p:spPr bwMode="auto">
              <a:xfrm>
                <a:off x="2959481" y="2128557"/>
                <a:ext cx="1094510"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Duluth/Superior</a:t>
                </a:r>
              </a:p>
            </p:txBody>
          </p:sp>
          <p:sp>
            <p:nvSpPr>
              <p:cNvPr id="350" name="Rectangle 215"/>
              <p:cNvSpPr>
                <a:spLocks noChangeArrowheads="1"/>
              </p:cNvSpPr>
              <p:nvPr/>
            </p:nvSpPr>
            <p:spPr bwMode="auto">
              <a:xfrm>
                <a:off x="-206254" y="3987162"/>
                <a:ext cx="861121"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Los Angeles</a:t>
                </a:r>
              </a:p>
            </p:txBody>
          </p:sp>
          <p:sp>
            <p:nvSpPr>
              <p:cNvPr id="351" name="Line 216"/>
              <p:cNvSpPr>
                <a:spLocks noChangeShapeType="1"/>
              </p:cNvSpPr>
              <p:nvPr/>
            </p:nvSpPr>
            <p:spPr bwMode="auto">
              <a:xfrm flipH="1">
                <a:off x="6476783" y="3404437"/>
                <a:ext cx="109557" cy="100984"/>
              </a:xfrm>
              <a:prstGeom prst="line">
                <a:avLst/>
              </a:prstGeom>
              <a:noFill/>
              <a:ln w="9525">
                <a:solidFill>
                  <a:srgbClr val="000080"/>
                </a:solidFill>
                <a:round/>
                <a:headEnd/>
                <a:tailEnd/>
              </a:ln>
            </p:spPr>
            <p:txBody>
              <a:bodyPr lIns="101846" tIns="50923" rIns="101846" bIns="50923"/>
              <a:lstStyle/>
              <a:p>
                <a:endParaRPr lang="en-US" sz="900"/>
              </a:p>
            </p:txBody>
          </p:sp>
          <p:sp>
            <p:nvSpPr>
              <p:cNvPr id="352" name="Rectangle 217"/>
              <p:cNvSpPr>
                <a:spLocks noChangeArrowheads="1"/>
              </p:cNvSpPr>
              <p:nvPr/>
            </p:nvSpPr>
            <p:spPr bwMode="auto">
              <a:xfrm>
                <a:off x="3932424" y="5733695"/>
                <a:ext cx="772595"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Port Arthur</a:t>
                </a:r>
              </a:p>
            </p:txBody>
          </p:sp>
          <p:sp>
            <p:nvSpPr>
              <p:cNvPr id="353" name="Rectangle 218"/>
              <p:cNvSpPr>
                <a:spLocks noChangeArrowheads="1"/>
              </p:cNvSpPr>
              <p:nvPr/>
            </p:nvSpPr>
            <p:spPr bwMode="auto">
              <a:xfrm>
                <a:off x="3901357" y="3854723"/>
                <a:ext cx="61163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St. Louis</a:t>
                </a:r>
              </a:p>
            </p:txBody>
          </p:sp>
          <p:sp>
            <p:nvSpPr>
              <p:cNvPr id="354" name="Rectangle 219"/>
              <p:cNvSpPr>
                <a:spLocks noChangeArrowheads="1"/>
              </p:cNvSpPr>
              <p:nvPr/>
            </p:nvSpPr>
            <p:spPr bwMode="auto">
              <a:xfrm>
                <a:off x="9592" y="1950922"/>
                <a:ext cx="58749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Portland</a:t>
                </a:r>
              </a:p>
            </p:txBody>
          </p:sp>
          <p:sp>
            <p:nvSpPr>
              <p:cNvPr id="355" name="Rectangle 220"/>
              <p:cNvSpPr>
                <a:spLocks noChangeArrowheads="1"/>
              </p:cNvSpPr>
              <p:nvPr/>
            </p:nvSpPr>
            <p:spPr bwMode="auto">
              <a:xfrm>
                <a:off x="236886" y="1328464"/>
                <a:ext cx="47482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Seattle</a:t>
                </a:r>
              </a:p>
            </p:txBody>
          </p:sp>
          <p:sp>
            <p:nvSpPr>
              <p:cNvPr id="356" name="Rectangle 221"/>
              <p:cNvSpPr>
                <a:spLocks noChangeArrowheads="1"/>
              </p:cNvSpPr>
              <p:nvPr/>
            </p:nvSpPr>
            <p:spPr bwMode="auto">
              <a:xfrm>
                <a:off x="2959481" y="5698931"/>
                <a:ext cx="58749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Freeport</a:t>
                </a:r>
              </a:p>
            </p:txBody>
          </p:sp>
          <p:sp>
            <p:nvSpPr>
              <p:cNvPr id="357" name="Rectangle 222"/>
              <p:cNvSpPr>
                <a:spLocks noChangeArrowheads="1"/>
              </p:cNvSpPr>
              <p:nvPr/>
            </p:nvSpPr>
            <p:spPr bwMode="auto">
              <a:xfrm>
                <a:off x="5252023" y="3775261"/>
                <a:ext cx="772595"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Huntington</a:t>
                </a:r>
              </a:p>
            </p:txBody>
          </p:sp>
          <p:sp>
            <p:nvSpPr>
              <p:cNvPr id="358" name="Rectangle 223"/>
              <p:cNvSpPr>
                <a:spLocks noChangeArrowheads="1"/>
              </p:cNvSpPr>
              <p:nvPr/>
            </p:nvSpPr>
            <p:spPr bwMode="auto">
              <a:xfrm>
                <a:off x="-299455" y="3276964"/>
                <a:ext cx="708212"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Richmond</a:t>
                </a:r>
              </a:p>
            </p:txBody>
          </p:sp>
          <p:sp>
            <p:nvSpPr>
              <p:cNvPr id="359" name="Rectangle 224"/>
              <p:cNvSpPr>
                <a:spLocks noChangeArrowheads="1"/>
              </p:cNvSpPr>
              <p:nvPr/>
            </p:nvSpPr>
            <p:spPr bwMode="auto">
              <a:xfrm>
                <a:off x="-351780" y="3515354"/>
                <a:ext cx="57139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Oakland</a:t>
                </a:r>
              </a:p>
            </p:txBody>
          </p:sp>
          <p:sp>
            <p:nvSpPr>
              <p:cNvPr id="360" name="Oval 225"/>
              <p:cNvSpPr>
                <a:spLocks noChangeArrowheads="1"/>
              </p:cNvSpPr>
              <p:nvPr/>
            </p:nvSpPr>
            <p:spPr bwMode="auto">
              <a:xfrm>
                <a:off x="-454797" y="3290204"/>
                <a:ext cx="135721" cy="139060"/>
              </a:xfrm>
              <a:prstGeom prst="ellipse">
                <a:avLst/>
              </a:prstGeom>
              <a:solidFill>
                <a:srgbClr val="66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61" name="Rectangle 226"/>
              <p:cNvSpPr>
                <a:spLocks noChangeArrowheads="1"/>
              </p:cNvSpPr>
              <p:nvPr/>
            </p:nvSpPr>
            <p:spPr bwMode="auto">
              <a:xfrm>
                <a:off x="176383" y="1487390"/>
                <a:ext cx="547255"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Tacoma</a:t>
                </a:r>
              </a:p>
            </p:txBody>
          </p:sp>
          <p:sp>
            <p:nvSpPr>
              <p:cNvPr id="362" name="Rectangle 227"/>
              <p:cNvSpPr>
                <a:spLocks noChangeArrowheads="1"/>
              </p:cNvSpPr>
              <p:nvPr/>
            </p:nvSpPr>
            <p:spPr bwMode="auto">
              <a:xfrm>
                <a:off x="7351611" y="2477364"/>
                <a:ext cx="49896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Boston</a:t>
                </a:r>
              </a:p>
            </p:txBody>
          </p:sp>
          <p:sp>
            <p:nvSpPr>
              <p:cNvPr id="363" name="Rectangle 228"/>
              <p:cNvSpPr>
                <a:spLocks noChangeArrowheads="1"/>
              </p:cNvSpPr>
              <p:nvPr/>
            </p:nvSpPr>
            <p:spPr bwMode="auto">
              <a:xfrm>
                <a:off x="6841431" y="3689176"/>
                <a:ext cx="1110606"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Hampton Roads</a:t>
                </a:r>
              </a:p>
            </p:txBody>
          </p:sp>
          <p:sp>
            <p:nvSpPr>
              <p:cNvPr id="364" name="Rectangle 229"/>
              <p:cNvSpPr>
                <a:spLocks noChangeArrowheads="1"/>
              </p:cNvSpPr>
              <p:nvPr/>
            </p:nvSpPr>
            <p:spPr bwMode="auto">
              <a:xfrm>
                <a:off x="6487757" y="5874578"/>
                <a:ext cx="1070111" cy="341573"/>
              </a:xfrm>
              <a:prstGeom prst="rect">
                <a:avLst/>
              </a:prstGeom>
              <a:noFill/>
              <a:ln w="9525">
                <a:noFill/>
                <a:miter lim="800000"/>
                <a:headEnd/>
                <a:tailEnd/>
              </a:ln>
            </p:spPr>
            <p:txBody>
              <a:bodyPr wrap="square" lIns="0" tIns="0" rIns="0" bIns="0">
                <a:spAutoFit/>
              </a:bodyPr>
              <a:lstStyle/>
              <a:p>
                <a:pPr eaLnBrk="0" hangingPunct="0"/>
                <a:r>
                  <a:rPr lang="en-US" sz="900" b="1" dirty="0">
                    <a:solidFill>
                      <a:srgbClr val="000000"/>
                    </a:solidFill>
                    <a:cs typeface="Arial" charset="0"/>
                  </a:rPr>
                  <a:t>Port Everglades</a:t>
                </a:r>
              </a:p>
            </p:txBody>
          </p:sp>
          <p:sp>
            <p:nvSpPr>
              <p:cNvPr id="365" name="Rectangle 230"/>
              <p:cNvSpPr>
                <a:spLocks noChangeArrowheads="1"/>
              </p:cNvSpPr>
              <p:nvPr/>
            </p:nvSpPr>
            <p:spPr bwMode="auto">
              <a:xfrm>
                <a:off x="6149746" y="5242018"/>
                <a:ext cx="861121"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Jacksonville</a:t>
                </a:r>
              </a:p>
            </p:txBody>
          </p:sp>
          <p:sp>
            <p:nvSpPr>
              <p:cNvPr id="366" name="Rectangle 231"/>
              <p:cNvSpPr>
                <a:spLocks noChangeArrowheads="1"/>
              </p:cNvSpPr>
              <p:nvPr/>
            </p:nvSpPr>
            <p:spPr bwMode="auto">
              <a:xfrm>
                <a:off x="3979842" y="4268596"/>
                <a:ext cx="62773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Memphis</a:t>
                </a:r>
              </a:p>
            </p:txBody>
          </p:sp>
          <p:sp>
            <p:nvSpPr>
              <p:cNvPr id="367" name="Rectangle 232"/>
              <p:cNvSpPr>
                <a:spLocks noChangeArrowheads="1"/>
              </p:cNvSpPr>
              <p:nvPr/>
            </p:nvSpPr>
            <p:spPr bwMode="auto">
              <a:xfrm>
                <a:off x="5086870" y="2679335"/>
                <a:ext cx="466777"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Detroit</a:t>
                </a:r>
              </a:p>
            </p:txBody>
          </p:sp>
          <p:sp>
            <p:nvSpPr>
              <p:cNvPr id="368" name="Rectangle 233"/>
              <p:cNvSpPr>
                <a:spLocks noChangeArrowheads="1"/>
              </p:cNvSpPr>
              <p:nvPr/>
            </p:nvSpPr>
            <p:spPr bwMode="auto">
              <a:xfrm>
                <a:off x="5358311" y="3298483"/>
                <a:ext cx="68406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Cleveland</a:t>
                </a:r>
              </a:p>
            </p:txBody>
          </p:sp>
          <p:sp>
            <p:nvSpPr>
              <p:cNvPr id="369" name="Rectangle 234"/>
              <p:cNvSpPr>
                <a:spLocks noChangeArrowheads="1"/>
              </p:cNvSpPr>
              <p:nvPr/>
            </p:nvSpPr>
            <p:spPr bwMode="auto">
              <a:xfrm>
                <a:off x="6167732" y="5045013"/>
                <a:ext cx="68406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Savannah</a:t>
                </a:r>
              </a:p>
            </p:txBody>
          </p:sp>
          <p:sp>
            <p:nvSpPr>
              <p:cNvPr id="370" name="Rectangle 235"/>
              <p:cNvSpPr>
                <a:spLocks noChangeArrowheads="1"/>
              </p:cNvSpPr>
              <p:nvPr/>
            </p:nvSpPr>
            <p:spPr bwMode="auto">
              <a:xfrm>
                <a:off x="6262576" y="4859603"/>
                <a:ext cx="75649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Charleston</a:t>
                </a:r>
              </a:p>
            </p:txBody>
          </p:sp>
          <p:sp>
            <p:nvSpPr>
              <p:cNvPr id="371" name="Rectangle 236"/>
              <p:cNvSpPr>
                <a:spLocks noChangeArrowheads="1"/>
              </p:cNvSpPr>
              <p:nvPr/>
            </p:nvSpPr>
            <p:spPr bwMode="auto">
              <a:xfrm>
                <a:off x="4058333" y="3219022"/>
                <a:ext cx="79673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Indiana </a:t>
                </a:r>
                <a:r>
                  <a:rPr lang="en-US" sz="900" b="1" dirty="0" err="1">
                    <a:solidFill>
                      <a:srgbClr val="000000"/>
                    </a:solidFill>
                    <a:cs typeface="Arial" charset="0"/>
                  </a:rPr>
                  <a:t>Hbr</a:t>
                </a:r>
                <a:endParaRPr lang="en-US" sz="900" b="1" dirty="0">
                  <a:solidFill>
                    <a:srgbClr val="000000"/>
                  </a:solidFill>
                  <a:cs typeface="Arial" charset="0"/>
                </a:endParaRPr>
              </a:p>
            </p:txBody>
          </p:sp>
          <p:sp>
            <p:nvSpPr>
              <p:cNvPr id="372" name="Rectangle 237"/>
              <p:cNvSpPr>
                <a:spLocks noChangeArrowheads="1"/>
              </p:cNvSpPr>
              <p:nvPr/>
            </p:nvSpPr>
            <p:spPr bwMode="auto">
              <a:xfrm>
                <a:off x="4607756" y="3473966"/>
                <a:ext cx="70016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Cincinnati</a:t>
                </a:r>
              </a:p>
            </p:txBody>
          </p:sp>
          <p:sp>
            <p:nvSpPr>
              <p:cNvPr id="373" name="Rectangle 238"/>
              <p:cNvSpPr>
                <a:spLocks noChangeArrowheads="1"/>
              </p:cNvSpPr>
              <p:nvPr/>
            </p:nvSpPr>
            <p:spPr bwMode="auto">
              <a:xfrm>
                <a:off x="7412118" y="2229046"/>
                <a:ext cx="58749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Portland</a:t>
                </a:r>
              </a:p>
            </p:txBody>
          </p:sp>
          <p:sp>
            <p:nvSpPr>
              <p:cNvPr id="374" name="Oval 239"/>
              <p:cNvSpPr>
                <a:spLocks noChangeArrowheads="1"/>
              </p:cNvSpPr>
              <p:nvPr/>
            </p:nvSpPr>
            <p:spPr bwMode="auto">
              <a:xfrm>
                <a:off x="4195080" y="2025918"/>
                <a:ext cx="135720" cy="140717"/>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75" name="Oval 240"/>
              <p:cNvSpPr>
                <a:spLocks noChangeArrowheads="1"/>
              </p:cNvSpPr>
              <p:nvPr/>
            </p:nvSpPr>
            <p:spPr bwMode="auto">
              <a:xfrm>
                <a:off x="4092675" y="2148423"/>
                <a:ext cx="134086"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76" name="Rectangle 241"/>
              <p:cNvSpPr>
                <a:spLocks noChangeArrowheads="1"/>
              </p:cNvSpPr>
              <p:nvPr/>
            </p:nvSpPr>
            <p:spPr bwMode="auto">
              <a:xfrm>
                <a:off x="3316984" y="1911690"/>
                <a:ext cx="885265"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Two Harbors</a:t>
                </a:r>
              </a:p>
            </p:txBody>
          </p:sp>
          <p:sp>
            <p:nvSpPr>
              <p:cNvPr id="377" name="Line 244"/>
              <p:cNvSpPr>
                <a:spLocks noChangeShapeType="1"/>
              </p:cNvSpPr>
              <p:nvPr/>
            </p:nvSpPr>
            <p:spPr bwMode="auto">
              <a:xfrm>
                <a:off x="5314161" y="2838259"/>
                <a:ext cx="156979" cy="79463"/>
              </a:xfrm>
              <a:prstGeom prst="line">
                <a:avLst/>
              </a:prstGeom>
              <a:noFill/>
              <a:ln w="9525">
                <a:solidFill>
                  <a:schemeClr val="tx1"/>
                </a:solidFill>
                <a:round/>
                <a:headEnd type="none" w="sm" len="sm"/>
                <a:tailEnd type="none" w="sm" len="sm"/>
              </a:ln>
            </p:spPr>
            <p:txBody>
              <a:bodyPr lIns="101846" tIns="50923" rIns="101846" bIns="50923"/>
              <a:lstStyle/>
              <a:p>
                <a:endParaRPr lang="en-US" sz="900"/>
              </a:p>
            </p:txBody>
          </p:sp>
          <p:sp>
            <p:nvSpPr>
              <p:cNvPr id="378" name="Oval 245"/>
              <p:cNvSpPr>
                <a:spLocks noChangeArrowheads="1"/>
              </p:cNvSpPr>
              <p:nvPr/>
            </p:nvSpPr>
            <p:spPr bwMode="auto">
              <a:xfrm>
                <a:off x="5718054" y="3007121"/>
                <a:ext cx="135720" cy="140716"/>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79" name="Rectangle 246"/>
              <p:cNvSpPr>
                <a:spLocks noChangeArrowheads="1"/>
              </p:cNvSpPr>
              <p:nvPr/>
            </p:nvSpPr>
            <p:spPr bwMode="auto">
              <a:xfrm>
                <a:off x="4136824" y="2980630"/>
                <a:ext cx="57139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Chicago</a:t>
                </a:r>
              </a:p>
            </p:txBody>
          </p:sp>
          <p:sp>
            <p:nvSpPr>
              <p:cNvPr id="380" name="Rectangle 247"/>
              <p:cNvSpPr>
                <a:spLocks noChangeArrowheads="1"/>
              </p:cNvSpPr>
              <p:nvPr/>
            </p:nvSpPr>
            <p:spPr bwMode="auto">
              <a:xfrm>
                <a:off x="5942074" y="2917725"/>
                <a:ext cx="724308"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Pittsburgh</a:t>
                </a:r>
              </a:p>
            </p:txBody>
          </p:sp>
          <p:sp>
            <p:nvSpPr>
              <p:cNvPr id="381" name="Rectangle 248"/>
              <p:cNvSpPr>
                <a:spLocks noChangeArrowheads="1"/>
              </p:cNvSpPr>
              <p:nvPr/>
            </p:nvSpPr>
            <p:spPr bwMode="auto">
              <a:xfrm>
                <a:off x="5986229" y="3452445"/>
                <a:ext cx="667973"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Baltimore</a:t>
                </a:r>
              </a:p>
            </p:txBody>
          </p:sp>
          <p:sp>
            <p:nvSpPr>
              <p:cNvPr id="382" name="Freeform 249"/>
              <p:cNvSpPr>
                <a:spLocks/>
              </p:cNvSpPr>
              <p:nvPr/>
            </p:nvSpPr>
            <p:spPr bwMode="auto">
              <a:xfrm>
                <a:off x="5667362" y="3078307"/>
                <a:ext cx="116099" cy="269844"/>
              </a:xfrm>
              <a:custGeom>
                <a:avLst/>
                <a:gdLst>
                  <a:gd name="T0" fmla="*/ 0 w 71"/>
                  <a:gd name="T1" fmla="*/ 2147483647 h 163"/>
                  <a:gd name="T2" fmla="*/ 2147483647 w 71"/>
                  <a:gd name="T3" fmla="*/ 0 h 163"/>
                  <a:gd name="T4" fmla="*/ 0 60000 65536"/>
                  <a:gd name="T5" fmla="*/ 0 60000 65536"/>
                  <a:gd name="T6" fmla="*/ 0 w 71"/>
                  <a:gd name="T7" fmla="*/ 0 h 163"/>
                  <a:gd name="T8" fmla="*/ 71 w 71"/>
                  <a:gd name="T9" fmla="*/ 163 h 163"/>
                </a:gdLst>
                <a:ahLst/>
                <a:cxnLst>
                  <a:cxn ang="T4">
                    <a:pos x="T0" y="T1"/>
                  </a:cxn>
                  <a:cxn ang="T5">
                    <a:pos x="T2" y="T3"/>
                  </a:cxn>
                </a:cxnLst>
                <a:rect l="T6" t="T7" r="T8" b="T9"/>
                <a:pathLst>
                  <a:path w="71" h="163">
                    <a:moveTo>
                      <a:pt x="0" y="163"/>
                    </a:moveTo>
                    <a:lnTo>
                      <a:pt x="71" y="0"/>
                    </a:lnTo>
                  </a:path>
                </a:pathLst>
              </a:custGeom>
              <a:solidFill>
                <a:srgbClr val="FFFFFF"/>
              </a:solidFill>
              <a:ln w="9525">
                <a:solidFill>
                  <a:schemeClr val="tx1"/>
                </a:solidFill>
                <a:round/>
                <a:headEnd/>
                <a:tailEnd/>
              </a:ln>
            </p:spPr>
            <p:txBody>
              <a:bodyPr lIns="101846" tIns="50923" rIns="101846" bIns="50923"/>
              <a:lstStyle/>
              <a:p>
                <a:endParaRPr lang="en-US" sz="900"/>
              </a:p>
            </p:txBody>
          </p:sp>
          <p:sp>
            <p:nvSpPr>
              <p:cNvPr id="383" name="Freeform 250"/>
              <p:cNvSpPr>
                <a:spLocks/>
              </p:cNvSpPr>
              <p:nvPr/>
            </p:nvSpPr>
            <p:spPr bwMode="auto">
              <a:xfrm>
                <a:off x="6025471" y="3071681"/>
                <a:ext cx="37609" cy="160582"/>
              </a:xfrm>
              <a:custGeom>
                <a:avLst/>
                <a:gdLst>
                  <a:gd name="T0" fmla="*/ 2147483647 w 23"/>
                  <a:gd name="T1" fmla="*/ 2147483647 h 97"/>
                  <a:gd name="T2" fmla="*/ 0 w 23"/>
                  <a:gd name="T3" fmla="*/ 0 h 97"/>
                  <a:gd name="T4" fmla="*/ 0 60000 65536"/>
                  <a:gd name="T5" fmla="*/ 0 60000 65536"/>
                  <a:gd name="T6" fmla="*/ 0 w 23"/>
                  <a:gd name="T7" fmla="*/ 0 h 97"/>
                  <a:gd name="T8" fmla="*/ 23 w 23"/>
                  <a:gd name="T9" fmla="*/ 97 h 97"/>
                </a:gdLst>
                <a:ahLst/>
                <a:cxnLst>
                  <a:cxn ang="T4">
                    <a:pos x="T0" y="T1"/>
                  </a:cxn>
                  <a:cxn ang="T5">
                    <a:pos x="T2" y="T3"/>
                  </a:cxn>
                </a:cxnLst>
                <a:rect l="T6" t="T7" r="T8" b="T9"/>
                <a:pathLst>
                  <a:path w="23" h="97">
                    <a:moveTo>
                      <a:pt x="23" y="97"/>
                    </a:moveTo>
                    <a:lnTo>
                      <a:pt x="0" y="0"/>
                    </a:lnTo>
                  </a:path>
                </a:pathLst>
              </a:custGeom>
              <a:noFill/>
              <a:ln w="9525" cap="flat" cmpd="sng">
                <a:solidFill>
                  <a:schemeClr val="tx1"/>
                </a:solidFill>
                <a:prstDash val="solid"/>
                <a:round/>
                <a:headEnd type="none" w="sm" len="sm"/>
                <a:tailEnd type="none" w="sm" len="sm"/>
              </a:ln>
            </p:spPr>
            <p:txBody>
              <a:bodyPr lIns="101846" tIns="50923" rIns="101846" bIns="50923"/>
              <a:lstStyle/>
              <a:p>
                <a:endParaRPr lang="en-US" sz="900"/>
              </a:p>
            </p:txBody>
          </p:sp>
          <p:sp>
            <p:nvSpPr>
              <p:cNvPr id="384" name="Oval 251"/>
              <p:cNvSpPr>
                <a:spLocks noChangeArrowheads="1"/>
              </p:cNvSpPr>
              <p:nvPr/>
            </p:nvSpPr>
            <p:spPr bwMode="auto">
              <a:xfrm>
                <a:off x="7184825" y="4869533"/>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85" name="Oval 252"/>
              <p:cNvSpPr>
                <a:spLocks noChangeArrowheads="1"/>
              </p:cNvSpPr>
              <p:nvPr/>
            </p:nvSpPr>
            <p:spPr bwMode="auto">
              <a:xfrm>
                <a:off x="6769482" y="2874682"/>
                <a:ext cx="271443" cy="281431"/>
              </a:xfrm>
              <a:prstGeom prst="ellipse">
                <a:avLst/>
              </a:prstGeom>
              <a:solidFill>
                <a:srgbClr val="FF00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86" name="Oval 253"/>
              <p:cNvSpPr>
                <a:spLocks noChangeArrowheads="1"/>
              </p:cNvSpPr>
              <p:nvPr/>
            </p:nvSpPr>
            <p:spPr bwMode="auto">
              <a:xfrm>
                <a:off x="4257825" y="5338036"/>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87" name="Oval 254"/>
              <p:cNvSpPr>
                <a:spLocks noChangeArrowheads="1"/>
              </p:cNvSpPr>
              <p:nvPr/>
            </p:nvSpPr>
            <p:spPr bwMode="auto">
              <a:xfrm>
                <a:off x="4650272" y="5496962"/>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88" name="Freeform 255"/>
              <p:cNvSpPr>
                <a:spLocks/>
              </p:cNvSpPr>
              <p:nvPr/>
            </p:nvSpPr>
            <p:spPr bwMode="auto">
              <a:xfrm>
                <a:off x="4774546" y="5639332"/>
                <a:ext cx="112829" cy="134093"/>
              </a:xfrm>
              <a:custGeom>
                <a:avLst/>
                <a:gdLst>
                  <a:gd name="T0" fmla="*/ 0 w 69"/>
                  <a:gd name="T1" fmla="*/ 0 h 81"/>
                  <a:gd name="T2" fmla="*/ 2147483647 w 69"/>
                  <a:gd name="T3" fmla="*/ 2147483647 h 81"/>
                  <a:gd name="T4" fmla="*/ 0 60000 65536"/>
                  <a:gd name="T5" fmla="*/ 0 60000 65536"/>
                  <a:gd name="T6" fmla="*/ 0 w 69"/>
                  <a:gd name="T7" fmla="*/ 0 h 81"/>
                  <a:gd name="T8" fmla="*/ 69 w 69"/>
                  <a:gd name="T9" fmla="*/ 81 h 81"/>
                </a:gdLst>
                <a:ahLst/>
                <a:cxnLst>
                  <a:cxn ang="T4">
                    <a:pos x="T0" y="T1"/>
                  </a:cxn>
                  <a:cxn ang="T5">
                    <a:pos x="T2" y="T3"/>
                  </a:cxn>
                </a:cxnLst>
                <a:rect l="T6" t="T7" r="T8" b="T9"/>
                <a:pathLst>
                  <a:path w="69" h="81">
                    <a:moveTo>
                      <a:pt x="0" y="0"/>
                    </a:moveTo>
                    <a:lnTo>
                      <a:pt x="69" y="81"/>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389" name="Freeform 256"/>
              <p:cNvSpPr>
                <a:spLocks/>
              </p:cNvSpPr>
              <p:nvPr/>
            </p:nvSpPr>
            <p:spPr bwMode="auto">
              <a:xfrm>
                <a:off x="4347761" y="5189040"/>
                <a:ext cx="181506" cy="271498"/>
              </a:xfrm>
              <a:custGeom>
                <a:avLst/>
                <a:gdLst>
                  <a:gd name="T0" fmla="*/ 2147483647 w 111"/>
                  <a:gd name="T1" fmla="*/ 0 h 164"/>
                  <a:gd name="T2" fmla="*/ 0 w 111"/>
                  <a:gd name="T3" fmla="*/ 2147483647 h 164"/>
                  <a:gd name="T4" fmla="*/ 0 60000 65536"/>
                  <a:gd name="T5" fmla="*/ 0 60000 65536"/>
                  <a:gd name="T6" fmla="*/ 0 w 111"/>
                  <a:gd name="T7" fmla="*/ 0 h 164"/>
                  <a:gd name="T8" fmla="*/ 111 w 111"/>
                  <a:gd name="T9" fmla="*/ 164 h 164"/>
                </a:gdLst>
                <a:ahLst/>
                <a:cxnLst>
                  <a:cxn ang="T4">
                    <a:pos x="T0" y="T1"/>
                  </a:cxn>
                  <a:cxn ang="T5">
                    <a:pos x="T2" y="T3"/>
                  </a:cxn>
                </a:cxnLst>
                <a:rect l="T6" t="T7" r="T8" b="T9"/>
                <a:pathLst>
                  <a:path w="111" h="164">
                    <a:moveTo>
                      <a:pt x="111" y="0"/>
                    </a:moveTo>
                    <a:lnTo>
                      <a:pt x="0" y="164"/>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390" name="Oval 257"/>
              <p:cNvSpPr>
                <a:spLocks noChangeArrowheads="1"/>
              </p:cNvSpPr>
              <p:nvPr/>
            </p:nvSpPr>
            <p:spPr bwMode="auto">
              <a:xfrm>
                <a:off x="4800713" y="5362865"/>
                <a:ext cx="135721"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91" name="Freeform 258"/>
              <p:cNvSpPr>
                <a:spLocks/>
              </p:cNvSpPr>
              <p:nvPr/>
            </p:nvSpPr>
            <p:spPr bwMode="auto">
              <a:xfrm>
                <a:off x="4830147" y="5341348"/>
                <a:ext cx="31069" cy="92707"/>
              </a:xfrm>
              <a:custGeom>
                <a:avLst/>
                <a:gdLst>
                  <a:gd name="T0" fmla="*/ 0 w 19"/>
                  <a:gd name="T1" fmla="*/ 0 h 56"/>
                  <a:gd name="T2" fmla="*/ 2147483647 w 19"/>
                  <a:gd name="T3" fmla="*/ 2147483647 h 56"/>
                  <a:gd name="T4" fmla="*/ 0 60000 65536"/>
                  <a:gd name="T5" fmla="*/ 0 60000 65536"/>
                  <a:gd name="T6" fmla="*/ 0 w 19"/>
                  <a:gd name="T7" fmla="*/ 0 h 56"/>
                  <a:gd name="T8" fmla="*/ 19 w 19"/>
                  <a:gd name="T9" fmla="*/ 56 h 56"/>
                </a:gdLst>
                <a:ahLst/>
                <a:cxnLst>
                  <a:cxn ang="T4">
                    <a:pos x="T0" y="T1"/>
                  </a:cxn>
                  <a:cxn ang="T5">
                    <a:pos x="T2" y="T3"/>
                  </a:cxn>
                </a:cxnLst>
                <a:rect l="T6" t="T7" r="T8" b="T9"/>
                <a:pathLst>
                  <a:path w="19" h="56">
                    <a:moveTo>
                      <a:pt x="0" y="0"/>
                    </a:moveTo>
                    <a:lnTo>
                      <a:pt x="19" y="56"/>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392" name="Rectangle 259"/>
              <p:cNvSpPr>
                <a:spLocks noChangeArrowheads="1"/>
              </p:cNvSpPr>
              <p:nvPr/>
            </p:nvSpPr>
            <p:spPr bwMode="auto">
              <a:xfrm>
                <a:off x="4578328" y="5169174"/>
                <a:ext cx="804786"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Pascagoula</a:t>
                </a:r>
              </a:p>
            </p:txBody>
          </p:sp>
          <p:sp>
            <p:nvSpPr>
              <p:cNvPr id="393" name="Oval 260"/>
              <p:cNvSpPr>
                <a:spLocks noChangeArrowheads="1"/>
              </p:cNvSpPr>
              <p:nvPr/>
            </p:nvSpPr>
            <p:spPr bwMode="auto">
              <a:xfrm>
                <a:off x="3744378" y="5381077"/>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94" name="Freeform 261"/>
              <p:cNvSpPr>
                <a:spLocks/>
              </p:cNvSpPr>
              <p:nvPr/>
            </p:nvSpPr>
            <p:spPr bwMode="auto">
              <a:xfrm>
                <a:off x="3894816" y="5614498"/>
                <a:ext cx="6541" cy="253289"/>
              </a:xfrm>
              <a:custGeom>
                <a:avLst/>
                <a:gdLst>
                  <a:gd name="T0" fmla="*/ 2147483647 w 4"/>
                  <a:gd name="T1" fmla="*/ 0 h 153"/>
                  <a:gd name="T2" fmla="*/ 0 w 4"/>
                  <a:gd name="T3" fmla="*/ 2147483647 h 153"/>
                  <a:gd name="T4" fmla="*/ 0 60000 65536"/>
                  <a:gd name="T5" fmla="*/ 0 60000 65536"/>
                  <a:gd name="T6" fmla="*/ 0 w 4"/>
                  <a:gd name="T7" fmla="*/ 0 h 153"/>
                  <a:gd name="T8" fmla="*/ 4 w 4"/>
                  <a:gd name="T9" fmla="*/ 153 h 153"/>
                </a:gdLst>
                <a:ahLst/>
                <a:cxnLst>
                  <a:cxn ang="T4">
                    <a:pos x="T0" y="T1"/>
                  </a:cxn>
                  <a:cxn ang="T5">
                    <a:pos x="T2" y="T3"/>
                  </a:cxn>
                </a:cxnLst>
                <a:rect l="T6" t="T7" r="T8" b="T9"/>
                <a:pathLst>
                  <a:path w="4" h="153">
                    <a:moveTo>
                      <a:pt x="4" y="0"/>
                    </a:moveTo>
                    <a:lnTo>
                      <a:pt x="0" y="153"/>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395" name="Freeform 262"/>
              <p:cNvSpPr>
                <a:spLocks/>
              </p:cNvSpPr>
              <p:nvPr/>
            </p:nvSpPr>
            <p:spPr bwMode="auto">
              <a:xfrm>
                <a:off x="3981482" y="5549938"/>
                <a:ext cx="8176" cy="188725"/>
              </a:xfrm>
              <a:custGeom>
                <a:avLst/>
                <a:gdLst>
                  <a:gd name="T0" fmla="*/ 2147483647 w 5"/>
                  <a:gd name="T1" fmla="*/ 0 h 114"/>
                  <a:gd name="T2" fmla="*/ 0 w 5"/>
                  <a:gd name="T3" fmla="*/ 2147483647 h 114"/>
                  <a:gd name="T4" fmla="*/ 0 60000 65536"/>
                  <a:gd name="T5" fmla="*/ 0 60000 65536"/>
                  <a:gd name="T6" fmla="*/ 0 w 5"/>
                  <a:gd name="T7" fmla="*/ 0 h 114"/>
                  <a:gd name="T8" fmla="*/ 5 w 5"/>
                  <a:gd name="T9" fmla="*/ 114 h 114"/>
                </a:gdLst>
                <a:ahLst/>
                <a:cxnLst>
                  <a:cxn ang="T4">
                    <a:pos x="T0" y="T1"/>
                  </a:cxn>
                  <a:cxn ang="T5">
                    <a:pos x="T2" y="T3"/>
                  </a:cxn>
                </a:cxnLst>
                <a:rect l="T6" t="T7" r="T8" b="T9"/>
                <a:pathLst>
                  <a:path w="5" h="114">
                    <a:moveTo>
                      <a:pt x="5" y="0"/>
                    </a:moveTo>
                    <a:lnTo>
                      <a:pt x="0" y="114"/>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396" name="Oval 263"/>
              <p:cNvSpPr>
                <a:spLocks noChangeArrowheads="1"/>
              </p:cNvSpPr>
              <p:nvPr/>
            </p:nvSpPr>
            <p:spPr bwMode="auto">
              <a:xfrm>
                <a:off x="3158976" y="6053204"/>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97" name="Oval 264"/>
              <p:cNvSpPr>
                <a:spLocks noChangeArrowheads="1"/>
              </p:cNvSpPr>
              <p:nvPr/>
            </p:nvSpPr>
            <p:spPr bwMode="auto">
              <a:xfrm>
                <a:off x="4529271" y="5381077"/>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98" name="Oval 265"/>
              <p:cNvSpPr>
                <a:spLocks noChangeArrowheads="1"/>
              </p:cNvSpPr>
              <p:nvPr/>
            </p:nvSpPr>
            <p:spPr bwMode="auto">
              <a:xfrm>
                <a:off x="4372292" y="5338036"/>
                <a:ext cx="271443" cy="281431"/>
              </a:xfrm>
              <a:prstGeom prst="ellipse">
                <a:avLst/>
              </a:prstGeom>
              <a:solidFill>
                <a:srgbClr val="FF00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399" name="Freeform 266"/>
              <p:cNvSpPr>
                <a:spLocks/>
              </p:cNvSpPr>
              <p:nvPr/>
            </p:nvSpPr>
            <p:spPr bwMode="auto">
              <a:xfrm>
                <a:off x="4503105" y="5505236"/>
                <a:ext cx="104652" cy="571141"/>
              </a:xfrm>
              <a:custGeom>
                <a:avLst/>
                <a:gdLst>
                  <a:gd name="T0" fmla="*/ 0 w 64"/>
                  <a:gd name="T1" fmla="*/ 0 h 345"/>
                  <a:gd name="T2" fmla="*/ 2147483647 w 64"/>
                  <a:gd name="T3" fmla="*/ 2147483647 h 345"/>
                  <a:gd name="T4" fmla="*/ 0 60000 65536"/>
                  <a:gd name="T5" fmla="*/ 0 60000 65536"/>
                  <a:gd name="T6" fmla="*/ 0 w 64"/>
                  <a:gd name="T7" fmla="*/ 0 h 345"/>
                  <a:gd name="T8" fmla="*/ 64 w 64"/>
                  <a:gd name="T9" fmla="*/ 345 h 345"/>
                </a:gdLst>
                <a:ahLst/>
                <a:cxnLst>
                  <a:cxn ang="T4">
                    <a:pos x="T0" y="T1"/>
                  </a:cxn>
                  <a:cxn ang="T5">
                    <a:pos x="T2" y="T3"/>
                  </a:cxn>
                </a:cxnLst>
                <a:rect l="T6" t="T7" r="T8" b="T9"/>
                <a:pathLst>
                  <a:path w="64" h="345">
                    <a:moveTo>
                      <a:pt x="0" y="0"/>
                    </a:moveTo>
                    <a:lnTo>
                      <a:pt x="64" y="345"/>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400" name="Freeform 267"/>
              <p:cNvSpPr>
                <a:spLocks/>
              </p:cNvSpPr>
              <p:nvPr/>
            </p:nvSpPr>
            <p:spPr bwMode="auto">
              <a:xfrm>
                <a:off x="4661718" y="5520140"/>
                <a:ext cx="44150" cy="370827"/>
              </a:xfrm>
              <a:custGeom>
                <a:avLst/>
                <a:gdLst>
                  <a:gd name="T0" fmla="*/ 0 w 27"/>
                  <a:gd name="T1" fmla="*/ 0 h 224"/>
                  <a:gd name="T2" fmla="*/ 2147483647 w 27"/>
                  <a:gd name="T3" fmla="*/ 2147483647 h 224"/>
                  <a:gd name="T4" fmla="*/ 0 60000 65536"/>
                  <a:gd name="T5" fmla="*/ 0 60000 65536"/>
                  <a:gd name="T6" fmla="*/ 0 w 27"/>
                  <a:gd name="T7" fmla="*/ 0 h 224"/>
                  <a:gd name="T8" fmla="*/ 27 w 27"/>
                  <a:gd name="T9" fmla="*/ 224 h 224"/>
                </a:gdLst>
                <a:ahLst/>
                <a:cxnLst>
                  <a:cxn ang="T4">
                    <a:pos x="T0" y="T1"/>
                  </a:cxn>
                  <a:cxn ang="T5">
                    <a:pos x="T2" y="T3"/>
                  </a:cxn>
                </a:cxnLst>
                <a:rect l="T6" t="T7" r="T8" b="T9"/>
                <a:pathLst>
                  <a:path w="27" h="224">
                    <a:moveTo>
                      <a:pt x="0" y="0"/>
                    </a:moveTo>
                    <a:lnTo>
                      <a:pt x="27" y="224"/>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401" name="Oval 268"/>
              <p:cNvSpPr>
                <a:spLocks noChangeArrowheads="1"/>
              </p:cNvSpPr>
              <p:nvPr/>
            </p:nvSpPr>
            <p:spPr bwMode="auto">
              <a:xfrm>
                <a:off x="5592143" y="3473964"/>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2" name="Oval 269"/>
              <p:cNvSpPr>
                <a:spLocks noChangeArrowheads="1"/>
              </p:cNvSpPr>
              <p:nvPr/>
            </p:nvSpPr>
            <p:spPr bwMode="auto">
              <a:xfrm>
                <a:off x="-137574" y="4225554"/>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3" name="Oval 270"/>
              <p:cNvSpPr>
                <a:spLocks noChangeArrowheads="1"/>
              </p:cNvSpPr>
              <p:nvPr/>
            </p:nvSpPr>
            <p:spPr bwMode="auto">
              <a:xfrm>
                <a:off x="6612504" y="3113071"/>
                <a:ext cx="271443" cy="281431"/>
              </a:xfrm>
              <a:prstGeom prst="ellipse">
                <a:avLst/>
              </a:prstGeom>
              <a:solidFill>
                <a:srgbClr val="FF00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4" name="Freeform 271"/>
              <p:cNvSpPr>
                <a:spLocks/>
              </p:cNvSpPr>
              <p:nvPr/>
            </p:nvSpPr>
            <p:spPr bwMode="auto">
              <a:xfrm>
                <a:off x="6740049" y="3255440"/>
                <a:ext cx="222386" cy="79463"/>
              </a:xfrm>
              <a:custGeom>
                <a:avLst/>
                <a:gdLst>
                  <a:gd name="T0" fmla="*/ 0 w 136"/>
                  <a:gd name="T1" fmla="*/ 0 h 48"/>
                  <a:gd name="T2" fmla="*/ 2147483647 w 136"/>
                  <a:gd name="T3" fmla="*/ 2147483647 h 48"/>
                  <a:gd name="T4" fmla="*/ 0 60000 65536"/>
                  <a:gd name="T5" fmla="*/ 0 60000 65536"/>
                  <a:gd name="T6" fmla="*/ 0 w 136"/>
                  <a:gd name="T7" fmla="*/ 0 h 48"/>
                  <a:gd name="T8" fmla="*/ 136 w 136"/>
                  <a:gd name="T9" fmla="*/ 48 h 48"/>
                </a:gdLst>
                <a:ahLst/>
                <a:cxnLst>
                  <a:cxn ang="T4">
                    <a:pos x="T0" y="T1"/>
                  </a:cxn>
                  <a:cxn ang="T5">
                    <a:pos x="T2" y="T3"/>
                  </a:cxn>
                </a:cxnLst>
                <a:rect l="T6" t="T7" r="T8" b="T9"/>
                <a:pathLst>
                  <a:path w="136" h="48">
                    <a:moveTo>
                      <a:pt x="0" y="0"/>
                    </a:moveTo>
                    <a:lnTo>
                      <a:pt x="136" y="48"/>
                    </a:lnTo>
                  </a:path>
                </a:pathLst>
              </a:custGeom>
              <a:solidFill>
                <a:srgbClr val="FFFFFF"/>
              </a:solidFill>
              <a:ln w="9525">
                <a:solidFill>
                  <a:srgbClr val="000080"/>
                </a:solidFill>
                <a:round/>
                <a:headEnd/>
                <a:tailEnd/>
              </a:ln>
            </p:spPr>
            <p:txBody>
              <a:bodyPr lIns="101846" tIns="50923" rIns="101846" bIns="50923"/>
              <a:lstStyle/>
              <a:p>
                <a:endParaRPr lang="en-US" sz="900"/>
              </a:p>
            </p:txBody>
          </p:sp>
          <p:sp>
            <p:nvSpPr>
              <p:cNvPr id="405" name="Oval 273"/>
              <p:cNvSpPr>
                <a:spLocks noChangeArrowheads="1"/>
              </p:cNvSpPr>
              <p:nvPr/>
            </p:nvSpPr>
            <p:spPr bwMode="auto">
              <a:xfrm>
                <a:off x="5392654" y="3017051"/>
                <a:ext cx="135721" cy="139060"/>
              </a:xfrm>
              <a:prstGeom prst="ellipse">
                <a:avLst/>
              </a:prstGeom>
              <a:solidFill>
                <a:srgbClr val="FFFF35"/>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6" name="Rectangle 274"/>
              <p:cNvSpPr>
                <a:spLocks noChangeArrowheads="1"/>
              </p:cNvSpPr>
              <p:nvPr/>
            </p:nvSpPr>
            <p:spPr bwMode="auto">
              <a:xfrm>
                <a:off x="5000203" y="3139557"/>
                <a:ext cx="47482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Toledo</a:t>
                </a:r>
              </a:p>
            </p:txBody>
          </p:sp>
          <p:sp>
            <p:nvSpPr>
              <p:cNvPr id="407" name="Oval 275"/>
              <p:cNvSpPr>
                <a:spLocks noChangeArrowheads="1"/>
              </p:cNvSpPr>
              <p:nvPr/>
            </p:nvSpPr>
            <p:spPr bwMode="auto">
              <a:xfrm>
                <a:off x="-258575" y="4146091"/>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8" name="Oval 276"/>
              <p:cNvSpPr>
                <a:spLocks noChangeArrowheads="1"/>
              </p:cNvSpPr>
              <p:nvPr/>
            </p:nvSpPr>
            <p:spPr bwMode="auto">
              <a:xfrm>
                <a:off x="3979846" y="5381077"/>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09" name="Freeform 277"/>
              <p:cNvSpPr>
                <a:spLocks/>
              </p:cNvSpPr>
              <p:nvPr/>
            </p:nvSpPr>
            <p:spPr bwMode="auto">
              <a:xfrm>
                <a:off x="4053430" y="5356243"/>
                <a:ext cx="68679" cy="178792"/>
              </a:xfrm>
              <a:custGeom>
                <a:avLst/>
                <a:gdLst>
                  <a:gd name="T0" fmla="*/ 0 w 42"/>
                  <a:gd name="T1" fmla="*/ 0 h 108"/>
                  <a:gd name="T2" fmla="*/ 2147483647 w 42"/>
                  <a:gd name="T3" fmla="*/ 2147483647 h 108"/>
                  <a:gd name="T4" fmla="*/ 0 60000 65536"/>
                  <a:gd name="T5" fmla="*/ 0 60000 65536"/>
                  <a:gd name="T6" fmla="*/ 0 w 42"/>
                  <a:gd name="T7" fmla="*/ 0 h 108"/>
                  <a:gd name="T8" fmla="*/ 42 w 42"/>
                  <a:gd name="T9" fmla="*/ 108 h 108"/>
                </a:gdLst>
                <a:ahLst/>
                <a:cxnLst>
                  <a:cxn ang="T4">
                    <a:pos x="T0" y="T1"/>
                  </a:cxn>
                  <a:cxn ang="T5">
                    <a:pos x="T2" y="T3"/>
                  </a:cxn>
                </a:cxnLst>
                <a:rect l="T6" t="T7" r="T8" b="T9"/>
                <a:pathLst>
                  <a:path w="42" h="108">
                    <a:moveTo>
                      <a:pt x="0" y="0"/>
                    </a:moveTo>
                    <a:lnTo>
                      <a:pt x="42" y="108"/>
                    </a:lnTo>
                  </a:path>
                </a:pathLst>
              </a:custGeom>
              <a:solidFill>
                <a:srgbClr val="FFFFFF"/>
              </a:solidFill>
              <a:ln w="9525">
                <a:solidFill>
                  <a:srgbClr val="000000"/>
                </a:solidFill>
                <a:round/>
                <a:headEnd/>
                <a:tailEnd/>
              </a:ln>
            </p:spPr>
            <p:txBody>
              <a:bodyPr lIns="101846" tIns="50923" rIns="101846" bIns="50923"/>
              <a:lstStyle/>
              <a:p>
                <a:endParaRPr lang="en-US" sz="900"/>
              </a:p>
            </p:txBody>
          </p:sp>
          <p:sp>
            <p:nvSpPr>
              <p:cNvPr id="410" name="Oval 278"/>
              <p:cNvSpPr>
                <a:spLocks noChangeArrowheads="1"/>
              </p:cNvSpPr>
              <p:nvPr/>
            </p:nvSpPr>
            <p:spPr bwMode="auto">
              <a:xfrm>
                <a:off x="3920979" y="5477094"/>
                <a:ext cx="137356"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1" name="Oval 279"/>
              <p:cNvSpPr>
                <a:spLocks noChangeArrowheads="1"/>
              </p:cNvSpPr>
              <p:nvPr/>
            </p:nvSpPr>
            <p:spPr bwMode="auto">
              <a:xfrm>
                <a:off x="4921717" y="5301614"/>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2" name="Rectangle 280"/>
              <p:cNvSpPr>
                <a:spLocks noChangeArrowheads="1"/>
              </p:cNvSpPr>
              <p:nvPr/>
            </p:nvSpPr>
            <p:spPr bwMode="auto">
              <a:xfrm>
                <a:off x="5016555" y="5523448"/>
                <a:ext cx="458729"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Mobile</a:t>
                </a:r>
              </a:p>
            </p:txBody>
          </p:sp>
          <p:sp>
            <p:nvSpPr>
              <p:cNvPr id="413" name="Oval 281"/>
              <p:cNvSpPr>
                <a:spLocks noChangeArrowheads="1"/>
              </p:cNvSpPr>
              <p:nvPr/>
            </p:nvSpPr>
            <p:spPr bwMode="auto">
              <a:xfrm>
                <a:off x="3351932" y="5877720"/>
                <a:ext cx="137356"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4" name="Rectangle 282"/>
              <p:cNvSpPr>
                <a:spLocks noChangeArrowheads="1"/>
              </p:cNvSpPr>
              <p:nvPr/>
            </p:nvSpPr>
            <p:spPr bwMode="auto">
              <a:xfrm>
                <a:off x="2567035" y="5857857"/>
                <a:ext cx="732356"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Matagorda</a:t>
                </a:r>
              </a:p>
            </p:txBody>
          </p:sp>
          <p:sp>
            <p:nvSpPr>
              <p:cNvPr id="415" name="Oval 283"/>
              <p:cNvSpPr>
                <a:spLocks noChangeArrowheads="1"/>
              </p:cNvSpPr>
              <p:nvPr/>
            </p:nvSpPr>
            <p:spPr bwMode="auto">
              <a:xfrm>
                <a:off x="-101597" y="1666179"/>
                <a:ext cx="137356" cy="139060"/>
              </a:xfrm>
              <a:prstGeom prst="ellipse">
                <a:avLst/>
              </a:prstGeom>
              <a:solidFill>
                <a:srgbClr val="FFFF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6" name="Rectangle 284"/>
              <p:cNvSpPr>
                <a:spLocks noChangeArrowheads="1"/>
              </p:cNvSpPr>
              <p:nvPr/>
            </p:nvSpPr>
            <p:spPr bwMode="auto">
              <a:xfrm>
                <a:off x="99530" y="1646317"/>
                <a:ext cx="515064" cy="170786"/>
              </a:xfrm>
              <a:prstGeom prst="rect">
                <a:avLst/>
              </a:prstGeom>
              <a:noFill/>
              <a:ln w="9525">
                <a:noFill/>
                <a:miter lim="800000"/>
                <a:headEnd/>
                <a:tailEnd/>
              </a:ln>
            </p:spPr>
            <p:txBody>
              <a:bodyPr wrap="none" lIns="0" tIns="0" rIns="0" bIns="0">
                <a:spAutoFit/>
              </a:bodyPr>
              <a:lstStyle/>
              <a:p>
                <a:pPr eaLnBrk="0" hangingPunct="0"/>
                <a:r>
                  <a:rPr lang="en-US" sz="900" b="1" dirty="0">
                    <a:solidFill>
                      <a:srgbClr val="000000"/>
                    </a:solidFill>
                    <a:cs typeface="Arial" charset="0"/>
                  </a:rPr>
                  <a:t>Kalama</a:t>
                </a:r>
              </a:p>
            </p:txBody>
          </p:sp>
          <p:sp>
            <p:nvSpPr>
              <p:cNvPr id="417" name="Oval 285"/>
              <p:cNvSpPr>
                <a:spLocks noChangeArrowheads="1"/>
              </p:cNvSpPr>
              <p:nvPr/>
            </p:nvSpPr>
            <p:spPr bwMode="auto">
              <a:xfrm>
                <a:off x="45571" y="1424479"/>
                <a:ext cx="135721" cy="139060"/>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8" name="Oval 299"/>
              <p:cNvSpPr>
                <a:spLocks noChangeArrowheads="1"/>
              </p:cNvSpPr>
              <p:nvPr/>
            </p:nvSpPr>
            <p:spPr bwMode="auto">
              <a:xfrm>
                <a:off x="3587399" y="5540003"/>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19" name="Freeform 300"/>
              <p:cNvSpPr>
                <a:spLocks/>
              </p:cNvSpPr>
              <p:nvPr/>
            </p:nvSpPr>
            <p:spPr bwMode="auto">
              <a:xfrm>
                <a:off x="3541610" y="5652578"/>
                <a:ext cx="138992" cy="26488"/>
              </a:xfrm>
              <a:custGeom>
                <a:avLst/>
                <a:gdLst>
                  <a:gd name="T0" fmla="*/ 0 w 85"/>
                  <a:gd name="T1" fmla="*/ 0 h 16"/>
                  <a:gd name="T2" fmla="*/ 2147483647 w 85"/>
                  <a:gd name="T3" fmla="*/ 2147483647 h 16"/>
                  <a:gd name="T4" fmla="*/ 0 60000 65536"/>
                  <a:gd name="T5" fmla="*/ 0 60000 65536"/>
                  <a:gd name="T6" fmla="*/ 0 w 85"/>
                  <a:gd name="T7" fmla="*/ 0 h 16"/>
                  <a:gd name="T8" fmla="*/ 85 w 85"/>
                  <a:gd name="T9" fmla="*/ 16 h 16"/>
                </a:gdLst>
                <a:ahLst/>
                <a:cxnLst>
                  <a:cxn ang="T4">
                    <a:pos x="T0" y="T1"/>
                  </a:cxn>
                  <a:cxn ang="T5">
                    <a:pos x="T2" y="T3"/>
                  </a:cxn>
                </a:cxnLst>
                <a:rect l="T6" t="T7" r="T8" b="T9"/>
                <a:pathLst>
                  <a:path w="85" h="16">
                    <a:moveTo>
                      <a:pt x="0" y="0"/>
                    </a:moveTo>
                    <a:lnTo>
                      <a:pt x="85" y="16"/>
                    </a:lnTo>
                  </a:path>
                </a:pathLst>
              </a:custGeom>
              <a:noFill/>
              <a:ln w="9525" cap="flat" cmpd="sng">
                <a:solidFill>
                  <a:schemeClr val="tx1"/>
                </a:solidFill>
                <a:prstDash val="solid"/>
                <a:round/>
                <a:headEnd type="none" w="sm" len="sm"/>
                <a:tailEnd type="none" w="sm" len="sm"/>
              </a:ln>
            </p:spPr>
            <p:txBody>
              <a:bodyPr lIns="101846" tIns="50923" rIns="101846" bIns="50923"/>
              <a:lstStyle/>
              <a:p>
                <a:endParaRPr lang="en-US" sz="900"/>
              </a:p>
            </p:txBody>
          </p:sp>
          <p:sp>
            <p:nvSpPr>
              <p:cNvPr id="420" name="Oval 301"/>
              <p:cNvSpPr>
                <a:spLocks noChangeArrowheads="1"/>
              </p:cNvSpPr>
              <p:nvPr/>
            </p:nvSpPr>
            <p:spPr bwMode="auto">
              <a:xfrm>
                <a:off x="3629911" y="5381077"/>
                <a:ext cx="271443" cy="281431"/>
              </a:xfrm>
              <a:prstGeom prst="ellipse">
                <a:avLst/>
              </a:prstGeom>
              <a:solidFill>
                <a:srgbClr val="FF0000"/>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21" name="Freeform 302"/>
              <p:cNvSpPr>
                <a:spLocks/>
              </p:cNvSpPr>
              <p:nvPr/>
            </p:nvSpPr>
            <p:spPr bwMode="auto">
              <a:xfrm>
                <a:off x="3592302" y="5465505"/>
                <a:ext cx="171695" cy="54631"/>
              </a:xfrm>
              <a:custGeom>
                <a:avLst/>
                <a:gdLst>
                  <a:gd name="T0" fmla="*/ 0 w 105"/>
                  <a:gd name="T1" fmla="*/ 0 h 33"/>
                  <a:gd name="T2" fmla="*/ 2147483647 w 105"/>
                  <a:gd name="T3" fmla="*/ 2147483647 h 33"/>
                  <a:gd name="T4" fmla="*/ 0 60000 65536"/>
                  <a:gd name="T5" fmla="*/ 0 60000 65536"/>
                  <a:gd name="T6" fmla="*/ 0 w 105"/>
                  <a:gd name="T7" fmla="*/ 0 h 33"/>
                  <a:gd name="T8" fmla="*/ 105 w 105"/>
                  <a:gd name="T9" fmla="*/ 33 h 33"/>
                </a:gdLst>
                <a:ahLst/>
                <a:cxnLst>
                  <a:cxn ang="T4">
                    <a:pos x="T0" y="T1"/>
                  </a:cxn>
                  <a:cxn ang="T5">
                    <a:pos x="T2" y="T3"/>
                  </a:cxn>
                </a:cxnLst>
                <a:rect l="T6" t="T7" r="T8" b="T9"/>
                <a:pathLst>
                  <a:path w="105" h="33">
                    <a:moveTo>
                      <a:pt x="0" y="0"/>
                    </a:moveTo>
                    <a:lnTo>
                      <a:pt x="105" y="33"/>
                    </a:lnTo>
                  </a:path>
                </a:pathLst>
              </a:custGeom>
              <a:noFill/>
              <a:ln w="9525" cap="flat" cmpd="sng">
                <a:solidFill>
                  <a:schemeClr val="tx1"/>
                </a:solidFill>
                <a:prstDash val="solid"/>
                <a:round/>
                <a:headEnd type="none" w="sm" len="sm"/>
                <a:tailEnd type="none" w="sm" len="sm"/>
              </a:ln>
            </p:spPr>
            <p:txBody>
              <a:bodyPr lIns="101846" tIns="50923" rIns="101846" bIns="50923"/>
              <a:lstStyle/>
              <a:p>
                <a:endParaRPr lang="en-US" sz="900"/>
              </a:p>
            </p:txBody>
          </p:sp>
          <p:sp>
            <p:nvSpPr>
              <p:cNvPr id="422" name="Oval 303"/>
              <p:cNvSpPr>
                <a:spLocks noChangeArrowheads="1"/>
              </p:cNvSpPr>
              <p:nvPr/>
            </p:nvSpPr>
            <p:spPr bwMode="auto">
              <a:xfrm>
                <a:off x="3557963" y="5710520"/>
                <a:ext cx="137356" cy="137405"/>
              </a:xfrm>
              <a:prstGeom prst="ellipse">
                <a:avLst/>
              </a:prstGeom>
              <a:solidFill>
                <a:srgbClr val="00FF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sp>
            <p:nvSpPr>
              <p:cNvPr id="423" name="Oval 304"/>
              <p:cNvSpPr>
                <a:spLocks noChangeArrowheads="1"/>
              </p:cNvSpPr>
              <p:nvPr/>
            </p:nvSpPr>
            <p:spPr bwMode="auto">
              <a:xfrm>
                <a:off x="6569992" y="3748776"/>
                <a:ext cx="271443" cy="281431"/>
              </a:xfrm>
              <a:prstGeom prst="ellipse">
                <a:avLst/>
              </a:prstGeom>
              <a:solidFill>
                <a:srgbClr val="CC66FF"/>
              </a:solidFill>
              <a:ln w="9525">
                <a:solidFill>
                  <a:srgbClr val="000000"/>
                </a:solidFill>
                <a:round/>
                <a:headEnd/>
                <a:tailEnd/>
              </a:ln>
            </p:spPr>
            <p:txBody>
              <a:bodyPr lIns="101846" tIns="50923" rIns="101846" bIns="50923"/>
              <a:lstStyle/>
              <a:p>
                <a:endParaRPr lang="en-US" sz="900">
                  <a:solidFill>
                    <a:srgbClr val="000000"/>
                  </a:solidFill>
                  <a:cs typeface="Arial" charset="0"/>
                </a:endParaRPr>
              </a:p>
            </p:txBody>
          </p:sp>
        </p:grpSp>
      </p:gr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18120" cy="685800"/>
          </a:xfrm>
        </p:spPr>
        <p:txBody>
          <a:bodyPr/>
          <a:lstStyle/>
          <a:p>
            <a:r>
              <a:rPr lang="en-US" sz="3200" b="1" i="1" dirty="0" smtClean="0"/>
              <a:t>Resilience: A (recent) Growth Industry</a:t>
            </a:r>
            <a:endParaRPr lang="en-US" sz="3200" b="1" i="1" dirty="0"/>
          </a:p>
        </p:txBody>
      </p:sp>
      <p:sp>
        <p:nvSpPr>
          <p:cNvPr id="4" name="Slide Number Placeholder 3"/>
          <p:cNvSpPr>
            <a:spLocks noGrp="1"/>
          </p:cNvSpPr>
          <p:nvPr>
            <p:ph type="sldNum" sz="quarter" idx="4294967295"/>
          </p:nvPr>
        </p:nvSpPr>
        <p:spPr>
          <a:xfrm>
            <a:off x="3276600" y="6407152"/>
            <a:ext cx="2026920" cy="450848"/>
          </a:xfrm>
          <a:prstGeom prst="rect">
            <a:avLst/>
          </a:prstGeom>
        </p:spPr>
        <p:txBody>
          <a:bodyPr/>
          <a:lstStyle/>
          <a:p>
            <a:pPr algn="ctr"/>
            <a:fld id="{6B659136-C0C2-284E-B3A1-BB811E21A897}" type="slidenum">
              <a:rPr lang="en-US" sz="1000" smtClean="0"/>
              <a:pPr algn="ctr"/>
              <a:t>26</a:t>
            </a:fld>
            <a:endParaRPr lang="en-US" sz="1000" dirty="0"/>
          </a:p>
        </p:txBody>
      </p:sp>
      <p:pic>
        <p:nvPicPr>
          <p:cNvPr id="2050" name="Picture 2"/>
          <p:cNvPicPr>
            <a:picLocks noChangeAspect="1" noChangeArrowheads="1"/>
          </p:cNvPicPr>
          <p:nvPr/>
        </p:nvPicPr>
        <p:blipFill>
          <a:blip r:embed="rId3" cstate="print"/>
          <a:srcRect/>
          <a:stretch>
            <a:fillRect/>
          </a:stretch>
        </p:blipFill>
        <p:spPr bwMode="auto">
          <a:xfrm>
            <a:off x="5410200" y="1600200"/>
            <a:ext cx="3127612" cy="4724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2400" y="3886200"/>
            <a:ext cx="5053121" cy="2862322"/>
          </a:xfrm>
          <a:prstGeom prst="rect">
            <a:avLst/>
          </a:prstGeom>
          <a:solidFill>
            <a:schemeClr val="bg1">
              <a:lumMod val="95000"/>
            </a:schemeClr>
          </a:solidFill>
          <a:effectLst>
            <a:softEdge rad="127000"/>
          </a:effectLst>
        </p:spPr>
        <p:txBody>
          <a:bodyPr wrap="square" rtlCol="0">
            <a:spAutoFit/>
          </a:bodyPr>
          <a:lstStyle/>
          <a:p>
            <a:r>
              <a:rPr lang="en-US" dirty="0" smtClean="0">
                <a:latin typeface="FrankRuehl" pitchFamily="34" charset="-79"/>
                <a:cs typeface="FrankRuehl" pitchFamily="34" charset="-79"/>
              </a:rPr>
              <a:t>“Is resilience in danger of becoming just another</a:t>
            </a:r>
          </a:p>
          <a:p>
            <a:r>
              <a:rPr lang="en-US" dirty="0" smtClean="0">
                <a:latin typeface="FrankRuehl" pitchFamily="34" charset="-79"/>
                <a:cs typeface="FrankRuehl" pitchFamily="34" charset="-79"/>
              </a:rPr>
              <a:t>buzzword? Does its malleability mean that many divergent measures, including those that might otherwise appear indefensible, can be justified in the name of resilience? Or, is it a promising concept for planning theory and practice? And if so, what are the opportunities and limitations of translating resilience from the field of ecology into planning?” </a:t>
            </a:r>
            <a:r>
              <a:rPr lang="en-US" b="1" dirty="0" smtClean="0">
                <a:solidFill>
                  <a:srgbClr val="FF0000"/>
                </a:solidFill>
                <a:latin typeface="FrankRuehl" pitchFamily="34" charset="-79"/>
                <a:cs typeface="FrankRuehl" pitchFamily="34" charset="-79"/>
              </a:rPr>
              <a:t>(USACE will include design and operations </a:t>
            </a:r>
          </a:p>
          <a:p>
            <a:r>
              <a:rPr lang="en-US" b="1" dirty="0" smtClean="0">
                <a:solidFill>
                  <a:srgbClr val="FF0000"/>
                </a:solidFill>
                <a:latin typeface="FrankRuehl" pitchFamily="34" charset="-79"/>
                <a:cs typeface="FrankRuehl" pitchFamily="34" charset="-79"/>
              </a:rPr>
              <a:t>in addition to planning)</a:t>
            </a:r>
            <a:endParaRPr lang="en-US" b="1" dirty="0">
              <a:solidFill>
                <a:srgbClr val="FF0000"/>
              </a:solidFill>
              <a:latin typeface="FrankRuehl" pitchFamily="34" charset="-79"/>
              <a:cs typeface="FrankRuehl" pitchFamily="34" charset="-79"/>
            </a:endParaRPr>
          </a:p>
        </p:txBody>
      </p:sp>
      <p:sp>
        <p:nvSpPr>
          <p:cNvPr id="7" name="Right Brace 6"/>
          <p:cNvSpPr/>
          <p:nvPr/>
        </p:nvSpPr>
        <p:spPr>
          <a:xfrm>
            <a:off x="4829839" y="3962400"/>
            <a:ext cx="656561" cy="2667000"/>
          </a:xfrm>
          <a:prstGeom prst="rightBrace">
            <a:avLst>
              <a:gd name="adj1" fmla="val 34446"/>
              <a:gd name="adj2" fmla="val 44231"/>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0" y="609600"/>
            <a:ext cx="5562600" cy="4678363"/>
          </a:xfrm>
        </p:spPr>
        <p:txBody>
          <a:bodyPr>
            <a:normAutofit/>
          </a:bodyPr>
          <a:lstStyle/>
          <a:p>
            <a:pPr>
              <a:buClr>
                <a:srgbClr val="C00000"/>
              </a:buClr>
              <a:buFont typeface="Arial" pitchFamily="34" charset="0"/>
              <a:buChar char="•"/>
            </a:pPr>
            <a:r>
              <a:rPr lang="en-US" sz="2400" dirty="0" smtClean="0">
                <a:solidFill>
                  <a:srgbClr val="FF0000"/>
                </a:solidFill>
              </a:rPr>
              <a:t>Many agencies and NGOs </a:t>
            </a:r>
            <a:r>
              <a:rPr lang="en-US" sz="2400" dirty="0" smtClean="0"/>
              <a:t>are seeking to develop resilient systems</a:t>
            </a:r>
          </a:p>
          <a:p>
            <a:pPr>
              <a:buClr>
                <a:srgbClr val="C00000"/>
              </a:buClr>
              <a:buFont typeface="Arial" pitchFamily="34" charset="0"/>
              <a:buChar char="•"/>
            </a:pPr>
            <a:r>
              <a:rPr lang="en-US" sz="2400" dirty="0" smtClean="0"/>
              <a:t>Most studies of resilience have </a:t>
            </a:r>
            <a:r>
              <a:rPr lang="en-US" sz="2400" dirty="0" smtClean="0">
                <a:solidFill>
                  <a:srgbClr val="00823B"/>
                </a:solidFill>
              </a:rPr>
              <a:t>focused on ecology &amp; communities</a:t>
            </a:r>
          </a:p>
          <a:p>
            <a:pPr>
              <a:buClr>
                <a:srgbClr val="C00000"/>
              </a:buClr>
              <a:buFont typeface="Arial" pitchFamily="34" charset="0"/>
              <a:buChar char="•"/>
            </a:pPr>
            <a:r>
              <a:rPr lang="en-US" dirty="0" smtClean="0">
                <a:solidFill>
                  <a:srgbClr val="CC6600"/>
                </a:solidFill>
              </a:rPr>
              <a:t>60 definitions </a:t>
            </a:r>
            <a:r>
              <a:rPr lang="en-US" dirty="0" smtClean="0"/>
              <a:t>of resilience since late 1970s</a:t>
            </a:r>
          </a:p>
          <a:p>
            <a:pPr>
              <a:buClr>
                <a:srgbClr val="C00000"/>
              </a:buClr>
              <a:buFont typeface="Arial" pitchFamily="34" charset="0"/>
              <a:buChar char="•"/>
            </a:pPr>
            <a:r>
              <a:rPr lang="en-US" sz="2400" dirty="0" smtClean="0">
                <a:solidFill>
                  <a:srgbClr val="3333FF"/>
                </a:solidFill>
              </a:rPr>
              <a:t>USACE developing methods to quantify resilience</a:t>
            </a:r>
          </a:p>
          <a:p>
            <a:endParaRPr lang="en-US" sz="2400" dirty="0" smtClean="0"/>
          </a:p>
          <a:p>
            <a:endParaRPr lang="en-US" sz="2400" dirty="0"/>
          </a:p>
        </p:txBody>
      </p:sp>
      <p:sp>
        <p:nvSpPr>
          <p:cNvPr id="8" name="Slide Number Placeholder 3"/>
          <p:cNvSpPr>
            <a:spLocks noGrp="1"/>
          </p:cNvSpPr>
          <p:nvPr>
            <p:ph type="sldNum" sz="quarter" idx="4294967295"/>
          </p:nvPr>
        </p:nvSpPr>
        <p:spPr>
          <a:xfrm>
            <a:off x="3429001" y="6553200"/>
            <a:ext cx="1828800" cy="304800"/>
          </a:xfrm>
          <a:prstGeom prst="rect">
            <a:avLst/>
          </a:prstGeom>
        </p:spPr>
        <p:txBody>
          <a:bodyPr/>
          <a:lstStyle/>
          <a:p>
            <a:pPr algn="ctr"/>
            <a:fld id="{6B659136-C0C2-284E-B3A1-BB811E21A897}" type="slidenum">
              <a:rPr lang="en-US" sz="1000" smtClean="0"/>
              <a:pPr algn="ctr"/>
              <a:t>26</a:t>
            </a:fld>
            <a:endParaRPr lang="en-US" sz="1000" dirty="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595"/>
            <a:ext cx="8686800" cy="887219"/>
          </a:xfrm>
        </p:spPr>
        <p:txBody>
          <a:bodyPr>
            <a:noAutofit/>
          </a:bodyPr>
          <a:lstStyle/>
          <a:p>
            <a:r>
              <a:rPr lang="en-US" sz="4000" b="1" i="1" dirty="0" smtClean="0"/>
              <a:t>Key Messages for Urban Systems, Infrastructure, and Vulnerability</a:t>
            </a:r>
            <a:endParaRPr lang="en-US" sz="4000" b="1" i="1" dirty="0"/>
          </a:p>
        </p:txBody>
      </p:sp>
      <p:sp>
        <p:nvSpPr>
          <p:cNvPr id="3" name="Content Placeholder 2"/>
          <p:cNvSpPr>
            <a:spLocks noGrp="1"/>
          </p:cNvSpPr>
          <p:nvPr>
            <p:ph idx="1"/>
          </p:nvPr>
        </p:nvSpPr>
        <p:spPr>
          <a:xfrm>
            <a:off x="457200" y="1219200"/>
            <a:ext cx="5638800" cy="5334000"/>
          </a:xfrm>
        </p:spPr>
        <p:txBody>
          <a:bodyPr>
            <a:noAutofit/>
          </a:bodyPr>
          <a:lstStyle/>
          <a:p>
            <a:pPr>
              <a:buClr>
                <a:srgbClr val="C00000"/>
              </a:buClr>
              <a:buFont typeface="Arial" pitchFamily="34" charset="0"/>
              <a:buChar char="•"/>
            </a:pPr>
            <a:r>
              <a:rPr lang="en-US" dirty="0" smtClean="0"/>
              <a:t>National economy, security, and                        culture all depend on the resilience                   of urban infrastructure systems</a:t>
            </a:r>
          </a:p>
          <a:p>
            <a:pPr lvl="1">
              <a:buClr>
                <a:srgbClr val="C00000"/>
              </a:buClr>
              <a:buFont typeface="Arial" pitchFamily="34" charset="0"/>
              <a:buChar char="•"/>
            </a:pPr>
            <a:r>
              <a:rPr lang="en-US" sz="1800" dirty="0" smtClean="0">
                <a:solidFill>
                  <a:srgbClr val="FF0000"/>
                </a:solidFill>
              </a:rPr>
              <a:t>Essential infrastructure systems will increasingly be compromised</a:t>
            </a:r>
          </a:p>
          <a:p>
            <a:pPr lvl="1">
              <a:buClr>
                <a:srgbClr val="C00000"/>
              </a:buClr>
              <a:buFont typeface="Arial" pitchFamily="34" charset="0"/>
              <a:buChar char="•"/>
            </a:pPr>
            <a:r>
              <a:rPr lang="en-US" sz="1800" dirty="0" smtClean="0"/>
              <a:t>Disruptions of services in one                                       infrastructure system will almost always                       result in disruptions in one or more other systems</a:t>
            </a:r>
          </a:p>
          <a:p>
            <a:pPr>
              <a:buClr>
                <a:srgbClr val="C00000"/>
              </a:buClr>
              <a:buFont typeface="Arial" pitchFamily="34" charset="0"/>
              <a:buChar char="•"/>
            </a:pPr>
            <a:r>
              <a:rPr lang="en-US" dirty="0" smtClean="0"/>
              <a:t>Urban climate vulnerability and                         adaptive capacity are influenced        by pronounced social inequalities </a:t>
            </a:r>
          </a:p>
          <a:p>
            <a:pPr>
              <a:buClr>
                <a:srgbClr val="C00000"/>
              </a:buClr>
              <a:buFont typeface="Arial" pitchFamily="34" charset="0"/>
              <a:buChar char="•"/>
            </a:pPr>
            <a:r>
              <a:rPr lang="en-US" dirty="0" smtClean="0"/>
              <a:t>Preparedness and resilience </a:t>
            </a:r>
            <a:r>
              <a:rPr lang="en-US" dirty="0" smtClean="0">
                <a:solidFill>
                  <a:srgbClr val="FF0000"/>
                </a:solidFill>
              </a:rPr>
              <a:t>requires cooperative private sector and governmental activities</a:t>
            </a:r>
            <a:endParaRPr lang="en-US" dirty="0">
              <a:solidFill>
                <a:srgbClr val="FF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5795766" y="1447814"/>
            <a:ext cx="2738634" cy="3739985"/>
          </a:xfrm>
          <a:prstGeom prst="rect">
            <a:avLst/>
          </a:prstGeom>
          <a:ln>
            <a:noFill/>
          </a:ln>
          <a:effectLst>
            <a:outerShdw blurRad="292100" dist="139700" dir="2700000" algn="tl" rotWithShape="0">
              <a:srgbClr val="333333">
                <a:alpha val="65000"/>
              </a:srgbClr>
            </a:outerShdw>
          </a:effectLst>
        </p:spPr>
      </p:pic>
      <p:sp>
        <p:nvSpPr>
          <p:cNvPr id="6" name="Slide Number Placeholder 2"/>
          <p:cNvSpPr>
            <a:spLocks noGrp="1"/>
          </p:cNvSpPr>
          <p:nvPr>
            <p:ph type="sldNum" sz="quarter" idx="4294967295"/>
          </p:nvPr>
        </p:nvSpPr>
        <p:spPr>
          <a:xfrm>
            <a:off x="3474720" y="6381750"/>
            <a:ext cx="1773024" cy="476250"/>
          </a:xfrm>
          <a:prstGeom prst="rect">
            <a:avLst/>
          </a:prstGeom>
        </p:spPr>
        <p:txBody>
          <a:bodyPr lIns="88811" tIns="44405" rIns="88811" bIns="44405"/>
          <a:lstStyle/>
          <a:p>
            <a:pPr algn="ctr">
              <a:defRPr/>
            </a:pPr>
            <a:fld id="{1C0FC775-1F70-4D90-91DE-9E05456F1F17}" type="slidenum">
              <a:rPr lang="en-US" sz="1000" smtClean="0"/>
              <a:pPr algn="ctr">
                <a:defRPr/>
              </a:pPr>
              <a:t>27</a:t>
            </a:fld>
            <a:endParaRPr lang="en-US" sz="1000"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18120" cy="685800"/>
          </a:xfrm>
        </p:spPr>
        <p:txBody>
          <a:bodyPr/>
          <a:lstStyle/>
          <a:p>
            <a:r>
              <a:rPr lang="en-US" sz="4000" b="1" i="1" dirty="0" smtClean="0"/>
              <a:t>The </a:t>
            </a:r>
            <a:r>
              <a:rPr lang="en-US" sz="4000" b="1" i="1" smtClean="0"/>
              <a:t>Cycle of Resilience</a:t>
            </a:r>
            <a:endParaRPr lang="en-US" sz="4000" b="1" i="1" dirty="0"/>
          </a:p>
        </p:txBody>
      </p:sp>
      <p:sp>
        <p:nvSpPr>
          <p:cNvPr id="4" name="Slide Number Placeholder 3"/>
          <p:cNvSpPr>
            <a:spLocks noGrp="1"/>
          </p:cNvSpPr>
          <p:nvPr>
            <p:ph type="sldNum" sz="quarter" idx="4294967295"/>
          </p:nvPr>
        </p:nvSpPr>
        <p:spPr>
          <a:xfrm>
            <a:off x="3429001" y="6407152"/>
            <a:ext cx="1828800" cy="450848"/>
          </a:xfrm>
          <a:prstGeom prst="rect">
            <a:avLst/>
          </a:prstGeom>
        </p:spPr>
        <p:txBody>
          <a:bodyPr/>
          <a:lstStyle/>
          <a:p>
            <a:pPr algn="ctr"/>
            <a:fld id="{6B659136-C0C2-284E-B3A1-BB811E21A897}" type="slidenum">
              <a:rPr lang="en-US" sz="1000" smtClean="0"/>
              <a:pPr algn="ctr"/>
              <a:t>28</a:t>
            </a:fld>
            <a:endParaRPr lang="en-US" sz="1000" dirty="0"/>
          </a:p>
        </p:txBody>
      </p:sp>
      <p:pic>
        <p:nvPicPr>
          <p:cNvPr id="9" name="Picture 8"/>
          <p:cNvPicPr/>
          <p:nvPr/>
        </p:nvPicPr>
        <p:blipFill>
          <a:blip r:embed="rId3" cstate="print"/>
          <a:srcRect/>
          <a:stretch>
            <a:fillRect/>
          </a:stretch>
        </p:blipFill>
        <p:spPr bwMode="auto">
          <a:xfrm>
            <a:off x="914400" y="1066800"/>
            <a:ext cx="7391400" cy="5334000"/>
          </a:xfrm>
          <a:prstGeom prst="rect">
            <a:avLst/>
          </a:prstGeom>
          <a:noFill/>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990600"/>
          </a:xfrm>
        </p:spPr>
        <p:txBody>
          <a:bodyPr/>
          <a:lstStyle/>
          <a:p>
            <a:r>
              <a:rPr lang="en-US" sz="2800" dirty="0" smtClean="0"/>
              <a:t>Concepts of Coastal Resilience </a:t>
            </a:r>
            <a:r>
              <a:rPr lang="en-US" sz="1800" b="0" dirty="0" smtClean="0"/>
              <a:t>(2 of 4)</a:t>
            </a:r>
            <a:r>
              <a:rPr lang="en-US" sz="2800" dirty="0" smtClean="0"/>
              <a:t/>
            </a:r>
            <a:br>
              <a:rPr lang="en-US" sz="2800" dirty="0" smtClean="0"/>
            </a:br>
            <a:endParaRPr lang="en-US" sz="2800" i="1" dirty="0"/>
          </a:p>
        </p:txBody>
      </p:sp>
      <p:sp>
        <p:nvSpPr>
          <p:cNvPr id="48" name="Slide Number Placeholder 3"/>
          <p:cNvSpPr>
            <a:spLocks noGrp="1"/>
          </p:cNvSpPr>
          <p:nvPr>
            <p:ph type="sldNum" sz="quarter" idx="10"/>
          </p:nvPr>
        </p:nvSpPr>
        <p:spPr>
          <a:xfrm>
            <a:off x="1809750" y="6553200"/>
            <a:ext cx="6877050" cy="304800"/>
          </a:xfrm>
        </p:spPr>
        <p:txBody>
          <a:bodyPr/>
          <a:lstStyle/>
          <a:p>
            <a:pPr algn="r"/>
            <a:fld id="{3B8259A0-B2B6-4A51-8281-FB7C9390777E}" type="slidenum">
              <a:rPr lang="en-US" smtClean="0">
                <a:solidFill>
                  <a:srgbClr val="000000"/>
                </a:solidFill>
              </a:rPr>
              <a:pPr algn="r"/>
              <a:t>29</a:t>
            </a:fld>
            <a:r>
              <a:rPr lang="en-US" dirty="0" smtClean="0">
                <a:solidFill>
                  <a:srgbClr val="000000"/>
                </a:solidFill>
              </a:rPr>
              <a:t>     </a:t>
            </a:r>
            <a:endParaRPr lang="en-US" dirty="0">
              <a:solidFill>
                <a:srgbClr val="000000"/>
              </a:solidFill>
            </a:endParaRPr>
          </a:p>
        </p:txBody>
      </p:sp>
      <p:grpSp>
        <p:nvGrpSpPr>
          <p:cNvPr id="3" name="Group 67"/>
          <p:cNvGrpSpPr/>
          <p:nvPr/>
        </p:nvGrpSpPr>
        <p:grpSpPr>
          <a:xfrm>
            <a:off x="1027625" y="6400803"/>
            <a:ext cx="6481141" cy="307777"/>
            <a:chOff x="762000" y="6400800"/>
            <a:chExt cx="6822254" cy="307777"/>
          </a:xfrm>
        </p:grpSpPr>
        <p:sp>
          <p:nvSpPr>
            <p:cNvPr id="69" name="TextBox 68"/>
            <p:cNvSpPr txBox="1"/>
            <p:nvPr/>
          </p:nvSpPr>
          <p:spPr>
            <a:xfrm>
              <a:off x="5334000" y="6400800"/>
              <a:ext cx="119162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R&amp;D Needs</a:t>
              </a:r>
              <a:endParaRPr lang="en-US" sz="1400" dirty="0">
                <a:solidFill>
                  <a:srgbClr val="FFFFFF">
                    <a:lumMod val="65000"/>
                  </a:srgbClr>
                </a:solidFill>
              </a:endParaRPr>
            </a:p>
          </p:txBody>
        </p:sp>
        <p:sp>
          <p:nvSpPr>
            <p:cNvPr id="70" name="TextBox 69"/>
            <p:cNvSpPr txBox="1"/>
            <p:nvPr/>
          </p:nvSpPr>
          <p:spPr>
            <a:xfrm>
              <a:off x="4507352" y="6400800"/>
              <a:ext cx="89633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Strategy</a:t>
              </a:r>
              <a:endParaRPr lang="en-US" sz="1400" dirty="0">
                <a:solidFill>
                  <a:srgbClr val="FFFFFF">
                    <a:lumMod val="65000"/>
                  </a:srgbClr>
                </a:solidFill>
              </a:endParaRPr>
            </a:p>
          </p:txBody>
        </p:sp>
        <p:sp>
          <p:nvSpPr>
            <p:cNvPr id="71" name="TextBox 70"/>
            <p:cNvSpPr txBox="1"/>
            <p:nvPr/>
          </p:nvSpPr>
          <p:spPr>
            <a:xfrm>
              <a:off x="3962400" y="6400800"/>
              <a:ext cx="56223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Pilot</a:t>
              </a:r>
              <a:endParaRPr lang="en-US" sz="1400" dirty="0">
                <a:solidFill>
                  <a:srgbClr val="FFFFFF">
                    <a:lumMod val="65000"/>
                  </a:srgbClr>
                </a:solidFill>
              </a:endParaRPr>
            </a:p>
          </p:txBody>
        </p:sp>
        <p:sp>
          <p:nvSpPr>
            <p:cNvPr id="72" name="TextBox 71"/>
            <p:cNvSpPr txBox="1"/>
            <p:nvPr/>
          </p:nvSpPr>
          <p:spPr>
            <a:xfrm>
              <a:off x="1515621" y="6400800"/>
              <a:ext cx="1599696"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Plan &amp; Approach</a:t>
              </a:r>
              <a:endParaRPr lang="en-US" sz="1400" dirty="0">
                <a:solidFill>
                  <a:srgbClr val="FFFFFF">
                    <a:lumMod val="65000"/>
                  </a:srgbClr>
                </a:solidFill>
              </a:endParaRPr>
            </a:p>
          </p:txBody>
        </p:sp>
        <p:sp>
          <p:nvSpPr>
            <p:cNvPr id="73" name="TextBox 72"/>
            <p:cNvSpPr txBox="1"/>
            <p:nvPr/>
          </p:nvSpPr>
          <p:spPr>
            <a:xfrm>
              <a:off x="762000" y="6400800"/>
              <a:ext cx="81196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Charge</a:t>
              </a:r>
              <a:endParaRPr lang="en-US" sz="1400" dirty="0">
                <a:solidFill>
                  <a:srgbClr val="FFFFFF">
                    <a:lumMod val="50000"/>
                  </a:srgbClr>
                </a:solidFill>
              </a:endParaRPr>
            </a:p>
          </p:txBody>
        </p:sp>
        <p:sp>
          <p:nvSpPr>
            <p:cNvPr id="74" name="TextBox 73"/>
            <p:cNvSpPr txBox="1"/>
            <p:nvPr/>
          </p:nvSpPr>
          <p:spPr>
            <a:xfrm>
              <a:off x="3017588" y="6400800"/>
              <a:ext cx="990824" cy="307777"/>
            </a:xfrm>
            <a:prstGeom prst="rect">
              <a:avLst/>
            </a:prstGeom>
            <a:solidFill>
              <a:srgbClr val="FFFF00"/>
            </a:solidFill>
            <a:ln>
              <a:solidFill>
                <a:schemeClr val="tx1"/>
              </a:solidFill>
            </a:ln>
          </p:spPr>
          <p:txBody>
            <a:bodyPr wrap="none" rtlCol="0">
              <a:spAutoFit/>
            </a:bodyPr>
            <a:lstStyle/>
            <a:p>
              <a:pPr fontAlgn="base">
                <a:spcBef>
                  <a:spcPct val="0"/>
                </a:spcBef>
                <a:spcAft>
                  <a:spcPct val="0"/>
                </a:spcAft>
              </a:pPr>
              <a:r>
                <a:rPr lang="en-US" sz="1400" dirty="0" smtClean="0">
                  <a:solidFill>
                    <a:srgbClr val="000000"/>
                  </a:solidFill>
                </a:rPr>
                <a:t>Concepts</a:t>
              </a:r>
              <a:endParaRPr lang="en-US" sz="1400" dirty="0">
                <a:solidFill>
                  <a:srgbClr val="000000"/>
                </a:solidFill>
              </a:endParaRPr>
            </a:p>
          </p:txBody>
        </p:sp>
        <p:sp>
          <p:nvSpPr>
            <p:cNvPr id="76" name="TextBox 75"/>
            <p:cNvSpPr txBox="1"/>
            <p:nvPr/>
          </p:nvSpPr>
          <p:spPr>
            <a:xfrm>
              <a:off x="6477000" y="6400800"/>
              <a:ext cx="110725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Spiral Plan</a:t>
              </a:r>
              <a:endParaRPr lang="en-US" sz="1400" dirty="0">
                <a:solidFill>
                  <a:srgbClr val="FFFFFF">
                    <a:lumMod val="65000"/>
                  </a:srgbClr>
                </a:solidFill>
              </a:endParaRPr>
            </a:p>
          </p:txBody>
        </p:sp>
      </p:grpSp>
      <p:grpSp>
        <p:nvGrpSpPr>
          <p:cNvPr id="4" name="Group 49"/>
          <p:cNvGrpSpPr/>
          <p:nvPr/>
        </p:nvGrpSpPr>
        <p:grpSpPr>
          <a:xfrm>
            <a:off x="651510" y="914402"/>
            <a:ext cx="7886410" cy="4788931"/>
            <a:chOff x="685800" y="914400"/>
            <a:chExt cx="8301484" cy="4788931"/>
          </a:xfrm>
        </p:grpSpPr>
        <p:grpSp>
          <p:nvGrpSpPr>
            <p:cNvPr id="5" name="Group 66"/>
            <p:cNvGrpSpPr/>
            <p:nvPr/>
          </p:nvGrpSpPr>
          <p:grpSpPr>
            <a:xfrm>
              <a:off x="685800" y="1592941"/>
              <a:ext cx="7356495" cy="4110390"/>
              <a:chOff x="685800" y="1592941"/>
              <a:chExt cx="7356495" cy="4110390"/>
            </a:xfrm>
          </p:grpSpPr>
          <p:cxnSp>
            <p:nvCxnSpPr>
              <p:cNvPr id="11" name="Straight Arrow Connector 10"/>
              <p:cNvCxnSpPr/>
              <p:nvPr/>
            </p:nvCxnSpPr>
            <p:spPr>
              <a:xfrm>
                <a:off x="1496354" y="5325230"/>
                <a:ext cx="6276046" cy="87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496354" y="2291444"/>
                <a:ext cx="0" cy="30337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228303" y="3644197"/>
                <a:ext cx="1771583" cy="388771"/>
              </a:xfrm>
              <a:prstGeom prst="rect">
                <a:avLst/>
              </a:prstGeom>
              <a:noFill/>
            </p:spPr>
            <p:txBody>
              <a:bodyPr wrap="square" rtlCol="0">
                <a:spAutoFit/>
              </a:bodyPr>
              <a:lstStyle/>
              <a:p>
                <a:pPr algn="r" fontAlgn="base">
                  <a:spcBef>
                    <a:spcPct val="0"/>
                  </a:spcBef>
                  <a:spcAft>
                    <a:spcPct val="0"/>
                  </a:spcAft>
                </a:pPr>
                <a:r>
                  <a:rPr lang="en-US" dirty="0" smtClean="0">
                    <a:solidFill>
                      <a:srgbClr val="000000"/>
                    </a:solidFill>
                  </a:rPr>
                  <a:t>Functionality</a:t>
                </a:r>
                <a:endParaRPr lang="en-US" dirty="0">
                  <a:solidFill>
                    <a:srgbClr val="000000"/>
                  </a:solidFill>
                </a:endParaRPr>
              </a:p>
            </p:txBody>
          </p:sp>
          <p:cxnSp>
            <p:nvCxnSpPr>
              <p:cNvPr id="15" name="Straight Connector 14"/>
              <p:cNvCxnSpPr/>
              <p:nvPr/>
            </p:nvCxnSpPr>
            <p:spPr>
              <a:xfrm>
                <a:off x="1359258" y="5325228"/>
                <a:ext cx="1370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59258" y="2655498"/>
                <a:ext cx="1370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9258" y="3990364"/>
                <a:ext cx="1370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59258" y="4657796"/>
                <a:ext cx="1370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59258" y="3322931"/>
                <a:ext cx="1370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5800" y="2346034"/>
                <a:ext cx="815338"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rPr>
                  <a:t>100%</a:t>
                </a:r>
                <a:endParaRPr lang="en-US" dirty="0">
                  <a:solidFill>
                    <a:srgbClr val="000000"/>
                  </a:solidFill>
                </a:endParaRPr>
              </a:p>
            </p:txBody>
          </p:sp>
          <p:sp>
            <p:nvSpPr>
              <p:cNvPr id="21" name="TextBox 20"/>
              <p:cNvSpPr txBox="1"/>
              <p:nvPr/>
            </p:nvSpPr>
            <p:spPr>
              <a:xfrm>
                <a:off x="881652" y="5206461"/>
                <a:ext cx="545359"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rPr>
                  <a:t>0%</a:t>
                </a:r>
                <a:endParaRPr lang="en-US" dirty="0">
                  <a:solidFill>
                    <a:srgbClr val="000000"/>
                  </a:solidFill>
                </a:endParaRPr>
              </a:p>
            </p:txBody>
          </p:sp>
          <p:sp>
            <p:nvSpPr>
              <p:cNvPr id="22" name="TextBox 21"/>
              <p:cNvSpPr txBox="1"/>
              <p:nvPr/>
            </p:nvSpPr>
            <p:spPr>
              <a:xfrm>
                <a:off x="1482207" y="2706468"/>
                <a:ext cx="1260804" cy="646331"/>
              </a:xfrm>
              <a:prstGeom prst="rect">
                <a:avLst/>
              </a:prstGeom>
              <a:noFill/>
            </p:spPr>
            <p:txBody>
              <a:bodyPr wrap="none" rtlCol="0">
                <a:spAutoFit/>
              </a:bodyPr>
              <a:lstStyle/>
              <a:p>
                <a:pPr fontAlgn="base">
                  <a:spcBef>
                    <a:spcPct val="0"/>
                  </a:spcBef>
                  <a:spcAft>
                    <a:spcPct val="0"/>
                  </a:spcAft>
                </a:pPr>
                <a:r>
                  <a:rPr lang="en-US" dirty="0" smtClean="0">
                    <a:solidFill>
                      <a:srgbClr val="0000FF"/>
                    </a:solidFill>
                  </a:rPr>
                  <a:t>Prepare;</a:t>
                </a:r>
              </a:p>
              <a:p>
                <a:pPr fontAlgn="base">
                  <a:spcBef>
                    <a:spcPct val="0"/>
                  </a:spcBef>
                  <a:spcAft>
                    <a:spcPct val="0"/>
                  </a:spcAft>
                </a:pPr>
                <a:r>
                  <a:rPr lang="en-US" dirty="0" smtClean="0">
                    <a:solidFill>
                      <a:srgbClr val="0000FF"/>
                    </a:solidFill>
                  </a:rPr>
                  <a:t>Anticipate</a:t>
                </a:r>
                <a:endParaRPr lang="en-US" dirty="0">
                  <a:solidFill>
                    <a:srgbClr val="0000FF"/>
                  </a:solidFill>
                </a:endParaRPr>
              </a:p>
            </p:txBody>
          </p:sp>
          <p:sp>
            <p:nvSpPr>
              <p:cNvPr id="24" name="TextBox 23"/>
              <p:cNvSpPr txBox="1"/>
              <p:nvPr/>
            </p:nvSpPr>
            <p:spPr>
              <a:xfrm>
                <a:off x="1848074" y="3352800"/>
                <a:ext cx="1274303" cy="646331"/>
              </a:xfrm>
              <a:prstGeom prst="rect">
                <a:avLst/>
              </a:prstGeom>
              <a:noFill/>
            </p:spPr>
            <p:txBody>
              <a:bodyPr wrap="none" rtlCol="0">
                <a:spAutoFit/>
              </a:bodyPr>
              <a:lstStyle/>
              <a:p>
                <a:pPr fontAlgn="base">
                  <a:spcBef>
                    <a:spcPct val="0"/>
                  </a:spcBef>
                  <a:spcAft>
                    <a:spcPct val="0"/>
                  </a:spcAft>
                </a:pPr>
                <a:r>
                  <a:rPr lang="en-US" dirty="0" smtClean="0">
                    <a:solidFill>
                      <a:srgbClr val="FF0000"/>
                    </a:solidFill>
                  </a:rPr>
                  <a:t>Resist;</a:t>
                </a:r>
              </a:p>
              <a:p>
                <a:pPr fontAlgn="base">
                  <a:spcBef>
                    <a:spcPct val="0"/>
                  </a:spcBef>
                  <a:spcAft>
                    <a:spcPct val="0"/>
                  </a:spcAft>
                </a:pPr>
                <a:r>
                  <a:rPr lang="en-US" dirty="0" smtClean="0">
                    <a:solidFill>
                      <a:srgbClr val="FF0000"/>
                    </a:solidFill>
                  </a:rPr>
                  <a:t>Withstand</a:t>
                </a:r>
                <a:endParaRPr lang="en-US" dirty="0">
                  <a:solidFill>
                    <a:srgbClr val="FF0000"/>
                  </a:solidFill>
                </a:endParaRPr>
              </a:p>
            </p:txBody>
          </p:sp>
          <p:sp>
            <p:nvSpPr>
              <p:cNvPr id="25" name="TextBox 24"/>
              <p:cNvSpPr txBox="1"/>
              <p:nvPr/>
            </p:nvSpPr>
            <p:spPr>
              <a:xfrm>
                <a:off x="4023089" y="3559546"/>
                <a:ext cx="1625276" cy="646331"/>
              </a:xfrm>
              <a:prstGeom prst="rect">
                <a:avLst/>
              </a:prstGeom>
              <a:noFill/>
            </p:spPr>
            <p:txBody>
              <a:bodyPr wrap="none" rtlCol="0">
                <a:spAutoFit/>
              </a:bodyPr>
              <a:lstStyle/>
              <a:p>
                <a:pPr fontAlgn="base">
                  <a:spcBef>
                    <a:spcPct val="0"/>
                  </a:spcBef>
                  <a:spcAft>
                    <a:spcPct val="0"/>
                  </a:spcAft>
                </a:pPr>
                <a:r>
                  <a:rPr lang="en-US" dirty="0" smtClean="0">
                    <a:solidFill>
                      <a:srgbClr val="00B050"/>
                    </a:solidFill>
                  </a:rPr>
                  <a:t>Recover</a:t>
                </a:r>
              </a:p>
              <a:p>
                <a:pPr fontAlgn="base">
                  <a:spcBef>
                    <a:spcPct val="0"/>
                  </a:spcBef>
                  <a:spcAft>
                    <a:spcPct val="0"/>
                  </a:spcAft>
                </a:pPr>
                <a:r>
                  <a:rPr lang="en-US" dirty="0" smtClean="0">
                    <a:solidFill>
                      <a:srgbClr val="00B050"/>
                    </a:solidFill>
                  </a:rPr>
                  <a:t>Bounce Back</a:t>
                </a:r>
                <a:endParaRPr lang="en-US" dirty="0">
                  <a:solidFill>
                    <a:srgbClr val="00B050"/>
                  </a:solidFill>
                </a:endParaRPr>
              </a:p>
            </p:txBody>
          </p:sp>
          <p:cxnSp>
            <p:nvCxnSpPr>
              <p:cNvPr id="26" name="Straight Arrow Connector 25"/>
              <p:cNvCxnSpPr/>
              <p:nvPr/>
            </p:nvCxnSpPr>
            <p:spPr>
              <a:xfrm>
                <a:off x="1496354" y="2655498"/>
                <a:ext cx="6352246" cy="87701"/>
              </a:xfrm>
              <a:prstGeom prst="straightConnector1">
                <a:avLst/>
              </a:prstGeom>
              <a:ln>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419600" y="2057400"/>
                <a:ext cx="1524001" cy="646331"/>
              </a:xfrm>
              <a:prstGeom prst="rect">
                <a:avLst/>
              </a:prstGeom>
              <a:noFill/>
            </p:spPr>
            <p:txBody>
              <a:bodyPr wrap="square" rtlCol="0">
                <a:spAutoFit/>
              </a:bodyPr>
              <a:lstStyle/>
              <a:p>
                <a:pPr fontAlgn="base">
                  <a:spcBef>
                    <a:spcPct val="0"/>
                  </a:spcBef>
                  <a:spcAft>
                    <a:spcPct val="0"/>
                  </a:spcAft>
                </a:pPr>
                <a:r>
                  <a:rPr lang="en-US" dirty="0" smtClean="0">
                    <a:solidFill>
                      <a:srgbClr val="996633"/>
                    </a:solidFill>
                  </a:rPr>
                  <a:t>Adapt; Evolve</a:t>
                </a:r>
                <a:endParaRPr lang="en-US" dirty="0">
                  <a:solidFill>
                    <a:srgbClr val="996633"/>
                  </a:solidFill>
                </a:endParaRPr>
              </a:p>
            </p:txBody>
          </p:sp>
          <p:sp>
            <p:nvSpPr>
              <p:cNvPr id="32" name="Freeform 31"/>
              <p:cNvSpPr/>
              <p:nvPr/>
            </p:nvSpPr>
            <p:spPr>
              <a:xfrm>
                <a:off x="2685401" y="2652387"/>
                <a:ext cx="593204" cy="1398654"/>
              </a:xfrm>
              <a:custGeom>
                <a:avLst/>
                <a:gdLst>
                  <a:gd name="connsiteX0" fmla="*/ 0 w 867508"/>
                  <a:gd name="connsiteY0" fmla="*/ 76851 h 1814472"/>
                  <a:gd name="connsiteX1" fmla="*/ 171938 w 867508"/>
                  <a:gd name="connsiteY1" fmla="*/ 100297 h 1814472"/>
                  <a:gd name="connsiteX2" fmla="*/ 328246 w 867508"/>
                  <a:gd name="connsiteY2" fmla="*/ 678635 h 1814472"/>
                  <a:gd name="connsiteX3" fmla="*/ 406400 w 867508"/>
                  <a:gd name="connsiteY3" fmla="*/ 1217897 h 1814472"/>
                  <a:gd name="connsiteX4" fmla="*/ 664308 w 867508"/>
                  <a:gd name="connsiteY4" fmla="*/ 1718082 h 1814472"/>
                  <a:gd name="connsiteX5" fmla="*/ 867508 w 867508"/>
                  <a:gd name="connsiteY5" fmla="*/ 1796235 h 1814472"/>
                  <a:gd name="connsiteX0" fmla="*/ 0 w 867508"/>
                  <a:gd name="connsiteY0" fmla="*/ 0 h 1737621"/>
                  <a:gd name="connsiteX1" fmla="*/ 328246 w 867508"/>
                  <a:gd name="connsiteY1" fmla="*/ 601784 h 1737621"/>
                  <a:gd name="connsiteX2" fmla="*/ 406400 w 867508"/>
                  <a:gd name="connsiteY2" fmla="*/ 1141046 h 1737621"/>
                  <a:gd name="connsiteX3" fmla="*/ 664308 w 867508"/>
                  <a:gd name="connsiteY3" fmla="*/ 1641231 h 1737621"/>
                  <a:gd name="connsiteX4" fmla="*/ 867508 w 867508"/>
                  <a:gd name="connsiteY4" fmla="*/ 1719384 h 1737621"/>
                  <a:gd name="connsiteX0" fmla="*/ 0 w 867508"/>
                  <a:gd name="connsiteY0" fmla="*/ 651 h 1738272"/>
                  <a:gd name="connsiteX1" fmla="*/ 175846 w 867508"/>
                  <a:gd name="connsiteY1" fmla="*/ 100297 h 1738272"/>
                  <a:gd name="connsiteX2" fmla="*/ 328246 w 867508"/>
                  <a:gd name="connsiteY2" fmla="*/ 602435 h 1738272"/>
                  <a:gd name="connsiteX3" fmla="*/ 406400 w 867508"/>
                  <a:gd name="connsiteY3" fmla="*/ 1141697 h 1738272"/>
                  <a:gd name="connsiteX4" fmla="*/ 664308 w 867508"/>
                  <a:gd name="connsiteY4" fmla="*/ 1641882 h 1738272"/>
                  <a:gd name="connsiteX5" fmla="*/ 867508 w 867508"/>
                  <a:gd name="connsiteY5" fmla="*/ 1720035 h 1738272"/>
                  <a:gd name="connsiteX0" fmla="*/ 0 w 867508"/>
                  <a:gd name="connsiteY0" fmla="*/ 0 h 1737621"/>
                  <a:gd name="connsiteX1" fmla="*/ 175846 w 867508"/>
                  <a:gd name="connsiteY1" fmla="*/ 99646 h 1737621"/>
                  <a:gd name="connsiteX2" fmla="*/ 252046 w 867508"/>
                  <a:gd name="connsiteY2" fmla="*/ 556846 h 1737621"/>
                  <a:gd name="connsiteX3" fmla="*/ 406400 w 867508"/>
                  <a:gd name="connsiteY3" fmla="*/ 1141046 h 1737621"/>
                  <a:gd name="connsiteX4" fmla="*/ 664308 w 867508"/>
                  <a:gd name="connsiteY4" fmla="*/ 1641231 h 1737621"/>
                  <a:gd name="connsiteX5" fmla="*/ 867508 w 867508"/>
                  <a:gd name="connsiteY5" fmla="*/ 1719384 h 1737621"/>
                  <a:gd name="connsiteX0" fmla="*/ 0 w 664308"/>
                  <a:gd name="connsiteY0" fmla="*/ 0 h 1641231"/>
                  <a:gd name="connsiteX1" fmla="*/ 175846 w 664308"/>
                  <a:gd name="connsiteY1" fmla="*/ 99646 h 1641231"/>
                  <a:gd name="connsiteX2" fmla="*/ 252046 w 664308"/>
                  <a:gd name="connsiteY2" fmla="*/ 556846 h 1641231"/>
                  <a:gd name="connsiteX3" fmla="*/ 406400 w 664308"/>
                  <a:gd name="connsiteY3" fmla="*/ 1141046 h 1641231"/>
                  <a:gd name="connsiteX4" fmla="*/ 664308 w 664308"/>
                  <a:gd name="connsiteY4" fmla="*/ 1641231 h 1641231"/>
                  <a:gd name="connsiteX0" fmla="*/ 0 w 785446"/>
                  <a:gd name="connsiteY0" fmla="*/ 0 h 1731106"/>
                  <a:gd name="connsiteX1" fmla="*/ 175846 w 785446"/>
                  <a:gd name="connsiteY1" fmla="*/ 99646 h 1731106"/>
                  <a:gd name="connsiteX2" fmla="*/ 252046 w 785446"/>
                  <a:gd name="connsiteY2" fmla="*/ 556846 h 1731106"/>
                  <a:gd name="connsiteX3" fmla="*/ 406400 w 785446"/>
                  <a:gd name="connsiteY3" fmla="*/ 1141046 h 1731106"/>
                  <a:gd name="connsiteX4" fmla="*/ 785446 w 785446"/>
                  <a:gd name="connsiteY4" fmla="*/ 1731106 h 1731106"/>
                  <a:gd name="connsiteX0" fmla="*/ 0 w 785446"/>
                  <a:gd name="connsiteY0" fmla="*/ 0 h 1731106"/>
                  <a:gd name="connsiteX1" fmla="*/ 175846 w 785446"/>
                  <a:gd name="connsiteY1" fmla="*/ 99646 h 1731106"/>
                  <a:gd name="connsiteX2" fmla="*/ 252046 w 785446"/>
                  <a:gd name="connsiteY2" fmla="*/ 556846 h 1731106"/>
                  <a:gd name="connsiteX3" fmla="*/ 406400 w 785446"/>
                  <a:gd name="connsiteY3" fmla="*/ 1141046 h 1731106"/>
                  <a:gd name="connsiteX4" fmla="*/ 633046 w 785446"/>
                  <a:gd name="connsiteY4" fmla="*/ 1578705 h 1731106"/>
                  <a:gd name="connsiteX5" fmla="*/ 785446 w 785446"/>
                  <a:gd name="connsiteY5" fmla="*/ 1731106 h 1731106"/>
                  <a:gd name="connsiteX0" fmla="*/ 0 w 838200"/>
                  <a:gd name="connsiteY0" fmla="*/ 38749 h 1715150"/>
                  <a:gd name="connsiteX1" fmla="*/ 228600 w 838200"/>
                  <a:gd name="connsiteY1" fmla="*/ 83690 h 1715150"/>
                  <a:gd name="connsiteX2" fmla="*/ 304800 w 838200"/>
                  <a:gd name="connsiteY2" fmla="*/ 540890 h 1715150"/>
                  <a:gd name="connsiteX3" fmla="*/ 459154 w 838200"/>
                  <a:gd name="connsiteY3" fmla="*/ 1125090 h 1715150"/>
                  <a:gd name="connsiteX4" fmla="*/ 685800 w 838200"/>
                  <a:gd name="connsiteY4" fmla="*/ 1562749 h 1715150"/>
                  <a:gd name="connsiteX5" fmla="*/ 838200 w 838200"/>
                  <a:gd name="connsiteY5" fmla="*/ 1715150 h 1715150"/>
                  <a:gd name="connsiteX0" fmla="*/ 0 w 609600"/>
                  <a:gd name="connsiteY0" fmla="*/ 0 h 1631460"/>
                  <a:gd name="connsiteX1" fmla="*/ 76200 w 609600"/>
                  <a:gd name="connsiteY1" fmla="*/ 457200 h 1631460"/>
                  <a:gd name="connsiteX2" fmla="*/ 230554 w 609600"/>
                  <a:gd name="connsiteY2" fmla="*/ 1041400 h 1631460"/>
                  <a:gd name="connsiteX3" fmla="*/ 457200 w 609600"/>
                  <a:gd name="connsiteY3" fmla="*/ 1479059 h 1631460"/>
                  <a:gd name="connsiteX4" fmla="*/ 609600 w 609600"/>
                  <a:gd name="connsiteY4" fmla="*/ 1631460 h 1631460"/>
                  <a:gd name="connsiteX0" fmla="*/ 12700 w 622300"/>
                  <a:gd name="connsiteY0" fmla="*/ 121141 h 1752601"/>
                  <a:gd name="connsiteX1" fmla="*/ 12700 w 622300"/>
                  <a:gd name="connsiteY1" fmla="*/ 76200 h 1752601"/>
                  <a:gd name="connsiteX2" fmla="*/ 88900 w 622300"/>
                  <a:gd name="connsiteY2" fmla="*/ 578341 h 1752601"/>
                  <a:gd name="connsiteX3" fmla="*/ 243254 w 622300"/>
                  <a:gd name="connsiteY3" fmla="*/ 1162541 h 1752601"/>
                  <a:gd name="connsiteX4" fmla="*/ 469900 w 622300"/>
                  <a:gd name="connsiteY4" fmla="*/ 1600200 h 1752601"/>
                  <a:gd name="connsiteX5" fmla="*/ 622300 w 622300"/>
                  <a:gd name="connsiteY5" fmla="*/ 1752601 h 1752601"/>
                  <a:gd name="connsiteX0" fmla="*/ 172915 w 782515"/>
                  <a:gd name="connsiteY0" fmla="*/ 138726 h 1770186"/>
                  <a:gd name="connsiteX1" fmla="*/ 172915 w 782515"/>
                  <a:gd name="connsiteY1" fmla="*/ 93785 h 1770186"/>
                  <a:gd name="connsiteX2" fmla="*/ 249115 w 782515"/>
                  <a:gd name="connsiteY2" fmla="*/ 595926 h 1770186"/>
                  <a:gd name="connsiteX3" fmla="*/ 403469 w 782515"/>
                  <a:gd name="connsiteY3" fmla="*/ 1180126 h 1770186"/>
                  <a:gd name="connsiteX4" fmla="*/ 630115 w 782515"/>
                  <a:gd name="connsiteY4" fmla="*/ 1617785 h 1770186"/>
                  <a:gd name="connsiteX5" fmla="*/ 782515 w 782515"/>
                  <a:gd name="connsiteY5" fmla="*/ 1770186 h 1770186"/>
                  <a:gd name="connsiteX0" fmla="*/ 172914 w 782514"/>
                  <a:gd name="connsiteY0" fmla="*/ 62525 h 1693985"/>
                  <a:gd name="connsiteX1" fmla="*/ 172915 w 782514"/>
                  <a:gd name="connsiteY1" fmla="*/ 93785 h 1693985"/>
                  <a:gd name="connsiteX2" fmla="*/ 249114 w 782514"/>
                  <a:gd name="connsiteY2" fmla="*/ 519725 h 1693985"/>
                  <a:gd name="connsiteX3" fmla="*/ 403468 w 782514"/>
                  <a:gd name="connsiteY3" fmla="*/ 1103925 h 1693985"/>
                  <a:gd name="connsiteX4" fmla="*/ 630114 w 782514"/>
                  <a:gd name="connsiteY4" fmla="*/ 1541584 h 1693985"/>
                  <a:gd name="connsiteX5" fmla="*/ 782514 w 782514"/>
                  <a:gd name="connsiteY5" fmla="*/ 1693985 h 1693985"/>
                  <a:gd name="connsiteX0" fmla="*/ 49822 w 659422"/>
                  <a:gd name="connsiteY0" fmla="*/ 125048 h 1756508"/>
                  <a:gd name="connsiteX1" fmla="*/ 49823 w 659422"/>
                  <a:gd name="connsiteY1" fmla="*/ 156308 h 1756508"/>
                  <a:gd name="connsiteX2" fmla="*/ 126022 w 659422"/>
                  <a:gd name="connsiteY2" fmla="*/ 582248 h 1756508"/>
                  <a:gd name="connsiteX3" fmla="*/ 280376 w 659422"/>
                  <a:gd name="connsiteY3" fmla="*/ 1166448 h 1756508"/>
                  <a:gd name="connsiteX4" fmla="*/ 507022 w 659422"/>
                  <a:gd name="connsiteY4" fmla="*/ 1604107 h 1756508"/>
                  <a:gd name="connsiteX5" fmla="*/ 659422 w 659422"/>
                  <a:gd name="connsiteY5" fmla="*/ 1756508 h 17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22" h="1756508">
                    <a:moveTo>
                      <a:pt x="49822" y="125048"/>
                    </a:moveTo>
                    <a:cubicBezTo>
                      <a:pt x="49171" y="126676"/>
                      <a:pt x="0" y="0"/>
                      <a:pt x="49823" y="156308"/>
                    </a:cubicBezTo>
                    <a:cubicBezTo>
                      <a:pt x="62523" y="232508"/>
                      <a:pt x="87597" y="413891"/>
                      <a:pt x="126022" y="582248"/>
                    </a:cubicBezTo>
                    <a:cubicBezTo>
                      <a:pt x="164448" y="750605"/>
                      <a:pt x="216876" y="996138"/>
                      <a:pt x="280376" y="1166448"/>
                    </a:cubicBezTo>
                    <a:cubicBezTo>
                      <a:pt x="343876" y="1336758"/>
                      <a:pt x="443848" y="1505764"/>
                      <a:pt x="507022" y="1604107"/>
                    </a:cubicBezTo>
                    <a:cubicBezTo>
                      <a:pt x="570196" y="1702450"/>
                      <a:pt x="636627" y="1725898"/>
                      <a:pt x="659422" y="1756508"/>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cxnSp>
            <p:nvCxnSpPr>
              <p:cNvPr id="34" name="Straight Connector 33"/>
              <p:cNvCxnSpPr>
                <a:endCxn id="40" idx="4"/>
              </p:cNvCxnSpPr>
              <p:nvPr/>
            </p:nvCxnSpPr>
            <p:spPr>
              <a:xfrm>
                <a:off x="1496354" y="2655498"/>
                <a:ext cx="1239241" cy="3730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114800" y="5333999"/>
                <a:ext cx="725300" cy="369332"/>
              </a:xfrm>
              <a:prstGeom prst="rect">
                <a:avLst/>
              </a:prstGeom>
              <a:noFill/>
            </p:spPr>
            <p:txBody>
              <a:bodyPr wrap="none" rtlCol="0">
                <a:spAutoFit/>
              </a:bodyPr>
              <a:lstStyle/>
              <a:p>
                <a:pPr fontAlgn="base">
                  <a:spcBef>
                    <a:spcPct val="0"/>
                  </a:spcBef>
                  <a:spcAft>
                    <a:spcPct val="0"/>
                  </a:spcAft>
                </a:pPr>
                <a:r>
                  <a:rPr lang="en-US" dirty="0" smtClean="0">
                    <a:solidFill>
                      <a:srgbClr val="000000"/>
                    </a:solidFill>
                  </a:rPr>
                  <a:t>Time</a:t>
                </a:r>
                <a:endParaRPr lang="en-US" dirty="0">
                  <a:solidFill>
                    <a:srgbClr val="000000"/>
                  </a:solidFill>
                </a:endParaRPr>
              </a:p>
            </p:txBody>
          </p:sp>
          <p:cxnSp>
            <p:nvCxnSpPr>
              <p:cNvPr id="37" name="Straight Connector 36"/>
              <p:cNvCxnSpPr>
                <a:stCxn id="36" idx="3"/>
              </p:cNvCxnSpPr>
              <p:nvPr/>
            </p:nvCxnSpPr>
            <p:spPr>
              <a:xfrm>
                <a:off x="6019800" y="2715747"/>
                <a:ext cx="381001"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 name="Group 53"/>
              <p:cNvGrpSpPr/>
              <p:nvPr/>
            </p:nvGrpSpPr>
            <p:grpSpPr>
              <a:xfrm>
                <a:off x="6400801" y="2724149"/>
                <a:ext cx="1181586" cy="844431"/>
                <a:chOff x="7124892" y="2185717"/>
                <a:chExt cx="2022305" cy="1823108"/>
              </a:xfrm>
            </p:grpSpPr>
            <p:sp>
              <p:nvSpPr>
                <p:cNvPr id="45" name="Freeform 44"/>
                <p:cNvSpPr/>
                <p:nvPr/>
              </p:nvSpPr>
              <p:spPr>
                <a:xfrm>
                  <a:off x="7124892" y="2185717"/>
                  <a:ext cx="659422" cy="1756507"/>
                </a:xfrm>
                <a:custGeom>
                  <a:avLst/>
                  <a:gdLst>
                    <a:gd name="connsiteX0" fmla="*/ 0 w 867508"/>
                    <a:gd name="connsiteY0" fmla="*/ 76851 h 1814472"/>
                    <a:gd name="connsiteX1" fmla="*/ 171938 w 867508"/>
                    <a:gd name="connsiteY1" fmla="*/ 100297 h 1814472"/>
                    <a:gd name="connsiteX2" fmla="*/ 328246 w 867508"/>
                    <a:gd name="connsiteY2" fmla="*/ 678635 h 1814472"/>
                    <a:gd name="connsiteX3" fmla="*/ 406400 w 867508"/>
                    <a:gd name="connsiteY3" fmla="*/ 1217897 h 1814472"/>
                    <a:gd name="connsiteX4" fmla="*/ 664308 w 867508"/>
                    <a:gd name="connsiteY4" fmla="*/ 1718082 h 1814472"/>
                    <a:gd name="connsiteX5" fmla="*/ 867508 w 867508"/>
                    <a:gd name="connsiteY5" fmla="*/ 1796235 h 1814472"/>
                    <a:gd name="connsiteX0" fmla="*/ 0 w 867508"/>
                    <a:gd name="connsiteY0" fmla="*/ 0 h 1737621"/>
                    <a:gd name="connsiteX1" fmla="*/ 328246 w 867508"/>
                    <a:gd name="connsiteY1" fmla="*/ 601784 h 1737621"/>
                    <a:gd name="connsiteX2" fmla="*/ 406400 w 867508"/>
                    <a:gd name="connsiteY2" fmla="*/ 1141046 h 1737621"/>
                    <a:gd name="connsiteX3" fmla="*/ 664308 w 867508"/>
                    <a:gd name="connsiteY3" fmla="*/ 1641231 h 1737621"/>
                    <a:gd name="connsiteX4" fmla="*/ 867508 w 867508"/>
                    <a:gd name="connsiteY4" fmla="*/ 1719384 h 1737621"/>
                    <a:gd name="connsiteX0" fmla="*/ 0 w 867508"/>
                    <a:gd name="connsiteY0" fmla="*/ 651 h 1738272"/>
                    <a:gd name="connsiteX1" fmla="*/ 175846 w 867508"/>
                    <a:gd name="connsiteY1" fmla="*/ 100297 h 1738272"/>
                    <a:gd name="connsiteX2" fmla="*/ 328246 w 867508"/>
                    <a:gd name="connsiteY2" fmla="*/ 602435 h 1738272"/>
                    <a:gd name="connsiteX3" fmla="*/ 406400 w 867508"/>
                    <a:gd name="connsiteY3" fmla="*/ 1141697 h 1738272"/>
                    <a:gd name="connsiteX4" fmla="*/ 664308 w 867508"/>
                    <a:gd name="connsiteY4" fmla="*/ 1641882 h 1738272"/>
                    <a:gd name="connsiteX5" fmla="*/ 867508 w 867508"/>
                    <a:gd name="connsiteY5" fmla="*/ 1720035 h 1738272"/>
                    <a:gd name="connsiteX0" fmla="*/ 0 w 867508"/>
                    <a:gd name="connsiteY0" fmla="*/ 0 h 1737621"/>
                    <a:gd name="connsiteX1" fmla="*/ 175846 w 867508"/>
                    <a:gd name="connsiteY1" fmla="*/ 99646 h 1737621"/>
                    <a:gd name="connsiteX2" fmla="*/ 252046 w 867508"/>
                    <a:gd name="connsiteY2" fmla="*/ 556846 h 1737621"/>
                    <a:gd name="connsiteX3" fmla="*/ 406400 w 867508"/>
                    <a:gd name="connsiteY3" fmla="*/ 1141046 h 1737621"/>
                    <a:gd name="connsiteX4" fmla="*/ 664308 w 867508"/>
                    <a:gd name="connsiteY4" fmla="*/ 1641231 h 1737621"/>
                    <a:gd name="connsiteX5" fmla="*/ 867508 w 867508"/>
                    <a:gd name="connsiteY5" fmla="*/ 1719384 h 1737621"/>
                    <a:gd name="connsiteX0" fmla="*/ 0 w 664308"/>
                    <a:gd name="connsiteY0" fmla="*/ 0 h 1641231"/>
                    <a:gd name="connsiteX1" fmla="*/ 175846 w 664308"/>
                    <a:gd name="connsiteY1" fmla="*/ 99646 h 1641231"/>
                    <a:gd name="connsiteX2" fmla="*/ 252046 w 664308"/>
                    <a:gd name="connsiteY2" fmla="*/ 556846 h 1641231"/>
                    <a:gd name="connsiteX3" fmla="*/ 406400 w 664308"/>
                    <a:gd name="connsiteY3" fmla="*/ 1141046 h 1641231"/>
                    <a:gd name="connsiteX4" fmla="*/ 664308 w 664308"/>
                    <a:gd name="connsiteY4" fmla="*/ 1641231 h 1641231"/>
                    <a:gd name="connsiteX0" fmla="*/ 0 w 785446"/>
                    <a:gd name="connsiteY0" fmla="*/ 0 h 1731106"/>
                    <a:gd name="connsiteX1" fmla="*/ 175846 w 785446"/>
                    <a:gd name="connsiteY1" fmla="*/ 99646 h 1731106"/>
                    <a:gd name="connsiteX2" fmla="*/ 252046 w 785446"/>
                    <a:gd name="connsiteY2" fmla="*/ 556846 h 1731106"/>
                    <a:gd name="connsiteX3" fmla="*/ 406400 w 785446"/>
                    <a:gd name="connsiteY3" fmla="*/ 1141046 h 1731106"/>
                    <a:gd name="connsiteX4" fmla="*/ 785446 w 785446"/>
                    <a:gd name="connsiteY4" fmla="*/ 1731106 h 1731106"/>
                    <a:gd name="connsiteX0" fmla="*/ 0 w 785446"/>
                    <a:gd name="connsiteY0" fmla="*/ 0 h 1731106"/>
                    <a:gd name="connsiteX1" fmla="*/ 175846 w 785446"/>
                    <a:gd name="connsiteY1" fmla="*/ 99646 h 1731106"/>
                    <a:gd name="connsiteX2" fmla="*/ 252046 w 785446"/>
                    <a:gd name="connsiteY2" fmla="*/ 556846 h 1731106"/>
                    <a:gd name="connsiteX3" fmla="*/ 406400 w 785446"/>
                    <a:gd name="connsiteY3" fmla="*/ 1141046 h 1731106"/>
                    <a:gd name="connsiteX4" fmla="*/ 633046 w 785446"/>
                    <a:gd name="connsiteY4" fmla="*/ 1578705 h 1731106"/>
                    <a:gd name="connsiteX5" fmla="*/ 785446 w 785446"/>
                    <a:gd name="connsiteY5" fmla="*/ 1731106 h 1731106"/>
                    <a:gd name="connsiteX0" fmla="*/ 0 w 838200"/>
                    <a:gd name="connsiteY0" fmla="*/ 38749 h 1715150"/>
                    <a:gd name="connsiteX1" fmla="*/ 228600 w 838200"/>
                    <a:gd name="connsiteY1" fmla="*/ 83690 h 1715150"/>
                    <a:gd name="connsiteX2" fmla="*/ 304800 w 838200"/>
                    <a:gd name="connsiteY2" fmla="*/ 540890 h 1715150"/>
                    <a:gd name="connsiteX3" fmla="*/ 459154 w 838200"/>
                    <a:gd name="connsiteY3" fmla="*/ 1125090 h 1715150"/>
                    <a:gd name="connsiteX4" fmla="*/ 685800 w 838200"/>
                    <a:gd name="connsiteY4" fmla="*/ 1562749 h 1715150"/>
                    <a:gd name="connsiteX5" fmla="*/ 838200 w 838200"/>
                    <a:gd name="connsiteY5" fmla="*/ 1715150 h 1715150"/>
                    <a:gd name="connsiteX0" fmla="*/ 0 w 609600"/>
                    <a:gd name="connsiteY0" fmla="*/ 0 h 1631460"/>
                    <a:gd name="connsiteX1" fmla="*/ 76200 w 609600"/>
                    <a:gd name="connsiteY1" fmla="*/ 457200 h 1631460"/>
                    <a:gd name="connsiteX2" fmla="*/ 230554 w 609600"/>
                    <a:gd name="connsiteY2" fmla="*/ 1041400 h 1631460"/>
                    <a:gd name="connsiteX3" fmla="*/ 457200 w 609600"/>
                    <a:gd name="connsiteY3" fmla="*/ 1479059 h 1631460"/>
                    <a:gd name="connsiteX4" fmla="*/ 609600 w 609600"/>
                    <a:gd name="connsiteY4" fmla="*/ 1631460 h 1631460"/>
                    <a:gd name="connsiteX0" fmla="*/ 12700 w 622300"/>
                    <a:gd name="connsiteY0" fmla="*/ 121141 h 1752601"/>
                    <a:gd name="connsiteX1" fmla="*/ 12700 w 622300"/>
                    <a:gd name="connsiteY1" fmla="*/ 76200 h 1752601"/>
                    <a:gd name="connsiteX2" fmla="*/ 88900 w 622300"/>
                    <a:gd name="connsiteY2" fmla="*/ 578341 h 1752601"/>
                    <a:gd name="connsiteX3" fmla="*/ 243254 w 622300"/>
                    <a:gd name="connsiteY3" fmla="*/ 1162541 h 1752601"/>
                    <a:gd name="connsiteX4" fmla="*/ 469900 w 622300"/>
                    <a:gd name="connsiteY4" fmla="*/ 1600200 h 1752601"/>
                    <a:gd name="connsiteX5" fmla="*/ 622300 w 622300"/>
                    <a:gd name="connsiteY5" fmla="*/ 1752601 h 1752601"/>
                    <a:gd name="connsiteX0" fmla="*/ 172915 w 782515"/>
                    <a:gd name="connsiteY0" fmla="*/ 138726 h 1770186"/>
                    <a:gd name="connsiteX1" fmla="*/ 172915 w 782515"/>
                    <a:gd name="connsiteY1" fmla="*/ 93785 h 1770186"/>
                    <a:gd name="connsiteX2" fmla="*/ 249115 w 782515"/>
                    <a:gd name="connsiteY2" fmla="*/ 595926 h 1770186"/>
                    <a:gd name="connsiteX3" fmla="*/ 403469 w 782515"/>
                    <a:gd name="connsiteY3" fmla="*/ 1180126 h 1770186"/>
                    <a:gd name="connsiteX4" fmla="*/ 630115 w 782515"/>
                    <a:gd name="connsiteY4" fmla="*/ 1617785 h 1770186"/>
                    <a:gd name="connsiteX5" fmla="*/ 782515 w 782515"/>
                    <a:gd name="connsiteY5" fmla="*/ 1770186 h 1770186"/>
                    <a:gd name="connsiteX0" fmla="*/ 172914 w 782514"/>
                    <a:gd name="connsiteY0" fmla="*/ 62525 h 1693985"/>
                    <a:gd name="connsiteX1" fmla="*/ 172915 w 782514"/>
                    <a:gd name="connsiteY1" fmla="*/ 93785 h 1693985"/>
                    <a:gd name="connsiteX2" fmla="*/ 249114 w 782514"/>
                    <a:gd name="connsiteY2" fmla="*/ 519725 h 1693985"/>
                    <a:gd name="connsiteX3" fmla="*/ 403468 w 782514"/>
                    <a:gd name="connsiteY3" fmla="*/ 1103925 h 1693985"/>
                    <a:gd name="connsiteX4" fmla="*/ 630114 w 782514"/>
                    <a:gd name="connsiteY4" fmla="*/ 1541584 h 1693985"/>
                    <a:gd name="connsiteX5" fmla="*/ 782514 w 782514"/>
                    <a:gd name="connsiteY5" fmla="*/ 1693985 h 1693985"/>
                    <a:gd name="connsiteX0" fmla="*/ 49822 w 659422"/>
                    <a:gd name="connsiteY0" fmla="*/ 125048 h 1756508"/>
                    <a:gd name="connsiteX1" fmla="*/ 49823 w 659422"/>
                    <a:gd name="connsiteY1" fmla="*/ 156308 h 1756508"/>
                    <a:gd name="connsiteX2" fmla="*/ 126022 w 659422"/>
                    <a:gd name="connsiteY2" fmla="*/ 582248 h 1756508"/>
                    <a:gd name="connsiteX3" fmla="*/ 280376 w 659422"/>
                    <a:gd name="connsiteY3" fmla="*/ 1166448 h 1756508"/>
                    <a:gd name="connsiteX4" fmla="*/ 507022 w 659422"/>
                    <a:gd name="connsiteY4" fmla="*/ 1604107 h 1756508"/>
                    <a:gd name="connsiteX5" fmla="*/ 659422 w 659422"/>
                    <a:gd name="connsiteY5" fmla="*/ 1756508 h 17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22" h="1756508">
                      <a:moveTo>
                        <a:pt x="49822" y="125048"/>
                      </a:moveTo>
                      <a:cubicBezTo>
                        <a:pt x="49171" y="126676"/>
                        <a:pt x="0" y="0"/>
                        <a:pt x="49823" y="156308"/>
                      </a:cubicBezTo>
                      <a:cubicBezTo>
                        <a:pt x="62523" y="232508"/>
                        <a:pt x="87597" y="413891"/>
                        <a:pt x="126022" y="582248"/>
                      </a:cubicBezTo>
                      <a:cubicBezTo>
                        <a:pt x="164448" y="750605"/>
                        <a:pt x="216876" y="996138"/>
                        <a:pt x="280376" y="1166448"/>
                      </a:cubicBezTo>
                      <a:cubicBezTo>
                        <a:pt x="343876" y="1336758"/>
                        <a:pt x="443848" y="1505764"/>
                        <a:pt x="507022" y="1604107"/>
                      </a:cubicBezTo>
                      <a:cubicBezTo>
                        <a:pt x="570196" y="1702450"/>
                        <a:pt x="636627" y="1725898"/>
                        <a:pt x="659422" y="1756508"/>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sp>
              <p:nvSpPr>
                <p:cNvPr id="46" name="Freeform 45"/>
                <p:cNvSpPr/>
                <p:nvPr/>
              </p:nvSpPr>
              <p:spPr>
                <a:xfrm>
                  <a:off x="7721299" y="2271789"/>
                  <a:ext cx="1142999" cy="1737036"/>
                </a:xfrm>
                <a:custGeom>
                  <a:avLst/>
                  <a:gdLst>
                    <a:gd name="connsiteX0" fmla="*/ 0 w 1430215"/>
                    <a:gd name="connsiteY0" fmla="*/ 1500554 h 1500554"/>
                    <a:gd name="connsiteX1" fmla="*/ 343877 w 1430215"/>
                    <a:gd name="connsiteY1" fmla="*/ 1438031 h 1500554"/>
                    <a:gd name="connsiteX2" fmla="*/ 703385 w 1430215"/>
                    <a:gd name="connsiteY2" fmla="*/ 1133231 h 1500554"/>
                    <a:gd name="connsiteX3" fmla="*/ 969108 w 1430215"/>
                    <a:gd name="connsiteY3" fmla="*/ 554892 h 1500554"/>
                    <a:gd name="connsiteX4" fmla="*/ 1172308 w 1430215"/>
                    <a:gd name="connsiteY4" fmla="*/ 109415 h 1500554"/>
                    <a:gd name="connsiteX5" fmla="*/ 1430215 w 1430215"/>
                    <a:gd name="connsiteY5" fmla="*/ 0 h 1500554"/>
                    <a:gd name="connsiteX0" fmla="*/ 96390 w 1526605"/>
                    <a:gd name="connsiteY0" fmla="*/ 1500554 h 1500554"/>
                    <a:gd name="connsiteX1" fmla="*/ 57313 w 1526605"/>
                    <a:gd name="connsiteY1" fmla="*/ 1432169 h 1500554"/>
                    <a:gd name="connsiteX2" fmla="*/ 440267 w 1526605"/>
                    <a:gd name="connsiteY2" fmla="*/ 1438031 h 1500554"/>
                    <a:gd name="connsiteX3" fmla="*/ 799775 w 1526605"/>
                    <a:gd name="connsiteY3" fmla="*/ 1133231 h 1500554"/>
                    <a:gd name="connsiteX4" fmla="*/ 1065498 w 1526605"/>
                    <a:gd name="connsiteY4" fmla="*/ 554892 h 1500554"/>
                    <a:gd name="connsiteX5" fmla="*/ 1268698 w 1526605"/>
                    <a:gd name="connsiteY5" fmla="*/ 109415 h 1500554"/>
                    <a:gd name="connsiteX6" fmla="*/ 1526605 w 1526605"/>
                    <a:gd name="connsiteY6" fmla="*/ 0 h 1500554"/>
                    <a:gd name="connsiteX0" fmla="*/ 0 w 1469292"/>
                    <a:gd name="connsiteY0" fmla="*/ 1432169 h 1487854"/>
                    <a:gd name="connsiteX1" fmla="*/ 382954 w 1469292"/>
                    <a:gd name="connsiteY1" fmla="*/ 1438031 h 1487854"/>
                    <a:gd name="connsiteX2" fmla="*/ 742462 w 1469292"/>
                    <a:gd name="connsiteY2" fmla="*/ 1133231 h 1487854"/>
                    <a:gd name="connsiteX3" fmla="*/ 1008185 w 1469292"/>
                    <a:gd name="connsiteY3" fmla="*/ 554892 h 1487854"/>
                    <a:gd name="connsiteX4" fmla="*/ 1211385 w 1469292"/>
                    <a:gd name="connsiteY4" fmla="*/ 109415 h 1487854"/>
                    <a:gd name="connsiteX5" fmla="*/ 1469292 w 1469292"/>
                    <a:gd name="connsiteY5" fmla="*/ 0 h 1487854"/>
                    <a:gd name="connsiteX0" fmla="*/ 0 w 1469292"/>
                    <a:gd name="connsiteY0" fmla="*/ 1432169 h 1509346"/>
                    <a:gd name="connsiteX1" fmla="*/ 152399 w 1469292"/>
                    <a:gd name="connsiteY1" fmla="*/ 1508369 h 1509346"/>
                    <a:gd name="connsiteX2" fmla="*/ 382954 w 1469292"/>
                    <a:gd name="connsiteY2" fmla="*/ 1438031 h 1509346"/>
                    <a:gd name="connsiteX3" fmla="*/ 742462 w 1469292"/>
                    <a:gd name="connsiteY3" fmla="*/ 1133231 h 1509346"/>
                    <a:gd name="connsiteX4" fmla="*/ 1008185 w 1469292"/>
                    <a:gd name="connsiteY4" fmla="*/ 554892 h 1509346"/>
                    <a:gd name="connsiteX5" fmla="*/ 1211385 w 1469292"/>
                    <a:gd name="connsiteY5" fmla="*/ 109415 h 1509346"/>
                    <a:gd name="connsiteX6" fmla="*/ 1469292 w 1469292"/>
                    <a:gd name="connsiteY6" fmla="*/ 0 h 1509346"/>
                    <a:gd name="connsiteX0" fmla="*/ 25401 w 1494693"/>
                    <a:gd name="connsiteY0" fmla="*/ 1432169 h 1511951"/>
                    <a:gd name="connsiteX1" fmla="*/ 25400 w 1494693"/>
                    <a:gd name="connsiteY1" fmla="*/ 1416539 h 1511951"/>
                    <a:gd name="connsiteX2" fmla="*/ 177800 w 1494693"/>
                    <a:gd name="connsiteY2" fmla="*/ 1508369 h 1511951"/>
                    <a:gd name="connsiteX3" fmla="*/ 408355 w 1494693"/>
                    <a:gd name="connsiteY3" fmla="*/ 1438031 h 1511951"/>
                    <a:gd name="connsiteX4" fmla="*/ 767863 w 1494693"/>
                    <a:gd name="connsiteY4" fmla="*/ 1133231 h 1511951"/>
                    <a:gd name="connsiteX5" fmla="*/ 1033586 w 1494693"/>
                    <a:gd name="connsiteY5" fmla="*/ 554892 h 1511951"/>
                    <a:gd name="connsiteX6" fmla="*/ 1236786 w 1494693"/>
                    <a:gd name="connsiteY6" fmla="*/ 109415 h 1511951"/>
                    <a:gd name="connsiteX7" fmla="*/ 1494693 w 1494693"/>
                    <a:gd name="connsiteY7" fmla="*/ 0 h 1511951"/>
                    <a:gd name="connsiteX0" fmla="*/ 25400 w 1494692"/>
                    <a:gd name="connsiteY0" fmla="*/ 1432169 h 1511951"/>
                    <a:gd name="connsiteX1" fmla="*/ 25400 w 1494692"/>
                    <a:gd name="connsiteY1" fmla="*/ 1416539 h 1511951"/>
                    <a:gd name="connsiteX2" fmla="*/ 177799 w 1494692"/>
                    <a:gd name="connsiteY2" fmla="*/ 1508369 h 1511951"/>
                    <a:gd name="connsiteX3" fmla="*/ 408354 w 1494692"/>
                    <a:gd name="connsiteY3" fmla="*/ 1438031 h 1511951"/>
                    <a:gd name="connsiteX4" fmla="*/ 767862 w 1494692"/>
                    <a:gd name="connsiteY4" fmla="*/ 1133231 h 1511951"/>
                    <a:gd name="connsiteX5" fmla="*/ 1033585 w 1494692"/>
                    <a:gd name="connsiteY5" fmla="*/ 554892 h 1511951"/>
                    <a:gd name="connsiteX6" fmla="*/ 1236785 w 1494692"/>
                    <a:gd name="connsiteY6" fmla="*/ 109415 h 1511951"/>
                    <a:gd name="connsiteX7" fmla="*/ 1494692 w 1494692"/>
                    <a:gd name="connsiteY7" fmla="*/ 0 h 1511951"/>
                    <a:gd name="connsiteX0" fmla="*/ 25401 w 1494693"/>
                    <a:gd name="connsiteY0" fmla="*/ 1432169 h 1511951"/>
                    <a:gd name="connsiteX1" fmla="*/ 25400 w 1494693"/>
                    <a:gd name="connsiteY1" fmla="*/ 1416539 h 1511951"/>
                    <a:gd name="connsiteX2" fmla="*/ 177800 w 1494693"/>
                    <a:gd name="connsiteY2" fmla="*/ 1508369 h 1511951"/>
                    <a:gd name="connsiteX3" fmla="*/ 408355 w 1494693"/>
                    <a:gd name="connsiteY3" fmla="*/ 1438031 h 1511951"/>
                    <a:gd name="connsiteX4" fmla="*/ 767863 w 1494693"/>
                    <a:gd name="connsiteY4" fmla="*/ 1133231 h 1511951"/>
                    <a:gd name="connsiteX5" fmla="*/ 1033586 w 1494693"/>
                    <a:gd name="connsiteY5" fmla="*/ 554892 h 1511951"/>
                    <a:gd name="connsiteX6" fmla="*/ 1236786 w 1494693"/>
                    <a:gd name="connsiteY6" fmla="*/ 109415 h 1511951"/>
                    <a:gd name="connsiteX7" fmla="*/ 1494693 w 1494693"/>
                    <a:gd name="connsiteY7" fmla="*/ 0 h 1511951"/>
                    <a:gd name="connsiteX0" fmla="*/ 0 w 1469292"/>
                    <a:gd name="connsiteY0" fmla="*/ 1432169 h 1509346"/>
                    <a:gd name="connsiteX1" fmla="*/ 152399 w 1469292"/>
                    <a:gd name="connsiteY1" fmla="*/ 1508369 h 1509346"/>
                    <a:gd name="connsiteX2" fmla="*/ 382954 w 1469292"/>
                    <a:gd name="connsiteY2" fmla="*/ 1438031 h 1509346"/>
                    <a:gd name="connsiteX3" fmla="*/ 742462 w 1469292"/>
                    <a:gd name="connsiteY3" fmla="*/ 1133231 h 1509346"/>
                    <a:gd name="connsiteX4" fmla="*/ 1008185 w 1469292"/>
                    <a:gd name="connsiteY4" fmla="*/ 554892 h 1509346"/>
                    <a:gd name="connsiteX5" fmla="*/ 1211385 w 1469292"/>
                    <a:gd name="connsiteY5" fmla="*/ 109415 h 1509346"/>
                    <a:gd name="connsiteX6" fmla="*/ 1469292 w 1469292"/>
                    <a:gd name="connsiteY6" fmla="*/ 0 h 1509346"/>
                    <a:gd name="connsiteX0" fmla="*/ 0 w 1469292"/>
                    <a:gd name="connsiteY0" fmla="*/ 1432169 h 1487854"/>
                    <a:gd name="connsiteX1" fmla="*/ 382954 w 1469292"/>
                    <a:gd name="connsiteY1" fmla="*/ 1438031 h 1487854"/>
                    <a:gd name="connsiteX2" fmla="*/ 742462 w 1469292"/>
                    <a:gd name="connsiteY2" fmla="*/ 1133231 h 1487854"/>
                    <a:gd name="connsiteX3" fmla="*/ 1008185 w 1469292"/>
                    <a:gd name="connsiteY3" fmla="*/ 554892 h 1487854"/>
                    <a:gd name="connsiteX4" fmla="*/ 1211385 w 1469292"/>
                    <a:gd name="connsiteY4" fmla="*/ 109415 h 1487854"/>
                    <a:gd name="connsiteX5" fmla="*/ 1469292 w 1469292"/>
                    <a:gd name="connsiteY5" fmla="*/ 0 h 1487854"/>
                    <a:gd name="connsiteX0" fmla="*/ 0 w 1469292"/>
                    <a:gd name="connsiteY0" fmla="*/ 1432169 h 1497949"/>
                    <a:gd name="connsiteX1" fmla="*/ 76199 w 1469292"/>
                    <a:gd name="connsiteY1" fmla="*/ 1492739 h 1497949"/>
                    <a:gd name="connsiteX2" fmla="*/ 382954 w 1469292"/>
                    <a:gd name="connsiteY2" fmla="*/ 1438031 h 1497949"/>
                    <a:gd name="connsiteX3" fmla="*/ 742462 w 1469292"/>
                    <a:gd name="connsiteY3" fmla="*/ 1133231 h 1497949"/>
                    <a:gd name="connsiteX4" fmla="*/ 1008185 w 1469292"/>
                    <a:gd name="connsiteY4" fmla="*/ 554892 h 1497949"/>
                    <a:gd name="connsiteX5" fmla="*/ 1211385 w 1469292"/>
                    <a:gd name="connsiteY5" fmla="*/ 109415 h 1497949"/>
                    <a:gd name="connsiteX6" fmla="*/ 1469292 w 1469292"/>
                    <a:gd name="connsiteY6" fmla="*/ 0 h 1497949"/>
                    <a:gd name="connsiteX0" fmla="*/ 0 w 1469292"/>
                    <a:gd name="connsiteY0" fmla="*/ 1432169 h 1497949"/>
                    <a:gd name="connsiteX1" fmla="*/ 152399 w 1469292"/>
                    <a:gd name="connsiteY1" fmla="*/ 1492739 h 1497949"/>
                    <a:gd name="connsiteX2" fmla="*/ 382954 w 1469292"/>
                    <a:gd name="connsiteY2" fmla="*/ 1438031 h 1497949"/>
                    <a:gd name="connsiteX3" fmla="*/ 742462 w 1469292"/>
                    <a:gd name="connsiteY3" fmla="*/ 1133231 h 1497949"/>
                    <a:gd name="connsiteX4" fmla="*/ 1008185 w 1469292"/>
                    <a:gd name="connsiteY4" fmla="*/ 554892 h 1497949"/>
                    <a:gd name="connsiteX5" fmla="*/ 1211385 w 1469292"/>
                    <a:gd name="connsiteY5" fmla="*/ 109415 h 1497949"/>
                    <a:gd name="connsiteX6" fmla="*/ 1469292 w 1469292"/>
                    <a:gd name="connsiteY6" fmla="*/ 0 h 1497949"/>
                    <a:gd name="connsiteX0" fmla="*/ 0 w 1393093"/>
                    <a:gd name="connsiteY0" fmla="*/ 1492739 h 1501857"/>
                    <a:gd name="connsiteX1" fmla="*/ 76200 w 1393093"/>
                    <a:gd name="connsiteY1" fmla="*/ 1492739 h 1501857"/>
                    <a:gd name="connsiteX2" fmla="*/ 306755 w 1393093"/>
                    <a:gd name="connsiteY2" fmla="*/ 1438031 h 1501857"/>
                    <a:gd name="connsiteX3" fmla="*/ 666263 w 1393093"/>
                    <a:gd name="connsiteY3" fmla="*/ 1133231 h 1501857"/>
                    <a:gd name="connsiteX4" fmla="*/ 931986 w 1393093"/>
                    <a:gd name="connsiteY4" fmla="*/ 554892 h 1501857"/>
                    <a:gd name="connsiteX5" fmla="*/ 1135186 w 1393093"/>
                    <a:gd name="connsiteY5" fmla="*/ 109415 h 1501857"/>
                    <a:gd name="connsiteX6" fmla="*/ 1393093 w 1393093"/>
                    <a:gd name="connsiteY6" fmla="*/ 0 h 1501857"/>
                    <a:gd name="connsiteX0" fmla="*/ 0 w 1469293"/>
                    <a:gd name="connsiteY0" fmla="*/ 1416539 h 1497949"/>
                    <a:gd name="connsiteX1" fmla="*/ 152400 w 1469293"/>
                    <a:gd name="connsiteY1" fmla="*/ 1492739 h 1497949"/>
                    <a:gd name="connsiteX2" fmla="*/ 382955 w 1469293"/>
                    <a:gd name="connsiteY2" fmla="*/ 1438031 h 1497949"/>
                    <a:gd name="connsiteX3" fmla="*/ 742463 w 1469293"/>
                    <a:gd name="connsiteY3" fmla="*/ 1133231 h 1497949"/>
                    <a:gd name="connsiteX4" fmla="*/ 1008186 w 1469293"/>
                    <a:gd name="connsiteY4" fmla="*/ 554892 h 1497949"/>
                    <a:gd name="connsiteX5" fmla="*/ 1211386 w 1469293"/>
                    <a:gd name="connsiteY5" fmla="*/ 109415 h 1497949"/>
                    <a:gd name="connsiteX6" fmla="*/ 1469293 w 1469293"/>
                    <a:gd name="connsiteY6" fmla="*/ 0 h 1497949"/>
                    <a:gd name="connsiteX0" fmla="*/ 0 w 1469293"/>
                    <a:gd name="connsiteY0" fmla="*/ 1416539 h 1497949"/>
                    <a:gd name="connsiteX1" fmla="*/ 152400 w 1469293"/>
                    <a:gd name="connsiteY1" fmla="*/ 1492739 h 1497949"/>
                    <a:gd name="connsiteX2" fmla="*/ 382955 w 1469293"/>
                    <a:gd name="connsiteY2" fmla="*/ 1438031 h 1497949"/>
                    <a:gd name="connsiteX3" fmla="*/ 742463 w 1469293"/>
                    <a:gd name="connsiteY3" fmla="*/ 1133231 h 1497949"/>
                    <a:gd name="connsiteX4" fmla="*/ 1008186 w 1469293"/>
                    <a:gd name="connsiteY4" fmla="*/ 554892 h 1497949"/>
                    <a:gd name="connsiteX5" fmla="*/ 1211386 w 1469293"/>
                    <a:gd name="connsiteY5" fmla="*/ 109415 h 1497949"/>
                    <a:gd name="connsiteX6" fmla="*/ 1469293 w 1469293"/>
                    <a:gd name="connsiteY6" fmla="*/ 0 h 1497949"/>
                    <a:gd name="connsiteX0" fmla="*/ 0 w 1469293"/>
                    <a:gd name="connsiteY0" fmla="*/ 1416539 h 1572521"/>
                    <a:gd name="connsiteX1" fmla="*/ 152400 w 1469293"/>
                    <a:gd name="connsiteY1" fmla="*/ 1568939 h 1572521"/>
                    <a:gd name="connsiteX2" fmla="*/ 382955 w 1469293"/>
                    <a:gd name="connsiteY2" fmla="*/ 1438031 h 1572521"/>
                    <a:gd name="connsiteX3" fmla="*/ 742463 w 1469293"/>
                    <a:gd name="connsiteY3" fmla="*/ 1133231 h 1572521"/>
                    <a:gd name="connsiteX4" fmla="*/ 1008186 w 1469293"/>
                    <a:gd name="connsiteY4" fmla="*/ 554892 h 1572521"/>
                    <a:gd name="connsiteX5" fmla="*/ 1211386 w 1469293"/>
                    <a:gd name="connsiteY5" fmla="*/ 109415 h 1572521"/>
                    <a:gd name="connsiteX6" fmla="*/ 1469293 w 1469293"/>
                    <a:gd name="connsiteY6" fmla="*/ 0 h 1572521"/>
                    <a:gd name="connsiteX0" fmla="*/ 0 w 1469293"/>
                    <a:gd name="connsiteY0" fmla="*/ 1416539 h 1578383"/>
                    <a:gd name="connsiteX1" fmla="*/ 152400 w 1469293"/>
                    <a:gd name="connsiteY1" fmla="*/ 1568939 h 1578383"/>
                    <a:gd name="connsiteX2" fmla="*/ 382955 w 1469293"/>
                    <a:gd name="connsiteY2" fmla="*/ 1438031 h 1578383"/>
                    <a:gd name="connsiteX3" fmla="*/ 742463 w 1469293"/>
                    <a:gd name="connsiteY3" fmla="*/ 1133231 h 1578383"/>
                    <a:gd name="connsiteX4" fmla="*/ 1008186 w 1469293"/>
                    <a:gd name="connsiteY4" fmla="*/ 554892 h 1578383"/>
                    <a:gd name="connsiteX5" fmla="*/ 1211386 w 1469293"/>
                    <a:gd name="connsiteY5" fmla="*/ 109415 h 1578383"/>
                    <a:gd name="connsiteX6" fmla="*/ 1469293 w 1469293"/>
                    <a:gd name="connsiteY6" fmla="*/ 0 h 1578383"/>
                    <a:gd name="connsiteX0" fmla="*/ 0 w 1469293"/>
                    <a:gd name="connsiteY0" fmla="*/ 1416539 h 1568939"/>
                    <a:gd name="connsiteX1" fmla="*/ 152400 w 1469293"/>
                    <a:gd name="connsiteY1" fmla="*/ 1568939 h 1568939"/>
                    <a:gd name="connsiteX2" fmla="*/ 382955 w 1469293"/>
                    <a:gd name="connsiteY2" fmla="*/ 1438031 h 1568939"/>
                    <a:gd name="connsiteX3" fmla="*/ 742463 w 1469293"/>
                    <a:gd name="connsiteY3" fmla="*/ 1133231 h 1568939"/>
                    <a:gd name="connsiteX4" fmla="*/ 1008186 w 1469293"/>
                    <a:gd name="connsiteY4" fmla="*/ 554892 h 1568939"/>
                    <a:gd name="connsiteX5" fmla="*/ 1211386 w 1469293"/>
                    <a:gd name="connsiteY5" fmla="*/ 109415 h 1568939"/>
                    <a:gd name="connsiteX6" fmla="*/ 1469293 w 1469293"/>
                    <a:gd name="connsiteY6" fmla="*/ 0 h 1568939"/>
                    <a:gd name="connsiteX0" fmla="*/ 0 w 1469293"/>
                    <a:gd name="connsiteY0" fmla="*/ 1416539 h 1497949"/>
                    <a:gd name="connsiteX1" fmla="*/ 228600 w 1469293"/>
                    <a:gd name="connsiteY1" fmla="*/ 1492739 h 1497949"/>
                    <a:gd name="connsiteX2" fmla="*/ 382955 w 1469293"/>
                    <a:gd name="connsiteY2" fmla="*/ 1438031 h 1497949"/>
                    <a:gd name="connsiteX3" fmla="*/ 742463 w 1469293"/>
                    <a:gd name="connsiteY3" fmla="*/ 1133231 h 1497949"/>
                    <a:gd name="connsiteX4" fmla="*/ 1008186 w 1469293"/>
                    <a:gd name="connsiteY4" fmla="*/ 554892 h 1497949"/>
                    <a:gd name="connsiteX5" fmla="*/ 1211386 w 1469293"/>
                    <a:gd name="connsiteY5" fmla="*/ 109415 h 1497949"/>
                    <a:gd name="connsiteX6" fmla="*/ 1469293 w 1469293"/>
                    <a:gd name="connsiteY6" fmla="*/ 0 h 1497949"/>
                    <a:gd name="connsiteX0" fmla="*/ 0 w 1469293"/>
                    <a:gd name="connsiteY0" fmla="*/ 1416539 h 1497949"/>
                    <a:gd name="connsiteX1" fmla="*/ 228600 w 1469293"/>
                    <a:gd name="connsiteY1" fmla="*/ 1492739 h 1497949"/>
                    <a:gd name="connsiteX2" fmla="*/ 382955 w 1469293"/>
                    <a:gd name="connsiteY2" fmla="*/ 1438031 h 1497949"/>
                    <a:gd name="connsiteX3" fmla="*/ 742463 w 1469293"/>
                    <a:gd name="connsiteY3" fmla="*/ 1133231 h 1497949"/>
                    <a:gd name="connsiteX4" fmla="*/ 1008186 w 1469293"/>
                    <a:gd name="connsiteY4" fmla="*/ 554892 h 1497949"/>
                    <a:gd name="connsiteX5" fmla="*/ 1195755 w 1469293"/>
                    <a:gd name="connsiteY5" fmla="*/ 150449 h 1497949"/>
                    <a:gd name="connsiteX6" fmla="*/ 1469293 w 1469293"/>
                    <a:gd name="connsiteY6" fmla="*/ 0 h 1497949"/>
                    <a:gd name="connsiteX0" fmla="*/ 0 w 1348155"/>
                    <a:gd name="connsiteY0" fmla="*/ 1418490 h 1499900"/>
                    <a:gd name="connsiteX1" fmla="*/ 228600 w 1348155"/>
                    <a:gd name="connsiteY1" fmla="*/ 1494690 h 1499900"/>
                    <a:gd name="connsiteX2" fmla="*/ 382955 w 1348155"/>
                    <a:gd name="connsiteY2" fmla="*/ 1439982 h 1499900"/>
                    <a:gd name="connsiteX3" fmla="*/ 742463 w 1348155"/>
                    <a:gd name="connsiteY3" fmla="*/ 1135182 h 1499900"/>
                    <a:gd name="connsiteX4" fmla="*/ 1008186 w 1348155"/>
                    <a:gd name="connsiteY4" fmla="*/ 556843 h 1499900"/>
                    <a:gd name="connsiteX5" fmla="*/ 1195755 w 1348155"/>
                    <a:gd name="connsiteY5" fmla="*/ 152400 h 1499900"/>
                    <a:gd name="connsiteX6" fmla="*/ 1348155 w 1348155"/>
                    <a:gd name="connsiteY6" fmla="*/ 0 h 1499900"/>
                    <a:gd name="connsiteX0" fmla="*/ 0 w 1348155"/>
                    <a:gd name="connsiteY0" fmla="*/ 1418490 h 1499900"/>
                    <a:gd name="connsiteX1" fmla="*/ 228600 w 1348155"/>
                    <a:gd name="connsiteY1" fmla="*/ 1494690 h 1499900"/>
                    <a:gd name="connsiteX2" fmla="*/ 382955 w 1348155"/>
                    <a:gd name="connsiteY2" fmla="*/ 1439982 h 1499900"/>
                    <a:gd name="connsiteX3" fmla="*/ 742463 w 1348155"/>
                    <a:gd name="connsiteY3" fmla="*/ 1135182 h 1499900"/>
                    <a:gd name="connsiteX4" fmla="*/ 1008186 w 1348155"/>
                    <a:gd name="connsiteY4" fmla="*/ 556843 h 1499900"/>
                    <a:gd name="connsiteX5" fmla="*/ 1119555 w 1348155"/>
                    <a:gd name="connsiteY5" fmla="*/ 152400 h 1499900"/>
                    <a:gd name="connsiteX6" fmla="*/ 1348155 w 1348155"/>
                    <a:gd name="connsiteY6" fmla="*/ 0 h 1499900"/>
                    <a:gd name="connsiteX0" fmla="*/ 0 w 1348155"/>
                    <a:gd name="connsiteY0" fmla="*/ 1418490 h 1499900"/>
                    <a:gd name="connsiteX1" fmla="*/ 228600 w 1348155"/>
                    <a:gd name="connsiteY1" fmla="*/ 1494690 h 1499900"/>
                    <a:gd name="connsiteX2" fmla="*/ 382955 w 1348155"/>
                    <a:gd name="connsiteY2" fmla="*/ 1439982 h 1499900"/>
                    <a:gd name="connsiteX3" fmla="*/ 742463 w 1348155"/>
                    <a:gd name="connsiteY3" fmla="*/ 1135182 h 1499900"/>
                    <a:gd name="connsiteX4" fmla="*/ 967155 w 1348155"/>
                    <a:gd name="connsiteY4" fmla="*/ 533400 h 1499900"/>
                    <a:gd name="connsiteX5" fmla="*/ 1119555 w 1348155"/>
                    <a:gd name="connsiteY5" fmla="*/ 152400 h 1499900"/>
                    <a:gd name="connsiteX6" fmla="*/ 1348155 w 1348155"/>
                    <a:gd name="connsiteY6" fmla="*/ 0 h 1499900"/>
                    <a:gd name="connsiteX0" fmla="*/ 0 w 1348155"/>
                    <a:gd name="connsiteY0" fmla="*/ 1418490 h 1499900"/>
                    <a:gd name="connsiteX1" fmla="*/ 228600 w 1348155"/>
                    <a:gd name="connsiteY1" fmla="*/ 1494690 h 1499900"/>
                    <a:gd name="connsiteX2" fmla="*/ 382955 w 1348155"/>
                    <a:gd name="connsiteY2" fmla="*/ 1439982 h 1499900"/>
                    <a:gd name="connsiteX3" fmla="*/ 742463 w 1348155"/>
                    <a:gd name="connsiteY3" fmla="*/ 1135182 h 1499900"/>
                    <a:gd name="connsiteX4" fmla="*/ 967155 w 1348155"/>
                    <a:gd name="connsiteY4" fmla="*/ 533400 h 1499900"/>
                    <a:gd name="connsiteX5" fmla="*/ 1119555 w 1348155"/>
                    <a:gd name="connsiteY5" fmla="*/ 152400 h 1499900"/>
                    <a:gd name="connsiteX6" fmla="*/ 1348155 w 1348155"/>
                    <a:gd name="connsiteY6" fmla="*/ 0 h 1499900"/>
                    <a:gd name="connsiteX0" fmla="*/ 0 w 1348155"/>
                    <a:gd name="connsiteY0" fmla="*/ 1418490 h 1499900"/>
                    <a:gd name="connsiteX1" fmla="*/ 228600 w 1348155"/>
                    <a:gd name="connsiteY1" fmla="*/ 1494690 h 1499900"/>
                    <a:gd name="connsiteX2" fmla="*/ 382955 w 1348155"/>
                    <a:gd name="connsiteY2" fmla="*/ 1439982 h 1499900"/>
                    <a:gd name="connsiteX3" fmla="*/ 742463 w 1348155"/>
                    <a:gd name="connsiteY3" fmla="*/ 1135182 h 1499900"/>
                    <a:gd name="connsiteX4" fmla="*/ 967155 w 1348155"/>
                    <a:gd name="connsiteY4" fmla="*/ 533400 h 1499900"/>
                    <a:gd name="connsiteX5" fmla="*/ 1119555 w 1348155"/>
                    <a:gd name="connsiteY5" fmla="*/ 152400 h 1499900"/>
                    <a:gd name="connsiteX6" fmla="*/ 1348155 w 1348155"/>
                    <a:gd name="connsiteY6" fmla="*/ 0 h 1499900"/>
                    <a:gd name="connsiteX0" fmla="*/ 0 w 1348155"/>
                    <a:gd name="connsiteY0" fmla="*/ 1494690 h 1576100"/>
                    <a:gd name="connsiteX1" fmla="*/ 228600 w 1348155"/>
                    <a:gd name="connsiteY1" fmla="*/ 1570890 h 1576100"/>
                    <a:gd name="connsiteX2" fmla="*/ 382955 w 1348155"/>
                    <a:gd name="connsiteY2" fmla="*/ 1516182 h 1576100"/>
                    <a:gd name="connsiteX3" fmla="*/ 742463 w 1348155"/>
                    <a:gd name="connsiteY3" fmla="*/ 1211382 h 1576100"/>
                    <a:gd name="connsiteX4" fmla="*/ 967155 w 1348155"/>
                    <a:gd name="connsiteY4" fmla="*/ 609600 h 1576100"/>
                    <a:gd name="connsiteX5" fmla="*/ 1119555 w 1348155"/>
                    <a:gd name="connsiteY5" fmla="*/ 228600 h 1576100"/>
                    <a:gd name="connsiteX6" fmla="*/ 1348155 w 1348155"/>
                    <a:gd name="connsiteY6" fmla="*/ 0 h 1576100"/>
                    <a:gd name="connsiteX0" fmla="*/ 0 w 1348155"/>
                    <a:gd name="connsiteY0" fmla="*/ 1494690 h 1613223"/>
                    <a:gd name="connsiteX1" fmla="*/ 228600 w 1348155"/>
                    <a:gd name="connsiteY1" fmla="*/ 1570890 h 1613223"/>
                    <a:gd name="connsiteX2" fmla="*/ 382955 w 1348155"/>
                    <a:gd name="connsiteY2" fmla="*/ 1516182 h 1613223"/>
                    <a:gd name="connsiteX3" fmla="*/ 742463 w 1348155"/>
                    <a:gd name="connsiteY3" fmla="*/ 1211382 h 1613223"/>
                    <a:gd name="connsiteX4" fmla="*/ 967155 w 1348155"/>
                    <a:gd name="connsiteY4" fmla="*/ 609600 h 1613223"/>
                    <a:gd name="connsiteX5" fmla="*/ 1119555 w 1348155"/>
                    <a:gd name="connsiteY5" fmla="*/ 228600 h 1613223"/>
                    <a:gd name="connsiteX6" fmla="*/ 1348155 w 1348155"/>
                    <a:gd name="connsiteY6" fmla="*/ 0 h 1613223"/>
                    <a:gd name="connsiteX0" fmla="*/ 0 w 1348155"/>
                    <a:gd name="connsiteY0" fmla="*/ 1494690 h 1580008"/>
                    <a:gd name="connsiteX1" fmla="*/ 228600 w 1348155"/>
                    <a:gd name="connsiteY1" fmla="*/ 1570890 h 1580008"/>
                    <a:gd name="connsiteX2" fmla="*/ 382955 w 1348155"/>
                    <a:gd name="connsiteY2" fmla="*/ 1516182 h 1580008"/>
                    <a:gd name="connsiteX3" fmla="*/ 742463 w 1348155"/>
                    <a:gd name="connsiteY3" fmla="*/ 1211382 h 1580008"/>
                    <a:gd name="connsiteX4" fmla="*/ 967155 w 1348155"/>
                    <a:gd name="connsiteY4" fmla="*/ 609600 h 1580008"/>
                    <a:gd name="connsiteX5" fmla="*/ 1119555 w 1348155"/>
                    <a:gd name="connsiteY5" fmla="*/ 228600 h 1580008"/>
                    <a:gd name="connsiteX6" fmla="*/ 1348155 w 1348155"/>
                    <a:gd name="connsiteY6" fmla="*/ 0 h 1580008"/>
                    <a:gd name="connsiteX0" fmla="*/ 0 w 1348155"/>
                    <a:gd name="connsiteY0" fmla="*/ 1494690 h 1587826"/>
                    <a:gd name="connsiteX1" fmla="*/ 228600 w 1348155"/>
                    <a:gd name="connsiteY1" fmla="*/ 1570890 h 1587826"/>
                    <a:gd name="connsiteX2" fmla="*/ 357555 w 1348155"/>
                    <a:gd name="connsiteY2" fmla="*/ 1524000 h 1587826"/>
                    <a:gd name="connsiteX3" fmla="*/ 742463 w 1348155"/>
                    <a:gd name="connsiteY3" fmla="*/ 1211382 h 1587826"/>
                    <a:gd name="connsiteX4" fmla="*/ 967155 w 1348155"/>
                    <a:gd name="connsiteY4" fmla="*/ 609600 h 1587826"/>
                    <a:gd name="connsiteX5" fmla="*/ 1119555 w 1348155"/>
                    <a:gd name="connsiteY5" fmla="*/ 228600 h 1587826"/>
                    <a:gd name="connsiteX6" fmla="*/ 1348155 w 1348155"/>
                    <a:gd name="connsiteY6" fmla="*/ 0 h 1587826"/>
                    <a:gd name="connsiteX0" fmla="*/ 0 w 1348155"/>
                    <a:gd name="connsiteY0" fmla="*/ 1494690 h 1587826"/>
                    <a:gd name="connsiteX1" fmla="*/ 228600 w 1348155"/>
                    <a:gd name="connsiteY1" fmla="*/ 1570890 h 1587826"/>
                    <a:gd name="connsiteX2" fmla="*/ 357555 w 1348155"/>
                    <a:gd name="connsiteY2" fmla="*/ 1524000 h 1587826"/>
                    <a:gd name="connsiteX3" fmla="*/ 742463 w 1348155"/>
                    <a:gd name="connsiteY3" fmla="*/ 1211382 h 1587826"/>
                    <a:gd name="connsiteX4" fmla="*/ 967155 w 1348155"/>
                    <a:gd name="connsiteY4" fmla="*/ 609600 h 1587826"/>
                    <a:gd name="connsiteX5" fmla="*/ 1119555 w 1348155"/>
                    <a:gd name="connsiteY5" fmla="*/ 228600 h 1587826"/>
                    <a:gd name="connsiteX6" fmla="*/ 1348155 w 1348155"/>
                    <a:gd name="connsiteY6" fmla="*/ 0 h 1587826"/>
                    <a:gd name="connsiteX0" fmla="*/ 0 w 1348155"/>
                    <a:gd name="connsiteY0" fmla="*/ 1494690 h 1600200"/>
                    <a:gd name="connsiteX1" fmla="*/ 205155 w 1348155"/>
                    <a:gd name="connsiteY1" fmla="*/ 1600200 h 1600200"/>
                    <a:gd name="connsiteX2" fmla="*/ 357555 w 1348155"/>
                    <a:gd name="connsiteY2" fmla="*/ 1524000 h 1600200"/>
                    <a:gd name="connsiteX3" fmla="*/ 742463 w 1348155"/>
                    <a:gd name="connsiteY3" fmla="*/ 1211382 h 1600200"/>
                    <a:gd name="connsiteX4" fmla="*/ 967155 w 1348155"/>
                    <a:gd name="connsiteY4" fmla="*/ 609600 h 1600200"/>
                    <a:gd name="connsiteX5" fmla="*/ 1119555 w 1348155"/>
                    <a:gd name="connsiteY5" fmla="*/ 228600 h 1600200"/>
                    <a:gd name="connsiteX6" fmla="*/ 1348155 w 1348155"/>
                    <a:gd name="connsiteY6" fmla="*/ 0 h 1600200"/>
                    <a:gd name="connsiteX0" fmla="*/ 0 w 1348155"/>
                    <a:gd name="connsiteY0" fmla="*/ 1494690 h 1600200"/>
                    <a:gd name="connsiteX1" fmla="*/ 205155 w 1348155"/>
                    <a:gd name="connsiteY1" fmla="*/ 1600200 h 1600200"/>
                    <a:gd name="connsiteX2" fmla="*/ 433755 w 1348155"/>
                    <a:gd name="connsiteY2" fmla="*/ 1524000 h 1600200"/>
                    <a:gd name="connsiteX3" fmla="*/ 742463 w 1348155"/>
                    <a:gd name="connsiteY3" fmla="*/ 1211382 h 1600200"/>
                    <a:gd name="connsiteX4" fmla="*/ 967155 w 1348155"/>
                    <a:gd name="connsiteY4" fmla="*/ 609600 h 1600200"/>
                    <a:gd name="connsiteX5" fmla="*/ 1119555 w 1348155"/>
                    <a:gd name="connsiteY5" fmla="*/ 228600 h 1600200"/>
                    <a:gd name="connsiteX6" fmla="*/ 1348155 w 1348155"/>
                    <a:gd name="connsiteY6" fmla="*/ 0 h 1600200"/>
                    <a:gd name="connsiteX0" fmla="*/ 0 w 1478573"/>
                    <a:gd name="connsiteY0" fmla="*/ 1645141 h 1645141"/>
                    <a:gd name="connsiteX1" fmla="*/ 335573 w 1478573"/>
                    <a:gd name="connsiteY1" fmla="*/ 1600200 h 1645141"/>
                    <a:gd name="connsiteX2" fmla="*/ 564173 w 1478573"/>
                    <a:gd name="connsiteY2" fmla="*/ 1524000 h 1645141"/>
                    <a:gd name="connsiteX3" fmla="*/ 872881 w 1478573"/>
                    <a:gd name="connsiteY3" fmla="*/ 1211382 h 1645141"/>
                    <a:gd name="connsiteX4" fmla="*/ 1097573 w 1478573"/>
                    <a:gd name="connsiteY4" fmla="*/ 609600 h 1645141"/>
                    <a:gd name="connsiteX5" fmla="*/ 1249973 w 1478573"/>
                    <a:gd name="connsiteY5" fmla="*/ 228600 h 1645141"/>
                    <a:gd name="connsiteX6" fmla="*/ 1478573 w 1478573"/>
                    <a:gd name="connsiteY6" fmla="*/ 0 h 1645141"/>
                    <a:gd name="connsiteX0" fmla="*/ 0 w 1478573"/>
                    <a:gd name="connsiteY0" fmla="*/ 1645141 h 1645141"/>
                    <a:gd name="connsiteX1" fmla="*/ 335573 w 1478573"/>
                    <a:gd name="connsiteY1" fmla="*/ 1600200 h 1645141"/>
                    <a:gd name="connsiteX2" fmla="*/ 564173 w 1478573"/>
                    <a:gd name="connsiteY2" fmla="*/ 1524000 h 1645141"/>
                    <a:gd name="connsiteX3" fmla="*/ 872881 w 1478573"/>
                    <a:gd name="connsiteY3" fmla="*/ 1211382 h 1645141"/>
                    <a:gd name="connsiteX4" fmla="*/ 1097573 w 1478573"/>
                    <a:gd name="connsiteY4" fmla="*/ 609600 h 1645141"/>
                    <a:gd name="connsiteX5" fmla="*/ 1249973 w 1478573"/>
                    <a:gd name="connsiteY5" fmla="*/ 228600 h 1645141"/>
                    <a:gd name="connsiteX6" fmla="*/ 1478573 w 1478573"/>
                    <a:gd name="connsiteY6" fmla="*/ 0 h 1645141"/>
                    <a:gd name="connsiteX0" fmla="*/ 0 w 1478573"/>
                    <a:gd name="connsiteY0" fmla="*/ 1645141 h 1645141"/>
                    <a:gd name="connsiteX1" fmla="*/ 335573 w 1478573"/>
                    <a:gd name="connsiteY1" fmla="*/ 1600200 h 1645141"/>
                    <a:gd name="connsiteX2" fmla="*/ 564173 w 1478573"/>
                    <a:gd name="connsiteY2" fmla="*/ 1524000 h 1645141"/>
                    <a:gd name="connsiteX3" fmla="*/ 872881 w 1478573"/>
                    <a:gd name="connsiteY3" fmla="*/ 1211382 h 1645141"/>
                    <a:gd name="connsiteX4" fmla="*/ 1097573 w 1478573"/>
                    <a:gd name="connsiteY4" fmla="*/ 609600 h 1645141"/>
                    <a:gd name="connsiteX5" fmla="*/ 1249973 w 1478573"/>
                    <a:gd name="connsiteY5" fmla="*/ 228600 h 1645141"/>
                    <a:gd name="connsiteX6" fmla="*/ 1478573 w 1478573"/>
                    <a:gd name="connsiteY6" fmla="*/ 0 h 1645141"/>
                    <a:gd name="connsiteX0" fmla="*/ 0 w 1478573"/>
                    <a:gd name="connsiteY0" fmla="*/ 1480627 h 1600200"/>
                    <a:gd name="connsiteX1" fmla="*/ 335573 w 1478573"/>
                    <a:gd name="connsiteY1" fmla="*/ 1600200 h 1600200"/>
                    <a:gd name="connsiteX2" fmla="*/ 564173 w 1478573"/>
                    <a:gd name="connsiteY2" fmla="*/ 1524000 h 1600200"/>
                    <a:gd name="connsiteX3" fmla="*/ 872881 w 1478573"/>
                    <a:gd name="connsiteY3" fmla="*/ 1211382 h 1600200"/>
                    <a:gd name="connsiteX4" fmla="*/ 1097573 w 1478573"/>
                    <a:gd name="connsiteY4" fmla="*/ 609600 h 1600200"/>
                    <a:gd name="connsiteX5" fmla="*/ 1249973 w 1478573"/>
                    <a:gd name="connsiteY5" fmla="*/ 228600 h 1600200"/>
                    <a:gd name="connsiteX6" fmla="*/ 1478573 w 1478573"/>
                    <a:gd name="connsiteY6" fmla="*/ 0 h 1600200"/>
                    <a:gd name="connsiteX0" fmla="*/ 0 w 1478573"/>
                    <a:gd name="connsiteY0" fmla="*/ 1480627 h 1600200"/>
                    <a:gd name="connsiteX1" fmla="*/ 335573 w 1478573"/>
                    <a:gd name="connsiteY1" fmla="*/ 1600200 h 1600200"/>
                    <a:gd name="connsiteX2" fmla="*/ 564173 w 1478573"/>
                    <a:gd name="connsiteY2" fmla="*/ 1524000 h 1600200"/>
                    <a:gd name="connsiteX3" fmla="*/ 872881 w 1478573"/>
                    <a:gd name="connsiteY3" fmla="*/ 1211382 h 1600200"/>
                    <a:gd name="connsiteX4" fmla="*/ 1097573 w 1478573"/>
                    <a:gd name="connsiteY4" fmla="*/ 609600 h 1600200"/>
                    <a:gd name="connsiteX5" fmla="*/ 1249973 w 1478573"/>
                    <a:gd name="connsiteY5" fmla="*/ 228600 h 1600200"/>
                    <a:gd name="connsiteX6" fmla="*/ 1478573 w 1478573"/>
                    <a:gd name="connsiteY6" fmla="*/ 0 h 1600200"/>
                    <a:gd name="connsiteX0" fmla="*/ -1 w 1142999"/>
                    <a:gd name="connsiteY0" fmla="*/ 1600200 h 1600200"/>
                    <a:gd name="connsiteX1" fmla="*/ 228599 w 1142999"/>
                    <a:gd name="connsiteY1" fmla="*/ 1524000 h 1600200"/>
                    <a:gd name="connsiteX2" fmla="*/ 537307 w 1142999"/>
                    <a:gd name="connsiteY2" fmla="*/ 1211382 h 1600200"/>
                    <a:gd name="connsiteX3" fmla="*/ 761999 w 1142999"/>
                    <a:gd name="connsiteY3" fmla="*/ 609600 h 1600200"/>
                    <a:gd name="connsiteX4" fmla="*/ 914399 w 1142999"/>
                    <a:gd name="connsiteY4" fmla="*/ 228600 h 1600200"/>
                    <a:gd name="connsiteX5" fmla="*/ 1142999 w 1142999"/>
                    <a:gd name="connsiteY5" fmla="*/ 0 h 1600200"/>
                    <a:gd name="connsiteX0" fmla="*/ 1 w 1143001"/>
                    <a:gd name="connsiteY0" fmla="*/ 1600200 h 1828540"/>
                    <a:gd name="connsiteX1" fmla="*/ 316516 w 1143001"/>
                    <a:gd name="connsiteY1" fmla="*/ 1764714 h 1828540"/>
                    <a:gd name="connsiteX2" fmla="*/ 537309 w 1143001"/>
                    <a:gd name="connsiteY2" fmla="*/ 1211382 h 1828540"/>
                    <a:gd name="connsiteX3" fmla="*/ 762001 w 1143001"/>
                    <a:gd name="connsiteY3" fmla="*/ 609600 h 1828540"/>
                    <a:gd name="connsiteX4" fmla="*/ 914401 w 1143001"/>
                    <a:gd name="connsiteY4" fmla="*/ 228600 h 1828540"/>
                    <a:gd name="connsiteX5" fmla="*/ 1143001 w 1143001"/>
                    <a:gd name="connsiteY5" fmla="*/ 0 h 1828540"/>
                    <a:gd name="connsiteX0" fmla="*/ -1 w 1142999"/>
                    <a:gd name="connsiteY0" fmla="*/ 1600200 h 1787411"/>
                    <a:gd name="connsiteX1" fmla="*/ 316514 w 1142999"/>
                    <a:gd name="connsiteY1" fmla="*/ 1764714 h 1787411"/>
                    <a:gd name="connsiteX2" fmla="*/ 537307 w 1142999"/>
                    <a:gd name="connsiteY2" fmla="*/ 1211382 h 1787411"/>
                    <a:gd name="connsiteX3" fmla="*/ 761999 w 1142999"/>
                    <a:gd name="connsiteY3" fmla="*/ 609600 h 1787411"/>
                    <a:gd name="connsiteX4" fmla="*/ 914399 w 1142999"/>
                    <a:gd name="connsiteY4" fmla="*/ 228600 h 1787411"/>
                    <a:gd name="connsiteX5" fmla="*/ 1142999 w 1142999"/>
                    <a:gd name="connsiteY5" fmla="*/ 0 h 1787411"/>
                    <a:gd name="connsiteX0" fmla="*/ 1 w 1143001"/>
                    <a:gd name="connsiteY0" fmla="*/ 1600200 h 1787411"/>
                    <a:gd name="connsiteX1" fmla="*/ 316516 w 1143001"/>
                    <a:gd name="connsiteY1" fmla="*/ 1764714 h 1787411"/>
                    <a:gd name="connsiteX2" fmla="*/ 537309 w 1143001"/>
                    <a:gd name="connsiteY2" fmla="*/ 1211382 h 1787411"/>
                    <a:gd name="connsiteX3" fmla="*/ 762001 w 1143001"/>
                    <a:gd name="connsiteY3" fmla="*/ 609600 h 1787411"/>
                    <a:gd name="connsiteX4" fmla="*/ 914401 w 1143001"/>
                    <a:gd name="connsiteY4" fmla="*/ 228600 h 1787411"/>
                    <a:gd name="connsiteX5" fmla="*/ 1143001 w 1143001"/>
                    <a:gd name="connsiteY5" fmla="*/ 0 h 1787411"/>
                    <a:gd name="connsiteX0" fmla="*/ -1 w 1142999"/>
                    <a:gd name="connsiteY0" fmla="*/ 1600200 h 1737036"/>
                    <a:gd name="connsiteX1" fmla="*/ 316516 w 1142999"/>
                    <a:gd name="connsiteY1" fmla="*/ 1600200 h 1737036"/>
                    <a:gd name="connsiteX2" fmla="*/ 537307 w 1142999"/>
                    <a:gd name="connsiteY2" fmla="*/ 1211382 h 1737036"/>
                    <a:gd name="connsiteX3" fmla="*/ 761999 w 1142999"/>
                    <a:gd name="connsiteY3" fmla="*/ 609600 h 1737036"/>
                    <a:gd name="connsiteX4" fmla="*/ 914399 w 1142999"/>
                    <a:gd name="connsiteY4" fmla="*/ 228600 h 1737036"/>
                    <a:gd name="connsiteX5" fmla="*/ 1142999 w 1142999"/>
                    <a:gd name="connsiteY5" fmla="*/ 0 h 173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9" h="1737036">
                      <a:moveTo>
                        <a:pt x="-1" y="1600200"/>
                      </a:moveTo>
                      <a:cubicBezTo>
                        <a:pt x="174523" y="1737036"/>
                        <a:pt x="146126" y="1622897"/>
                        <a:pt x="316516" y="1600200"/>
                      </a:cubicBezTo>
                      <a:cubicBezTo>
                        <a:pt x="402160" y="1540282"/>
                        <a:pt x="463060" y="1376482"/>
                        <a:pt x="537307" y="1211382"/>
                      </a:cubicBezTo>
                      <a:cubicBezTo>
                        <a:pt x="611554" y="1046282"/>
                        <a:pt x="761999" y="609600"/>
                        <a:pt x="761999" y="609600"/>
                      </a:cubicBezTo>
                      <a:cubicBezTo>
                        <a:pt x="840153" y="438964"/>
                        <a:pt x="850899" y="330200"/>
                        <a:pt x="914399" y="228600"/>
                      </a:cubicBezTo>
                      <a:cubicBezTo>
                        <a:pt x="977899" y="127000"/>
                        <a:pt x="1052471" y="8466"/>
                        <a:pt x="1142999" y="0"/>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sp>
              <p:nvSpPr>
                <p:cNvPr id="47" name="Freeform 46"/>
                <p:cNvSpPr/>
                <p:nvPr/>
              </p:nvSpPr>
              <p:spPr>
                <a:xfrm>
                  <a:off x="8771413" y="2226848"/>
                  <a:ext cx="375784" cy="205807"/>
                </a:xfrm>
                <a:custGeom>
                  <a:avLst/>
                  <a:gdLst>
                    <a:gd name="connsiteX0" fmla="*/ 0 w 2266461"/>
                    <a:gd name="connsiteY0" fmla="*/ 205805 h 205805"/>
                    <a:gd name="connsiteX1" fmla="*/ 140677 w 2266461"/>
                    <a:gd name="connsiteY1" fmla="*/ 49497 h 205805"/>
                    <a:gd name="connsiteX2" fmla="*/ 437661 w 2266461"/>
                    <a:gd name="connsiteY2" fmla="*/ 18236 h 205805"/>
                    <a:gd name="connsiteX3" fmla="*/ 2266461 w 2266461"/>
                    <a:gd name="connsiteY3" fmla="*/ 158913 h 205805"/>
                    <a:gd name="connsiteX0" fmla="*/ 0 w 437660"/>
                    <a:gd name="connsiteY0" fmla="*/ 205805 h 205805"/>
                    <a:gd name="connsiteX1" fmla="*/ 140677 w 437660"/>
                    <a:gd name="connsiteY1" fmla="*/ 49497 h 205805"/>
                    <a:gd name="connsiteX2" fmla="*/ 437661 w 437660"/>
                    <a:gd name="connsiteY2" fmla="*/ 18236 h 205805"/>
                  </a:gdLst>
                  <a:ahLst/>
                  <a:cxnLst>
                    <a:cxn ang="0">
                      <a:pos x="connsiteX0" y="connsiteY0"/>
                    </a:cxn>
                    <a:cxn ang="0">
                      <a:pos x="connsiteX1" y="connsiteY1"/>
                    </a:cxn>
                    <a:cxn ang="0">
                      <a:pos x="connsiteX2" y="connsiteY2"/>
                    </a:cxn>
                  </a:cxnLst>
                  <a:rect l="l" t="t" r="r" b="b"/>
                  <a:pathLst>
                    <a:path w="437660" h="205805">
                      <a:moveTo>
                        <a:pt x="0" y="205805"/>
                      </a:moveTo>
                      <a:cubicBezTo>
                        <a:pt x="33867" y="143281"/>
                        <a:pt x="67734" y="80758"/>
                        <a:pt x="140677" y="49497"/>
                      </a:cubicBezTo>
                      <a:cubicBezTo>
                        <a:pt x="213620" y="18236"/>
                        <a:pt x="83364" y="0"/>
                        <a:pt x="437661" y="18236"/>
                      </a:cubicBezTo>
                    </a:path>
                  </a:pathLst>
                </a:custGeom>
                <a:ln w="571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grpSp>
          <p:cxnSp>
            <p:nvCxnSpPr>
              <p:cNvPr id="39" name="Straight Connector 38"/>
              <p:cNvCxnSpPr/>
              <p:nvPr/>
            </p:nvCxnSpPr>
            <p:spPr>
              <a:xfrm>
                <a:off x="7515228" y="2743199"/>
                <a:ext cx="418443" cy="189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0" name="Lightning Bolt 39"/>
              <p:cNvSpPr/>
              <p:nvPr/>
            </p:nvSpPr>
            <p:spPr>
              <a:xfrm rot="1567232">
                <a:off x="2615591" y="1592941"/>
                <a:ext cx="375147" cy="1072027"/>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1" name="TextBox 40"/>
              <p:cNvSpPr txBox="1"/>
              <p:nvPr/>
            </p:nvSpPr>
            <p:spPr>
              <a:xfrm>
                <a:off x="2971800" y="1676399"/>
                <a:ext cx="1716395" cy="369332"/>
              </a:xfrm>
              <a:prstGeom prst="rect">
                <a:avLst/>
              </a:prstGeom>
              <a:noFill/>
            </p:spPr>
            <p:txBody>
              <a:bodyPr wrap="none" rtlCol="0">
                <a:spAutoFit/>
              </a:bodyPr>
              <a:lstStyle/>
              <a:p>
                <a:pPr fontAlgn="base">
                  <a:spcBef>
                    <a:spcPct val="0"/>
                  </a:spcBef>
                  <a:spcAft>
                    <a:spcPct val="0"/>
                  </a:spcAft>
                </a:pPr>
                <a:r>
                  <a:rPr lang="en-US" b="1" dirty="0" smtClean="0">
                    <a:solidFill>
                      <a:srgbClr val="000000"/>
                    </a:solidFill>
                    <a:latin typeface="Bookman Old Style" pitchFamily="18" charset="0"/>
                  </a:rPr>
                  <a:t>Disturbance</a:t>
                </a:r>
                <a:endParaRPr lang="en-US" b="1" dirty="0">
                  <a:solidFill>
                    <a:srgbClr val="000000"/>
                  </a:solidFill>
                  <a:latin typeface="Bookman Old Style" pitchFamily="18" charset="0"/>
                </a:endParaRPr>
              </a:p>
            </p:txBody>
          </p:sp>
          <p:sp>
            <p:nvSpPr>
              <p:cNvPr id="42" name="TextBox 41"/>
              <p:cNvSpPr txBox="1"/>
              <p:nvPr/>
            </p:nvSpPr>
            <p:spPr>
              <a:xfrm>
                <a:off x="6494638" y="1895442"/>
                <a:ext cx="1547657" cy="338554"/>
              </a:xfrm>
              <a:prstGeom prst="rect">
                <a:avLst/>
              </a:prstGeom>
              <a:noFill/>
            </p:spPr>
            <p:txBody>
              <a:bodyPr wrap="none" rtlCol="0">
                <a:spAutoFit/>
              </a:bodyPr>
              <a:lstStyle/>
              <a:p>
                <a:pPr fontAlgn="base">
                  <a:spcBef>
                    <a:spcPct val="0"/>
                  </a:spcBef>
                  <a:spcAft>
                    <a:spcPct val="0"/>
                  </a:spcAft>
                </a:pPr>
                <a:r>
                  <a:rPr lang="en-US" sz="1600" b="1" dirty="0" smtClean="0">
                    <a:solidFill>
                      <a:srgbClr val="000000"/>
                    </a:solidFill>
                    <a:latin typeface="Bookman Old Style" pitchFamily="18" charset="0"/>
                  </a:rPr>
                  <a:t>Disturbance</a:t>
                </a:r>
                <a:endParaRPr lang="en-US" sz="1600" b="1" dirty="0">
                  <a:solidFill>
                    <a:srgbClr val="000000"/>
                  </a:solidFill>
                  <a:latin typeface="Bookman Old Style" pitchFamily="18" charset="0"/>
                </a:endParaRPr>
              </a:p>
            </p:txBody>
          </p:sp>
          <p:sp>
            <p:nvSpPr>
              <p:cNvPr id="44" name="Lightning Bolt 43"/>
              <p:cNvSpPr/>
              <p:nvPr/>
            </p:nvSpPr>
            <p:spPr>
              <a:xfrm rot="1567232">
                <a:off x="6251656" y="1628038"/>
                <a:ext cx="375147" cy="1072027"/>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6" name="Freeform 35"/>
              <p:cNvSpPr/>
              <p:nvPr/>
            </p:nvSpPr>
            <p:spPr>
              <a:xfrm>
                <a:off x="4267200" y="2666999"/>
                <a:ext cx="1752600" cy="153522"/>
              </a:xfrm>
              <a:custGeom>
                <a:avLst/>
                <a:gdLst>
                  <a:gd name="connsiteX0" fmla="*/ 0 w 2266461"/>
                  <a:gd name="connsiteY0" fmla="*/ 205805 h 205805"/>
                  <a:gd name="connsiteX1" fmla="*/ 140677 w 2266461"/>
                  <a:gd name="connsiteY1" fmla="*/ 49497 h 205805"/>
                  <a:gd name="connsiteX2" fmla="*/ 437661 w 2266461"/>
                  <a:gd name="connsiteY2" fmla="*/ 18236 h 205805"/>
                  <a:gd name="connsiteX3" fmla="*/ 2266461 w 2266461"/>
                  <a:gd name="connsiteY3" fmla="*/ 158913 h 205805"/>
                  <a:gd name="connsiteX0" fmla="*/ 0 w 2269035"/>
                  <a:gd name="connsiteY0" fmla="*/ 267026 h 267026"/>
                  <a:gd name="connsiteX1" fmla="*/ 140677 w 2269035"/>
                  <a:gd name="connsiteY1" fmla="*/ 110718 h 267026"/>
                  <a:gd name="connsiteX2" fmla="*/ 437661 w 2269035"/>
                  <a:gd name="connsiteY2" fmla="*/ 79457 h 267026"/>
                  <a:gd name="connsiteX3" fmla="*/ 2269035 w 2269035"/>
                  <a:gd name="connsiteY3" fmla="*/ 61221 h 267026"/>
                  <a:gd name="connsiteX0" fmla="*/ 0 w 2269035"/>
                  <a:gd name="connsiteY0" fmla="*/ 267026 h 267026"/>
                  <a:gd name="connsiteX1" fmla="*/ 140677 w 2269035"/>
                  <a:gd name="connsiteY1" fmla="*/ 110718 h 267026"/>
                  <a:gd name="connsiteX2" fmla="*/ 493268 w 2269035"/>
                  <a:gd name="connsiteY2" fmla="*/ 61221 h 267026"/>
                  <a:gd name="connsiteX3" fmla="*/ 2269035 w 2269035"/>
                  <a:gd name="connsiteY3" fmla="*/ 61221 h 267026"/>
                  <a:gd name="connsiteX0" fmla="*/ 0 w 2269035"/>
                  <a:gd name="connsiteY0" fmla="*/ 192804 h 192804"/>
                  <a:gd name="connsiteX1" fmla="*/ 140677 w 2269035"/>
                  <a:gd name="connsiteY1" fmla="*/ 110718 h 192804"/>
                  <a:gd name="connsiteX2" fmla="*/ 493268 w 2269035"/>
                  <a:gd name="connsiteY2" fmla="*/ 61221 h 192804"/>
                  <a:gd name="connsiteX3" fmla="*/ 2269035 w 2269035"/>
                  <a:gd name="connsiteY3" fmla="*/ 61221 h 192804"/>
                  <a:gd name="connsiteX0" fmla="*/ 0 w 2269035"/>
                  <a:gd name="connsiteY0" fmla="*/ 192804 h 192804"/>
                  <a:gd name="connsiteX1" fmla="*/ 147981 w 2269035"/>
                  <a:gd name="connsiteY1" fmla="*/ 97107 h 192804"/>
                  <a:gd name="connsiteX2" fmla="*/ 493268 w 2269035"/>
                  <a:gd name="connsiteY2" fmla="*/ 61221 h 192804"/>
                  <a:gd name="connsiteX3" fmla="*/ 2269035 w 2269035"/>
                  <a:gd name="connsiteY3" fmla="*/ 61221 h 192804"/>
                </a:gdLst>
                <a:ahLst/>
                <a:cxnLst>
                  <a:cxn ang="0">
                    <a:pos x="connsiteX0" y="connsiteY0"/>
                  </a:cxn>
                  <a:cxn ang="0">
                    <a:pos x="connsiteX1" y="connsiteY1"/>
                  </a:cxn>
                  <a:cxn ang="0">
                    <a:pos x="connsiteX2" y="connsiteY2"/>
                  </a:cxn>
                  <a:cxn ang="0">
                    <a:pos x="connsiteX3" y="connsiteY3"/>
                  </a:cxn>
                </a:cxnLst>
                <a:rect l="l" t="t" r="r" b="b"/>
                <a:pathLst>
                  <a:path w="2269035" h="192804">
                    <a:moveTo>
                      <a:pt x="0" y="192804"/>
                    </a:moveTo>
                    <a:cubicBezTo>
                      <a:pt x="33867" y="130280"/>
                      <a:pt x="65770" y="119037"/>
                      <a:pt x="147981" y="97107"/>
                    </a:cubicBezTo>
                    <a:cubicBezTo>
                      <a:pt x="230192" y="75177"/>
                      <a:pt x="139759" y="67202"/>
                      <a:pt x="493268" y="61221"/>
                    </a:cubicBezTo>
                    <a:cubicBezTo>
                      <a:pt x="846777" y="55240"/>
                      <a:pt x="1531783" y="0"/>
                      <a:pt x="2269035" y="61221"/>
                    </a:cubicBezTo>
                  </a:path>
                </a:pathLst>
              </a:custGeom>
              <a:ln w="57150">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sp>
            <p:nvSpPr>
              <p:cNvPr id="66" name="Freeform 65"/>
              <p:cNvSpPr/>
              <p:nvPr/>
            </p:nvSpPr>
            <p:spPr>
              <a:xfrm>
                <a:off x="3219450" y="2771775"/>
                <a:ext cx="1123950" cy="1374775"/>
              </a:xfrm>
              <a:custGeom>
                <a:avLst/>
                <a:gdLst>
                  <a:gd name="connsiteX0" fmla="*/ 0 w 1038225"/>
                  <a:gd name="connsiteY0" fmla="*/ 1228725 h 1371600"/>
                  <a:gd name="connsiteX1" fmla="*/ 428625 w 1038225"/>
                  <a:gd name="connsiteY1" fmla="*/ 1285875 h 1371600"/>
                  <a:gd name="connsiteX2" fmla="*/ 752475 w 1038225"/>
                  <a:gd name="connsiteY2" fmla="*/ 714375 h 1371600"/>
                  <a:gd name="connsiteX3" fmla="*/ 942975 w 1038225"/>
                  <a:gd name="connsiteY3" fmla="*/ 114300 h 1371600"/>
                  <a:gd name="connsiteX4" fmla="*/ 1038225 w 1038225"/>
                  <a:gd name="connsiteY4" fmla="*/ 28575 h 1371600"/>
                  <a:gd name="connsiteX0" fmla="*/ 0 w 1123950"/>
                  <a:gd name="connsiteY0" fmla="*/ 1247775 h 1374775"/>
                  <a:gd name="connsiteX1" fmla="*/ 514350 w 1123950"/>
                  <a:gd name="connsiteY1" fmla="*/ 1285875 h 1374775"/>
                  <a:gd name="connsiteX2" fmla="*/ 838200 w 1123950"/>
                  <a:gd name="connsiteY2" fmla="*/ 714375 h 1374775"/>
                  <a:gd name="connsiteX3" fmla="*/ 1028700 w 1123950"/>
                  <a:gd name="connsiteY3" fmla="*/ 114300 h 1374775"/>
                  <a:gd name="connsiteX4" fmla="*/ 1123950 w 1123950"/>
                  <a:gd name="connsiteY4" fmla="*/ 28575 h 137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50" h="1374775">
                    <a:moveTo>
                      <a:pt x="0" y="1247775"/>
                    </a:moveTo>
                    <a:cubicBezTo>
                      <a:pt x="151606" y="1319212"/>
                      <a:pt x="374650" y="1374775"/>
                      <a:pt x="514350" y="1285875"/>
                    </a:cubicBezTo>
                    <a:cubicBezTo>
                      <a:pt x="654050" y="1196975"/>
                      <a:pt x="752475" y="909637"/>
                      <a:pt x="838200" y="714375"/>
                    </a:cubicBezTo>
                    <a:cubicBezTo>
                      <a:pt x="923925" y="519113"/>
                      <a:pt x="981075" y="228600"/>
                      <a:pt x="1028700" y="114300"/>
                    </a:cubicBezTo>
                    <a:cubicBezTo>
                      <a:pt x="1076325" y="0"/>
                      <a:pt x="1100137" y="14287"/>
                      <a:pt x="1123950" y="28575"/>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srgbClr val="000000"/>
                  </a:solidFill>
                </a:endParaRPr>
              </a:p>
            </p:txBody>
          </p:sp>
        </p:grpSp>
        <p:sp>
          <p:nvSpPr>
            <p:cNvPr id="49" name="TextBox 48"/>
            <p:cNvSpPr txBox="1"/>
            <p:nvPr/>
          </p:nvSpPr>
          <p:spPr>
            <a:xfrm>
              <a:off x="6025609" y="3733800"/>
              <a:ext cx="2961675" cy="923330"/>
            </a:xfrm>
            <a:prstGeom prst="rect">
              <a:avLst/>
            </a:prstGeom>
            <a:noFill/>
          </p:spPr>
          <p:txBody>
            <a:bodyPr wrap="none" rtlCol="0">
              <a:spAutoFit/>
            </a:bodyPr>
            <a:lstStyle/>
            <a:p>
              <a:pPr fontAlgn="base">
                <a:spcBef>
                  <a:spcPct val="0"/>
                </a:spcBef>
                <a:spcAft>
                  <a:spcPct val="0"/>
                </a:spcAft>
              </a:pPr>
              <a:r>
                <a:rPr lang="en-US" dirty="0" smtClean="0">
                  <a:solidFill>
                    <a:srgbClr val="000000"/>
                  </a:solidFill>
                </a:rPr>
                <a:t>Resilience increased:</a:t>
              </a:r>
            </a:p>
            <a:p>
              <a:pPr fontAlgn="base">
                <a:spcBef>
                  <a:spcPct val="0"/>
                </a:spcBef>
                <a:spcAft>
                  <a:spcPct val="0"/>
                </a:spcAft>
                <a:buFontTx/>
                <a:buChar char="-"/>
              </a:pPr>
              <a:r>
                <a:rPr lang="en-US" dirty="0" smtClean="0">
                  <a:solidFill>
                    <a:srgbClr val="000000"/>
                  </a:solidFill>
                </a:rPr>
                <a:t> Less loss in functionality</a:t>
              </a:r>
            </a:p>
            <a:p>
              <a:pPr fontAlgn="base">
                <a:spcBef>
                  <a:spcPct val="0"/>
                </a:spcBef>
                <a:spcAft>
                  <a:spcPct val="0"/>
                </a:spcAft>
                <a:buFontTx/>
                <a:buChar char="-"/>
              </a:pPr>
              <a:r>
                <a:rPr lang="en-US" dirty="0" smtClean="0">
                  <a:solidFill>
                    <a:srgbClr val="000000"/>
                  </a:solidFill>
                </a:rPr>
                <a:t> Faster recovery time</a:t>
              </a:r>
              <a:endParaRPr lang="en-US" dirty="0">
                <a:solidFill>
                  <a:srgbClr val="000000"/>
                </a:solidFill>
              </a:endParaRPr>
            </a:p>
          </p:txBody>
        </p:sp>
        <p:cxnSp>
          <p:nvCxnSpPr>
            <p:cNvPr id="51" name="Straight Arrow Connector 50"/>
            <p:cNvCxnSpPr/>
            <p:nvPr/>
          </p:nvCxnSpPr>
          <p:spPr>
            <a:xfrm flipH="1" flipV="1">
              <a:off x="6819900" y="3514725"/>
              <a:ext cx="12429" cy="2958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638800" y="1524000"/>
              <a:ext cx="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267200" y="914400"/>
              <a:ext cx="2971800" cy="923330"/>
            </a:xfrm>
            <a:prstGeom prst="rect">
              <a:avLst/>
            </a:prstGeom>
            <a:noFill/>
          </p:spPr>
          <p:txBody>
            <a:bodyPr wrap="square" rtlCol="0">
              <a:spAutoFit/>
            </a:bodyPr>
            <a:lstStyle/>
            <a:p>
              <a:pPr fontAlgn="base">
                <a:spcBef>
                  <a:spcPct val="0"/>
                </a:spcBef>
                <a:spcAft>
                  <a:spcPct val="0"/>
                </a:spcAft>
              </a:pPr>
              <a:r>
                <a:rPr lang="en-US" dirty="0" smtClean="0">
                  <a:solidFill>
                    <a:srgbClr val="000000"/>
                  </a:solidFill>
                </a:rPr>
                <a:t>Rebuilding, new projects, community awareness, etc.</a:t>
              </a:r>
              <a:endParaRPr lang="en-US" dirty="0">
                <a:solidFill>
                  <a:srgbClr val="000000"/>
                </a:solidFill>
              </a:endParaRPr>
            </a:p>
          </p:txBody>
        </p:sp>
      </p:gr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b="31"/>
          <a:stretch>
            <a:fillRect/>
          </a:stretch>
        </p:blipFill>
        <p:spPr bwMode="auto">
          <a:xfrm>
            <a:off x="0" y="1600200"/>
            <a:ext cx="8686800" cy="4724400"/>
          </a:xfrm>
          <a:prstGeom prst="rect">
            <a:avLst/>
          </a:prstGeom>
          <a:noFill/>
          <a:ln w="9525">
            <a:noFill/>
            <a:miter lim="800000"/>
            <a:headEnd/>
            <a:tailEnd/>
          </a:ln>
        </p:spPr>
      </p:pic>
      <p:sp>
        <p:nvSpPr>
          <p:cNvPr id="3" name="Rectangle 4"/>
          <p:cNvSpPr txBox="1">
            <a:spLocks noChangeArrowheads="1"/>
          </p:cNvSpPr>
          <p:nvPr/>
        </p:nvSpPr>
        <p:spPr>
          <a:xfrm>
            <a:off x="0" y="152400"/>
            <a:ext cx="8686800" cy="1219200"/>
          </a:xfrm>
          <a:prstGeom prst="rect">
            <a:avLst/>
          </a:prstGeom>
        </p:spPr>
        <p:txBody>
          <a:bodyPr lIns="91311" tIns="45657" rIns="91311" bIns="45657"/>
          <a:lstStyle/>
          <a:p>
            <a:pPr algn="ctr">
              <a:defRPr/>
            </a:pPr>
            <a:r>
              <a:rPr lang="en-US" sz="4000" b="1" kern="0" dirty="0" smtClean="0">
                <a:effectLst>
                  <a:outerShdw blurRad="38100" dist="38100" dir="2700000" algn="tl">
                    <a:srgbClr val="000000">
                      <a:alpha val="43137"/>
                    </a:srgbClr>
                  </a:outerShdw>
                </a:effectLst>
                <a:latin typeface="Arial" pitchFamily="34" charset="0"/>
                <a:ea typeface="+mj-ea"/>
                <a:cs typeface="Arial" pitchFamily="34" charset="0"/>
              </a:rPr>
              <a:t>The United States:</a:t>
            </a:r>
          </a:p>
          <a:p>
            <a:pPr algn="ctr">
              <a:defRPr/>
            </a:pPr>
            <a:r>
              <a:rPr lang="en-US" sz="4000" b="1" kern="0" dirty="0" smtClean="0">
                <a:effectLst>
                  <a:outerShdw blurRad="38100" dist="38100" dir="2700000" algn="tl">
                    <a:srgbClr val="000000">
                      <a:alpha val="43137"/>
                    </a:srgbClr>
                  </a:outerShdw>
                </a:effectLst>
                <a:latin typeface="Arial" pitchFamily="34" charset="0"/>
                <a:ea typeface="+mj-ea"/>
                <a:cs typeface="Arial" pitchFamily="34" charset="0"/>
              </a:rPr>
              <a:t>The Inevitable Empire?</a:t>
            </a:r>
            <a:endParaRPr lang="en-US" sz="4000" b="1" kern="0" dirty="0">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5" name="Oval 4"/>
          <p:cNvSpPr/>
          <p:nvPr/>
        </p:nvSpPr>
        <p:spPr bwMode="auto">
          <a:xfrm rot="4265635">
            <a:off x="2522073" y="4078130"/>
            <a:ext cx="554037" cy="687705"/>
          </a:xfrm>
          <a:prstGeom prst="ellipse">
            <a:avLst/>
          </a:prstGeom>
          <a:noFill/>
          <a:ln w="31750" cap="flat" cmpd="sng" algn="ctr">
            <a:solidFill>
              <a:schemeClr val="accent6"/>
            </a:solidFill>
            <a:prstDash val="solid"/>
            <a:round/>
            <a:headEnd type="none" w="med" len="med"/>
            <a:tailEnd type="none" w="med" len="med"/>
          </a:ln>
          <a:effectLst/>
        </p:spPr>
        <p:txBody>
          <a:bodyPr lIns="91311" tIns="45657" rIns="91311" bIns="45657"/>
          <a:lstStyle/>
          <a:p>
            <a:pPr eaLnBrk="0" hangingPunct="0">
              <a:defRPr/>
            </a:pPr>
            <a:endParaRPr lang="en-US"/>
          </a:p>
        </p:txBody>
      </p:sp>
      <p:sp>
        <p:nvSpPr>
          <p:cNvPr id="6" name="Oval 5"/>
          <p:cNvSpPr/>
          <p:nvPr/>
        </p:nvSpPr>
        <p:spPr bwMode="auto">
          <a:xfrm rot="6172061">
            <a:off x="4467865" y="3748339"/>
            <a:ext cx="481013" cy="883761"/>
          </a:xfrm>
          <a:prstGeom prst="ellipse">
            <a:avLst/>
          </a:prstGeom>
          <a:noFill/>
          <a:ln w="31750" cap="flat" cmpd="sng" algn="ctr">
            <a:solidFill>
              <a:schemeClr val="accent6"/>
            </a:solidFill>
            <a:prstDash val="solid"/>
            <a:round/>
            <a:headEnd type="none" w="med" len="med"/>
            <a:tailEnd type="none" w="med" len="med"/>
          </a:ln>
          <a:effectLst/>
        </p:spPr>
        <p:txBody>
          <a:bodyPr lIns="91311" tIns="45657" rIns="91311" bIns="45657"/>
          <a:lstStyle/>
          <a:p>
            <a:pPr eaLnBrk="0" hangingPunct="0">
              <a:defRPr/>
            </a:pPr>
            <a:endParaRPr lang="en-US"/>
          </a:p>
        </p:txBody>
      </p:sp>
      <p:cxnSp>
        <p:nvCxnSpPr>
          <p:cNvPr id="22534" name="Straight Connector 10"/>
          <p:cNvCxnSpPr>
            <a:cxnSpLocks noChangeShapeType="1"/>
          </p:cNvCxnSpPr>
          <p:nvPr/>
        </p:nvCxnSpPr>
        <p:spPr bwMode="auto">
          <a:xfrm>
            <a:off x="1592580" y="2971800"/>
            <a:ext cx="434340" cy="533400"/>
          </a:xfrm>
          <a:prstGeom prst="line">
            <a:avLst/>
          </a:prstGeom>
          <a:noFill/>
          <a:ln w="38100" algn="ctr">
            <a:solidFill>
              <a:srgbClr val="0033CC"/>
            </a:solidFill>
            <a:round/>
            <a:headEnd/>
            <a:tailEnd/>
          </a:ln>
        </p:spPr>
      </p:cxnSp>
      <p:cxnSp>
        <p:nvCxnSpPr>
          <p:cNvPr id="22535" name="Straight Connector 11"/>
          <p:cNvCxnSpPr>
            <a:cxnSpLocks noChangeShapeType="1"/>
          </p:cNvCxnSpPr>
          <p:nvPr/>
        </p:nvCxnSpPr>
        <p:spPr bwMode="auto">
          <a:xfrm flipH="1">
            <a:off x="2099310" y="3124200"/>
            <a:ext cx="361950" cy="381000"/>
          </a:xfrm>
          <a:prstGeom prst="line">
            <a:avLst/>
          </a:prstGeom>
          <a:noFill/>
          <a:ln w="38100" algn="ctr">
            <a:solidFill>
              <a:srgbClr val="0033CC"/>
            </a:solidFill>
            <a:round/>
            <a:headEnd/>
            <a:tailEnd/>
          </a:ln>
        </p:spPr>
      </p:cxn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990600"/>
          </a:xfrm>
        </p:spPr>
        <p:txBody>
          <a:bodyPr/>
          <a:lstStyle/>
          <a:p>
            <a:r>
              <a:rPr lang="en-US" sz="2800" dirty="0" smtClean="0"/>
              <a:t>Concepts of Coastal Resilience</a:t>
            </a:r>
            <a:r>
              <a:rPr lang="en-US" sz="2800" b="0" dirty="0" smtClean="0"/>
              <a:t> </a:t>
            </a:r>
            <a:r>
              <a:rPr lang="en-US" sz="1800" b="0" dirty="0" smtClean="0"/>
              <a:t>(3 of 4) </a:t>
            </a:r>
            <a:r>
              <a:rPr lang="en-US" sz="2800" dirty="0" smtClean="0"/>
              <a:t/>
            </a:r>
            <a:br>
              <a:rPr lang="en-US" sz="2800" dirty="0" smtClean="0"/>
            </a:br>
            <a:endParaRPr lang="en-US" sz="2800" i="1" dirty="0"/>
          </a:p>
        </p:txBody>
      </p:sp>
      <p:sp>
        <p:nvSpPr>
          <p:cNvPr id="8" name="Slide Number Placeholder 3"/>
          <p:cNvSpPr>
            <a:spLocks noGrp="1"/>
          </p:cNvSpPr>
          <p:nvPr>
            <p:ph type="sldNum" sz="quarter" idx="10"/>
          </p:nvPr>
        </p:nvSpPr>
        <p:spPr>
          <a:xfrm>
            <a:off x="1809750" y="6553200"/>
            <a:ext cx="6877050" cy="304800"/>
          </a:xfrm>
        </p:spPr>
        <p:txBody>
          <a:bodyPr/>
          <a:lstStyle/>
          <a:p>
            <a:pPr algn="r"/>
            <a:fld id="{3B8259A0-B2B6-4A51-8281-FB7C9390777E}" type="slidenum">
              <a:rPr lang="en-US" smtClean="0">
                <a:solidFill>
                  <a:srgbClr val="000000"/>
                </a:solidFill>
              </a:rPr>
              <a:pPr algn="r"/>
              <a:t>30</a:t>
            </a:fld>
            <a:r>
              <a:rPr lang="en-US" dirty="0" smtClean="0">
                <a:solidFill>
                  <a:srgbClr val="000000"/>
                </a:solidFill>
              </a:rPr>
              <a:t>     </a:t>
            </a:r>
            <a:endParaRPr lang="en-US" dirty="0">
              <a:solidFill>
                <a:srgbClr val="000000"/>
              </a:solidFill>
            </a:endParaRPr>
          </a:p>
        </p:txBody>
      </p:sp>
      <p:sp>
        <p:nvSpPr>
          <p:cNvPr id="33" name="TextBox 32"/>
          <p:cNvSpPr txBox="1"/>
          <p:nvPr/>
        </p:nvSpPr>
        <p:spPr>
          <a:xfrm>
            <a:off x="289560" y="1219200"/>
            <a:ext cx="3909060" cy="2677656"/>
          </a:xfrm>
          <a:prstGeom prst="rect">
            <a:avLst/>
          </a:prstGeom>
          <a:noFill/>
        </p:spPr>
        <p:txBody>
          <a:bodyPr wrap="square" rtlCol="0">
            <a:spAutoFit/>
          </a:bodyPr>
          <a:lstStyle/>
          <a:p>
            <a:pPr fontAlgn="base">
              <a:spcBef>
                <a:spcPct val="0"/>
              </a:spcBef>
              <a:spcAft>
                <a:spcPct val="0"/>
              </a:spcAft>
            </a:pPr>
            <a:r>
              <a:rPr lang="en-US" sz="2800" i="1" dirty="0" smtClean="0">
                <a:solidFill>
                  <a:srgbClr val="000000"/>
                </a:solidFill>
              </a:rPr>
              <a:t>Integrated Coastal Resilience </a:t>
            </a:r>
            <a:r>
              <a:rPr lang="en-US" sz="2800" dirty="0" smtClean="0">
                <a:solidFill>
                  <a:srgbClr val="000000"/>
                </a:solidFill>
              </a:rPr>
              <a:t>is realized via a combination of </a:t>
            </a:r>
            <a:r>
              <a:rPr lang="en-US" sz="2800" b="1" dirty="0" smtClean="0">
                <a:solidFill>
                  <a:srgbClr val="6600CC"/>
                </a:solidFill>
              </a:rPr>
              <a:t>Engineering</a:t>
            </a:r>
            <a:r>
              <a:rPr lang="en-US" sz="2800" dirty="0" smtClean="0">
                <a:solidFill>
                  <a:srgbClr val="000000"/>
                </a:solidFill>
              </a:rPr>
              <a:t>, </a:t>
            </a:r>
            <a:r>
              <a:rPr lang="en-US" sz="2800" b="1" dirty="0" smtClean="0">
                <a:solidFill>
                  <a:srgbClr val="33CC33"/>
                </a:solidFill>
              </a:rPr>
              <a:t>Environmental</a:t>
            </a:r>
            <a:r>
              <a:rPr lang="en-US" sz="2800" dirty="0" smtClean="0">
                <a:solidFill>
                  <a:srgbClr val="000000"/>
                </a:solidFill>
              </a:rPr>
              <a:t>, and </a:t>
            </a:r>
            <a:r>
              <a:rPr lang="en-US" sz="2800" b="1" dirty="0" smtClean="0">
                <a:solidFill>
                  <a:srgbClr val="E68900"/>
                </a:solidFill>
              </a:rPr>
              <a:t>Community</a:t>
            </a:r>
            <a:r>
              <a:rPr lang="en-US" sz="2800" dirty="0" smtClean="0">
                <a:solidFill>
                  <a:srgbClr val="000000"/>
                </a:solidFill>
              </a:rPr>
              <a:t> resilience</a:t>
            </a:r>
            <a:endParaRPr lang="en-US" sz="2800" dirty="0">
              <a:solidFill>
                <a:srgbClr val="000000"/>
              </a:solidFill>
            </a:endParaRPr>
          </a:p>
        </p:txBody>
      </p:sp>
      <p:pic>
        <p:nvPicPr>
          <p:cNvPr id="35" name="Picture 5" descr="C:\Users\U4HCCJDR\Pictures\DHS%20logo.jpg"/>
          <p:cNvPicPr>
            <a:picLocks noChangeAspect="1" noChangeArrowheads="1"/>
          </p:cNvPicPr>
          <p:nvPr/>
        </p:nvPicPr>
        <p:blipFill>
          <a:blip r:embed="rId2" cstate="print"/>
          <a:srcRect l="14563" t="3883" r="15534" b="2913"/>
          <a:stretch>
            <a:fillRect/>
          </a:stretch>
        </p:blipFill>
        <p:spPr bwMode="auto">
          <a:xfrm>
            <a:off x="2967990" y="5638800"/>
            <a:ext cx="579120" cy="609600"/>
          </a:xfrm>
          <a:prstGeom prst="rect">
            <a:avLst/>
          </a:prstGeom>
          <a:noFill/>
        </p:spPr>
      </p:pic>
      <p:pic>
        <p:nvPicPr>
          <p:cNvPr id="36" name="Picture 8" descr="C:\Users\U4HCCJDR\Pictures\epa-logo.gif"/>
          <p:cNvPicPr>
            <a:picLocks noChangeAspect="1" noChangeArrowheads="1"/>
          </p:cNvPicPr>
          <p:nvPr/>
        </p:nvPicPr>
        <p:blipFill>
          <a:blip r:embed="rId3" cstate="print"/>
          <a:srcRect/>
          <a:stretch>
            <a:fillRect/>
          </a:stretch>
        </p:blipFill>
        <p:spPr bwMode="auto">
          <a:xfrm>
            <a:off x="2316482" y="5029203"/>
            <a:ext cx="714851" cy="508429"/>
          </a:xfrm>
          <a:prstGeom prst="rect">
            <a:avLst/>
          </a:prstGeom>
          <a:noFill/>
        </p:spPr>
      </p:pic>
      <p:pic>
        <p:nvPicPr>
          <p:cNvPr id="37" name="Picture 6" descr="C:\Users\U4HCCJDR\Pictures\USAID-Logo.jpg"/>
          <p:cNvPicPr>
            <a:picLocks noChangeAspect="1" noChangeArrowheads="1"/>
          </p:cNvPicPr>
          <p:nvPr/>
        </p:nvPicPr>
        <p:blipFill>
          <a:blip r:embed="rId4" cstate="print"/>
          <a:srcRect/>
          <a:stretch>
            <a:fillRect/>
          </a:stretch>
        </p:blipFill>
        <p:spPr bwMode="auto">
          <a:xfrm>
            <a:off x="2026920" y="5791203"/>
            <a:ext cx="535089" cy="464069"/>
          </a:xfrm>
          <a:prstGeom prst="rect">
            <a:avLst/>
          </a:prstGeom>
          <a:noFill/>
        </p:spPr>
      </p:pic>
      <p:pic>
        <p:nvPicPr>
          <p:cNvPr id="38" name="Picture 3" descr="C:\Users\U4HCCJDR\Pictures\noaa_logo22.png"/>
          <p:cNvPicPr>
            <a:picLocks noChangeAspect="1" noChangeArrowheads="1"/>
          </p:cNvPicPr>
          <p:nvPr/>
        </p:nvPicPr>
        <p:blipFill>
          <a:blip r:embed="rId5" cstate="print"/>
          <a:srcRect/>
          <a:stretch>
            <a:fillRect/>
          </a:stretch>
        </p:blipFill>
        <p:spPr bwMode="auto">
          <a:xfrm>
            <a:off x="5284472" y="4724403"/>
            <a:ext cx="966238" cy="726495"/>
          </a:xfrm>
          <a:prstGeom prst="rect">
            <a:avLst/>
          </a:prstGeom>
          <a:noFill/>
        </p:spPr>
      </p:pic>
      <p:pic>
        <p:nvPicPr>
          <p:cNvPr id="39" name="Picture 4" descr="C:\Users\U4HCCJDR\Pictures\USGS_logo115x250_1.jpg"/>
          <p:cNvPicPr>
            <a:picLocks noChangeAspect="1" noChangeArrowheads="1"/>
          </p:cNvPicPr>
          <p:nvPr/>
        </p:nvPicPr>
        <p:blipFill>
          <a:blip r:embed="rId6" cstate="print"/>
          <a:srcRect/>
          <a:stretch>
            <a:fillRect/>
          </a:stretch>
        </p:blipFill>
        <p:spPr bwMode="auto">
          <a:xfrm>
            <a:off x="7673340" y="4724400"/>
            <a:ext cx="796290" cy="386060"/>
          </a:xfrm>
          <a:prstGeom prst="rect">
            <a:avLst/>
          </a:prstGeom>
          <a:noFill/>
        </p:spPr>
      </p:pic>
      <p:pic>
        <p:nvPicPr>
          <p:cNvPr id="41" name="Picture 7" descr="C:\Users\U4HCCJDR\Pictures\usace_logo.jpg"/>
          <p:cNvPicPr>
            <a:picLocks noChangeAspect="1" noChangeArrowheads="1"/>
          </p:cNvPicPr>
          <p:nvPr/>
        </p:nvPicPr>
        <p:blipFill>
          <a:blip r:embed="rId7" cstate="print"/>
          <a:srcRect/>
          <a:stretch>
            <a:fillRect/>
          </a:stretch>
        </p:blipFill>
        <p:spPr bwMode="auto">
          <a:xfrm>
            <a:off x="796292" y="4953000"/>
            <a:ext cx="642913" cy="541942"/>
          </a:xfrm>
          <a:prstGeom prst="rect">
            <a:avLst/>
          </a:prstGeom>
          <a:noFill/>
          <a:ln>
            <a:noFill/>
            <a:prstDash val="solid"/>
          </a:ln>
        </p:spPr>
      </p:pic>
      <p:pic>
        <p:nvPicPr>
          <p:cNvPr id="43" name="Picture 2" descr="C:\Users\U4HCCJDR\Pictures\nsf_logo.png"/>
          <p:cNvPicPr>
            <a:picLocks noChangeAspect="1" noChangeArrowheads="1"/>
          </p:cNvPicPr>
          <p:nvPr/>
        </p:nvPicPr>
        <p:blipFill>
          <a:blip r:embed="rId8" cstate="print"/>
          <a:srcRect r="81633"/>
          <a:stretch>
            <a:fillRect/>
          </a:stretch>
        </p:blipFill>
        <p:spPr bwMode="auto">
          <a:xfrm>
            <a:off x="7890510" y="5257803"/>
            <a:ext cx="651510" cy="676275"/>
          </a:xfrm>
          <a:prstGeom prst="rect">
            <a:avLst/>
          </a:prstGeom>
          <a:noFill/>
        </p:spPr>
      </p:pic>
      <p:pic>
        <p:nvPicPr>
          <p:cNvPr id="3074" name="Picture 2" descr="C:\Users\U4HCCJDR\Pictures\Large_color_CSO_logo.jpg"/>
          <p:cNvPicPr>
            <a:picLocks noChangeAspect="1" noChangeArrowheads="1"/>
          </p:cNvPicPr>
          <p:nvPr/>
        </p:nvPicPr>
        <p:blipFill>
          <a:blip r:embed="rId9" cstate="print"/>
          <a:srcRect/>
          <a:stretch>
            <a:fillRect/>
          </a:stretch>
        </p:blipFill>
        <p:spPr bwMode="auto">
          <a:xfrm>
            <a:off x="6515100" y="5105403"/>
            <a:ext cx="779657" cy="523875"/>
          </a:xfrm>
          <a:prstGeom prst="rect">
            <a:avLst/>
          </a:prstGeom>
          <a:noFill/>
        </p:spPr>
      </p:pic>
      <p:pic>
        <p:nvPicPr>
          <p:cNvPr id="3075" name="Picture 3" descr="C:\Users\U4HCCJDR\Pictures\logo-nature-notagline.png"/>
          <p:cNvPicPr>
            <a:picLocks noChangeAspect="1" noChangeArrowheads="1"/>
          </p:cNvPicPr>
          <p:nvPr/>
        </p:nvPicPr>
        <p:blipFill>
          <a:blip r:embed="rId10" cstate="print"/>
          <a:srcRect/>
          <a:stretch>
            <a:fillRect/>
          </a:stretch>
        </p:blipFill>
        <p:spPr bwMode="auto">
          <a:xfrm>
            <a:off x="6370320" y="5715003"/>
            <a:ext cx="1520190" cy="576503"/>
          </a:xfrm>
          <a:prstGeom prst="rect">
            <a:avLst/>
          </a:prstGeom>
          <a:noFill/>
        </p:spPr>
      </p:pic>
      <p:pic>
        <p:nvPicPr>
          <p:cNvPr id="3077" name="Picture 5"/>
          <p:cNvPicPr>
            <a:picLocks noChangeAspect="1" noChangeArrowheads="1"/>
          </p:cNvPicPr>
          <p:nvPr/>
        </p:nvPicPr>
        <p:blipFill>
          <a:blip r:embed="rId11" cstate="print"/>
          <a:srcRect l="17916" t="11333" r="70417" b="81334"/>
          <a:stretch>
            <a:fillRect/>
          </a:stretch>
        </p:blipFill>
        <p:spPr bwMode="auto">
          <a:xfrm>
            <a:off x="4126230" y="5105403"/>
            <a:ext cx="1158240" cy="478971"/>
          </a:xfrm>
          <a:prstGeom prst="rect">
            <a:avLst/>
          </a:prstGeom>
          <a:noFill/>
          <a:ln w="9525">
            <a:noFill/>
            <a:miter lim="800000"/>
            <a:headEnd/>
            <a:tailEnd/>
          </a:ln>
        </p:spPr>
      </p:pic>
      <p:pic>
        <p:nvPicPr>
          <p:cNvPr id="1026" name="Picture 2" descr="C:\Users\U4HCCJDR\Pictures\hudimg.png"/>
          <p:cNvPicPr>
            <a:picLocks noChangeAspect="1" noChangeArrowheads="1"/>
          </p:cNvPicPr>
          <p:nvPr/>
        </p:nvPicPr>
        <p:blipFill>
          <a:blip r:embed="rId12" cstate="print"/>
          <a:srcRect/>
          <a:stretch>
            <a:fillRect/>
          </a:stretch>
        </p:blipFill>
        <p:spPr bwMode="auto">
          <a:xfrm>
            <a:off x="1230632" y="5486403"/>
            <a:ext cx="751046" cy="771525"/>
          </a:xfrm>
          <a:prstGeom prst="rect">
            <a:avLst/>
          </a:prstGeom>
          <a:noFill/>
        </p:spPr>
      </p:pic>
      <p:pic>
        <p:nvPicPr>
          <p:cNvPr id="1027" name="Picture 3" descr="C:\Users\U4HCCJDR\Pictures\TownHall-980.png"/>
          <p:cNvPicPr>
            <a:picLocks noChangeAspect="1" noChangeArrowheads="1"/>
          </p:cNvPicPr>
          <p:nvPr/>
        </p:nvPicPr>
        <p:blipFill>
          <a:blip r:embed="rId13" cstate="print"/>
          <a:srcRect/>
          <a:stretch>
            <a:fillRect/>
          </a:stretch>
        </p:blipFill>
        <p:spPr bwMode="auto">
          <a:xfrm>
            <a:off x="217170" y="5562600"/>
            <a:ext cx="651510" cy="685800"/>
          </a:xfrm>
          <a:prstGeom prst="rect">
            <a:avLst/>
          </a:prstGeom>
          <a:noFill/>
        </p:spPr>
      </p:pic>
      <p:pic>
        <p:nvPicPr>
          <p:cNvPr id="1029" name="Picture 5" descr="C:\Users\U4HCCJDR\Pictures\main-logo.png"/>
          <p:cNvPicPr>
            <a:picLocks noChangeAspect="1" noChangeArrowheads="1"/>
          </p:cNvPicPr>
          <p:nvPr/>
        </p:nvPicPr>
        <p:blipFill>
          <a:blip r:embed="rId14" cstate="print"/>
          <a:srcRect r="87760"/>
          <a:stretch>
            <a:fillRect/>
          </a:stretch>
        </p:blipFill>
        <p:spPr bwMode="auto">
          <a:xfrm>
            <a:off x="1809751" y="4876800"/>
            <a:ext cx="330279" cy="440294"/>
          </a:xfrm>
          <a:prstGeom prst="rect">
            <a:avLst/>
          </a:prstGeom>
          <a:noFill/>
        </p:spPr>
      </p:pic>
      <p:pic>
        <p:nvPicPr>
          <p:cNvPr id="1030" name="Picture 6" descr="C:\Users\U4HCCJDR\Pictures\DOI_Seal_55x54.png"/>
          <p:cNvPicPr>
            <a:picLocks noChangeAspect="1" noChangeArrowheads="1"/>
          </p:cNvPicPr>
          <p:nvPr/>
        </p:nvPicPr>
        <p:blipFill>
          <a:blip r:embed="rId15" cstate="print"/>
          <a:srcRect/>
          <a:stretch>
            <a:fillRect/>
          </a:stretch>
        </p:blipFill>
        <p:spPr bwMode="auto">
          <a:xfrm>
            <a:off x="5791202" y="5562600"/>
            <a:ext cx="497681" cy="514350"/>
          </a:xfrm>
          <a:prstGeom prst="rect">
            <a:avLst/>
          </a:prstGeom>
          <a:noFill/>
        </p:spPr>
      </p:pic>
      <p:pic>
        <p:nvPicPr>
          <p:cNvPr id="1031" name="Picture 7" descr="C:\Users\U4HCCJDR\Pictures\logo.png"/>
          <p:cNvPicPr>
            <a:picLocks noChangeAspect="1" noChangeArrowheads="1"/>
          </p:cNvPicPr>
          <p:nvPr/>
        </p:nvPicPr>
        <p:blipFill>
          <a:blip r:embed="rId16" cstate="print"/>
          <a:srcRect/>
          <a:stretch>
            <a:fillRect/>
          </a:stretch>
        </p:blipFill>
        <p:spPr bwMode="auto">
          <a:xfrm>
            <a:off x="6804660" y="4267200"/>
            <a:ext cx="723900" cy="762000"/>
          </a:xfrm>
          <a:prstGeom prst="rect">
            <a:avLst/>
          </a:prstGeom>
          <a:noFill/>
          <a:effectLst>
            <a:glow rad="63500">
              <a:srgbClr val="0033CC">
                <a:alpha val="40000"/>
              </a:srgbClr>
            </a:glow>
          </a:effectLst>
        </p:spPr>
      </p:pic>
      <p:grpSp>
        <p:nvGrpSpPr>
          <p:cNvPr id="3" name="Group 44"/>
          <p:cNvGrpSpPr/>
          <p:nvPr/>
        </p:nvGrpSpPr>
        <p:grpSpPr>
          <a:xfrm>
            <a:off x="1013462" y="6400803"/>
            <a:ext cx="6481141" cy="307777"/>
            <a:chOff x="762000" y="6400800"/>
            <a:chExt cx="6822254" cy="307777"/>
          </a:xfrm>
        </p:grpSpPr>
        <p:sp>
          <p:nvSpPr>
            <p:cNvPr id="46" name="TextBox 45"/>
            <p:cNvSpPr txBox="1"/>
            <p:nvPr/>
          </p:nvSpPr>
          <p:spPr>
            <a:xfrm>
              <a:off x="5334000" y="6400800"/>
              <a:ext cx="119162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R&amp;D Needs</a:t>
              </a:r>
              <a:endParaRPr lang="en-US" sz="1400" dirty="0">
                <a:solidFill>
                  <a:srgbClr val="FFFFFF">
                    <a:lumMod val="65000"/>
                  </a:srgbClr>
                </a:solidFill>
              </a:endParaRPr>
            </a:p>
          </p:txBody>
        </p:sp>
        <p:sp>
          <p:nvSpPr>
            <p:cNvPr id="47" name="TextBox 46"/>
            <p:cNvSpPr txBox="1"/>
            <p:nvPr/>
          </p:nvSpPr>
          <p:spPr>
            <a:xfrm>
              <a:off x="4507352" y="6400800"/>
              <a:ext cx="89633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Strategy</a:t>
              </a:r>
              <a:endParaRPr lang="en-US" sz="1400" dirty="0">
                <a:solidFill>
                  <a:srgbClr val="FFFFFF">
                    <a:lumMod val="65000"/>
                  </a:srgbClr>
                </a:solidFill>
              </a:endParaRPr>
            </a:p>
          </p:txBody>
        </p:sp>
        <p:sp>
          <p:nvSpPr>
            <p:cNvPr id="48" name="TextBox 47"/>
            <p:cNvSpPr txBox="1"/>
            <p:nvPr/>
          </p:nvSpPr>
          <p:spPr>
            <a:xfrm>
              <a:off x="3962400" y="6400800"/>
              <a:ext cx="56223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Pilot</a:t>
              </a:r>
              <a:endParaRPr lang="en-US" sz="1400" dirty="0">
                <a:solidFill>
                  <a:srgbClr val="FFFFFF">
                    <a:lumMod val="65000"/>
                  </a:srgbClr>
                </a:solidFill>
              </a:endParaRPr>
            </a:p>
          </p:txBody>
        </p:sp>
        <p:sp>
          <p:nvSpPr>
            <p:cNvPr id="50" name="TextBox 49"/>
            <p:cNvSpPr txBox="1"/>
            <p:nvPr/>
          </p:nvSpPr>
          <p:spPr>
            <a:xfrm>
              <a:off x="1515621" y="6400800"/>
              <a:ext cx="1599696"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Plan &amp; Approach</a:t>
              </a:r>
              <a:endParaRPr lang="en-US" sz="1400" dirty="0">
                <a:solidFill>
                  <a:srgbClr val="FFFFFF">
                    <a:lumMod val="65000"/>
                  </a:srgbClr>
                </a:solidFill>
              </a:endParaRPr>
            </a:p>
          </p:txBody>
        </p:sp>
        <p:sp>
          <p:nvSpPr>
            <p:cNvPr id="51" name="TextBox 50"/>
            <p:cNvSpPr txBox="1"/>
            <p:nvPr/>
          </p:nvSpPr>
          <p:spPr>
            <a:xfrm>
              <a:off x="762000" y="6400800"/>
              <a:ext cx="81196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Charge</a:t>
              </a:r>
              <a:endParaRPr lang="en-US" sz="1400" dirty="0">
                <a:solidFill>
                  <a:srgbClr val="FFFFFF">
                    <a:lumMod val="50000"/>
                  </a:srgbClr>
                </a:solidFill>
              </a:endParaRPr>
            </a:p>
          </p:txBody>
        </p:sp>
        <p:sp>
          <p:nvSpPr>
            <p:cNvPr id="52" name="TextBox 51"/>
            <p:cNvSpPr txBox="1"/>
            <p:nvPr/>
          </p:nvSpPr>
          <p:spPr>
            <a:xfrm>
              <a:off x="3017588" y="6400800"/>
              <a:ext cx="990824" cy="307777"/>
            </a:xfrm>
            <a:prstGeom prst="rect">
              <a:avLst/>
            </a:prstGeom>
            <a:solidFill>
              <a:srgbClr val="FFFF00"/>
            </a:solidFill>
            <a:ln>
              <a:solidFill>
                <a:schemeClr val="tx1"/>
              </a:solidFill>
            </a:ln>
          </p:spPr>
          <p:txBody>
            <a:bodyPr wrap="none" rtlCol="0">
              <a:spAutoFit/>
            </a:bodyPr>
            <a:lstStyle/>
            <a:p>
              <a:pPr fontAlgn="base">
                <a:spcBef>
                  <a:spcPct val="0"/>
                </a:spcBef>
                <a:spcAft>
                  <a:spcPct val="0"/>
                </a:spcAft>
              </a:pPr>
              <a:r>
                <a:rPr lang="en-US" sz="1400" dirty="0" smtClean="0">
                  <a:solidFill>
                    <a:srgbClr val="000000"/>
                  </a:solidFill>
                </a:rPr>
                <a:t>Concepts</a:t>
              </a:r>
              <a:endParaRPr lang="en-US" sz="1400" dirty="0">
                <a:solidFill>
                  <a:srgbClr val="000000"/>
                </a:solidFill>
              </a:endParaRPr>
            </a:p>
          </p:txBody>
        </p:sp>
        <p:sp>
          <p:nvSpPr>
            <p:cNvPr id="54" name="TextBox 53"/>
            <p:cNvSpPr txBox="1"/>
            <p:nvPr/>
          </p:nvSpPr>
          <p:spPr>
            <a:xfrm>
              <a:off x="6477000" y="6400800"/>
              <a:ext cx="110725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Spiral Plan</a:t>
              </a:r>
              <a:endParaRPr lang="en-US" sz="1400" dirty="0">
                <a:solidFill>
                  <a:srgbClr val="FFFFFF">
                    <a:lumMod val="65000"/>
                  </a:srgbClr>
                </a:solidFill>
              </a:endParaRPr>
            </a:p>
          </p:txBody>
        </p:sp>
      </p:grpSp>
      <p:sp>
        <p:nvSpPr>
          <p:cNvPr id="56" name="TextBox 55"/>
          <p:cNvSpPr txBox="1"/>
          <p:nvPr/>
        </p:nvSpPr>
        <p:spPr>
          <a:xfrm>
            <a:off x="3236985" y="5029200"/>
            <a:ext cx="822661" cy="738664"/>
          </a:xfrm>
          <a:prstGeom prst="rect">
            <a:avLst/>
          </a:prstGeom>
          <a:noFill/>
        </p:spPr>
        <p:txBody>
          <a:bodyPr wrap="none" rtlCol="0">
            <a:spAutoFit/>
          </a:bodyPr>
          <a:lstStyle/>
          <a:p>
            <a:pPr algn="ctr" fontAlgn="base">
              <a:spcBef>
                <a:spcPct val="0"/>
              </a:spcBef>
              <a:spcAft>
                <a:spcPct val="0"/>
              </a:spcAft>
            </a:pPr>
            <a:r>
              <a:rPr lang="en-US" sz="1400" i="1" dirty="0" smtClean="0">
                <a:solidFill>
                  <a:srgbClr val="000000"/>
                </a:solidFill>
              </a:rPr>
              <a:t>State &amp; </a:t>
            </a:r>
          </a:p>
          <a:p>
            <a:pPr algn="ctr" fontAlgn="base">
              <a:spcBef>
                <a:spcPct val="0"/>
              </a:spcBef>
              <a:spcAft>
                <a:spcPct val="0"/>
              </a:spcAft>
            </a:pPr>
            <a:r>
              <a:rPr lang="en-US" sz="1400" i="1" dirty="0" smtClean="0">
                <a:solidFill>
                  <a:srgbClr val="000000"/>
                </a:solidFill>
              </a:rPr>
              <a:t>Local</a:t>
            </a:r>
          </a:p>
          <a:p>
            <a:pPr algn="ctr" fontAlgn="base">
              <a:spcBef>
                <a:spcPct val="0"/>
              </a:spcBef>
              <a:spcAft>
                <a:spcPct val="0"/>
              </a:spcAft>
            </a:pPr>
            <a:r>
              <a:rPr lang="en-US" sz="1400" i="1" dirty="0" err="1" smtClean="0">
                <a:solidFill>
                  <a:srgbClr val="000000"/>
                </a:solidFill>
              </a:rPr>
              <a:t>Govt</a:t>
            </a:r>
            <a:endParaRPr lang="en-US" sz="1400" i="1" dirty="0">
              <a:solidFill>
                <a:srgbClr val="000000"/>
              </a:solidFill>
            </a:endParaRPr>
          </a:p>
        </p:txBody>
      </p:sp>
      <p:pic>
        <p:nvPicPr>
          <p:cNvPr id="29697" name="Picture 1" descr="C:\Users\U4HCCJDR\Pictures\AAPA logo.png"/>
          <p:cNvPicPr>
            <a:picLocks noChangeAspect="1" noChangeArrowheads="1"/>
          </p:cNvPicPr>
          <p:nvPr/>
        </p:nvPicPr>
        <p:blipFill>
          <a:blip r:embed="rId17" cstate="print"/>
          <a:srcRect/>
          <a:stretch>
            <a:fillRect/>
          </a:stretch>
        </p:blipFill>
        <p:spPr bwMode="auto">
          <a:xfrm>
            <a:off x="3764282" y="5867400"/>
            <a:ext cx="1800701" cy="457200"/>
          </a:xfrm>
          <a:prstGeom prst="rect">
            <a:avLst/>
          </a:prstGeom>
          <a:noFill/>
        </p:spPr>
      </p:pic>
      <p:grpSp>
        <p:nvGrpSpPr>
          <p:cNvPr id="4" name="Group 43"/>
          <p:cNvGrpSpPr/>
          <p:nvPr/>
        </p:nvGrpSpPr>
        <p:grpSpPr>
          <a:xfrm>
            <a:off x="4488180" y="2097978"/>
            <a:ext cx="2967990" cy="1292145"/>
            <a:chOff x="762000" y="2707575"/>
            <a:chExt cx="2819400" cy="1292145"/>
          </a:xfrm>
        </p:grpSpPr>
        <p:sp>
          <p:nvSpPr>
            <p:cNvPr id="49" name="Rectangle 48"/>
            <p:cNvSpPr/>
            <p:nvPr/>
          </p:nvSpPr>
          <p:spPr>
            <a:xfrm>
              <a:off x="838200" y="3581400"/>
              <a:ext cx="267629"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800">
                <a:solidFill>
                  <a:srgbClr val="FFFFFF"/>
                </a:solidFill>
              </a:endParaRPr>
            </a:p>
          </p:txBody>
        </p:sp>
        <p:sp>
          <p:nvSpPr>
            <p:cNvPr id="53" name="Rectangle 52"/>
            <p:cNvSpPr/>
            <p:nvPr/>
          </p:nvSpPr>
          <p:spPr>
            <a:xfrm>
              <a:off x="838200" y="3200400"/>
              <a:ext cx="267629" cy="304800"/>
            </a:xfrm>
            <a:prstGeom prst="rect">
              <a:avLst/>
            </a:prstGeom>
            <a:solidFill>
              <a:srgbClr val="00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800">
                <a:solidFill>
                  <a:srgbClr val="FFFFFF"/>
                </a:solidFill>
              </a:endParaRPr>
            </a:p>
          </p:txBody>
        </p:sp>
        <p:sp>
          <p:nvSpPr>
            <p:cNvPr id="55" name="Rectangle 54"/>
            <p:cNvSpPr/>
            <p:nvPr/>
          </p:nvSpPr>
          <p:spPr>
            <a:xfrm>
              <a:off x="830766" y="2819400"/>
              <a:ext cx="275063" cy="304800"/>
            </a:xfrm>
            <a:prstGeom prst="rect">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800">
                <a:solidFill>
                  <a:srgbClr val="FFFFFF"/>
                </a:solidFill>
              </a:endParaRPr>
            </a:p>
          </p:txBody>
        </p:sp>
        <p:sp>
          <p:nvSpPr>
            <p:cNvPr id="57" name="TextBox 56"/>
            <p:cNvSpPr txBox="1"/>
            <p:nvPr/>
          </p:nvSpPr>
          <p:spPr>
            <a:xfrm>
              <a:off x="1167520" y="2707575"/>
              <a:ext cx="2001198" cy="523220"/>
            </a:xfrm>
            <a:prstGeom prst="rect">
              <a:avLst/>
            </a:prstGeom>
            <a:noFill/>
          </p:spPr>
          <p:txBody>
            <a:bodyPr wrap="none" rtlCol="0">
              <a:spAutoFit/>
            </a:bodyPr>
            <a:lstStyle/>
            <a:p>
              <a:pPr fontAlgn="base">
                <a:spcBef>
                  <a:spcPct val="0"/>
                </a:spcBef>
                <a:spcAft>
                  <a:spcPct val="0"/>
                </a:spcAft>
              </a:pPr>
              <a:r>
                <a:rPr lang="en-US" sz="2800" dirty="0" smtClean="0">
                  <a:solidFill>
                    <a:srgbClr val="6600CC"/>
                  </a:solidFill>
                </a:rPr>
                <a:t>Engineering</a:t>
              </a:r>
              <a:endParaRPr lang="en-US" sz="2800" dirty="0">
                <a:solidFill>
                  <a:srgbClr val="6600CC"/>
                </a:solidFill>
              </a:endParaRPr>
            </a:p>
          </p:txBody>
        </p:sp>
        <p:sp>
          <p:nvSpPr>
            <p:cNvPr id="58" name="TextBox 57"/>
            <p:cNvSpPr txBox="1"/>
            <p:nvPr/>
          </p:nvSpPr>
          <p:spPr>
            <a:xfrm>
              <a:off x="1174595" y="3109850"/>
              <a:ext cx="2360568" cy="523220"/>
            </a:xfrm>
            <a:prstGeom prst="rect">
              <a:avLst/>
            </a:prstGeom>
            <a:noFill/>
          </p:spPr>
          <p:txBody>
            <a:bodyPr wrap="none" rtlCol="0">
              <a:spAutoFit/>
            </a:bodyPr>
            <a:lstStyle/>
            <a:p>
              <a:pPr fontAlgn="base">
                <a:spcBef>
                  <a:spcPct val="0"/>
                </a:spcBef>
                <a:spcAft>
                  <a:spcPct val="0"/>
                </a:spcAft>
              </a:pPr>
              <a:r>
                <a:rPr lang="en-US" sz="2800" dirty="0" smtClean="0">
                  <a:solidFill>
                    <a:srgbClr val="00B050"/>
                  </a:solidFill>
                </a:rPr>
                <a:t>Environmental</a:t>
              </a:r>
              <a:endParaRPr lang="en-US" sz="2800" dirty="0">
                <a:solidFill>
                  <a:srgbClr val="00B050"/>
                </a:solidFill>
              </a:endParaRPr>
            </a:p>
          </p:txBody>
        </p:sp>
        <p:sp>
          <p:nvSpPr>
            <p:cNvPr id="59" name="TextBox 58"/>
            <p:cNvSpPr txBox="1"/>
            <p:nvPr/>
          </p:nvSpPr>
          <p:spPr>
            <a:xfrm>
              <a:off x="1192159" y="3476500"/>
              <a:ext cx="1998153" cy="523220"/>
            </a:xfrm>
            <a:prstGeom prst="rect">
              <a:avLst/>
            </a:prstGeom>
            <a:noFill/>
          </p:spPr>
          <p:txBody>
            <a:bodyPr wrap="none" rtlCol="0">
              <a:spAutoFit/>
            </a:bodyPr>
            <a:lstStyle/>
            <a:p>
              <a:pPr fontAlgn="base">
                <a:spcBef>
                  <a:spcPct val="0"/>
                </a:spcBef>
                <a:spcAft>
                  <a:spcPct val="0"/>
                </a:spcAft>
              </a:pPr>
              <a:r>
                <a:rPr lang="en-US" sz="2800" dirty="0" smtClean="0">
                  <a:solidFill>
                    <a:srgbClr val="C47500"/>
                  </a:solidFill>
                </a:rPr>
                <a:t>Community </a:t>
              </a:r>
              <a:endParaRPr lang="en-US" sz="2800" dirty="0">
                <a:solidFill>
                  <a:srgbClr val="C47500"/>
                </a:solidFill>
              </a:endParaRPr>
            </a:p>
          </p:txBody>
        </p:sp>
        <p:sp>
          <p:nvSpPr>
            <p:cNvPr id="60" name="Rectangle 59"/>
            <p:cNvSpPr/>
            <p:nvPr/>
          </p:nvSpPr>
          <p:spPr>
            <a:xfrm>
              <a:off x="762000" y="2743200"/>
              <a:ext cx="2819400" cy="1219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800">
                <a:solidFill>
                  <a:srgbClr val="FFFFFF"/>
                </a:solidFill>
              </a:endParaRPr>
            </a:p>
          </p:txBody>
        </p:sp>
      </p:gr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990600"/>
          </a:xfrm>
        </p:spPr>
        <p:txBody>
          <a:bodyPr/>
          <a:lstStyle/>
          <a:p>
            <a:r>
              <a:rPr lang="en-US" sz="2800" dirty="0" smtClean="0"/>
              <a:t>Concepts of Coastal Resilience</a:t>
            </a:r>
            <a:r>
              <a:rPr lang="en-US" sz="2800" b="0" dirty="0" smtClean="0"/>
              <a:t> </a:t>
            </a:r>
            <a:r>
              <a:rPr lang="en-US" sz="1800" b="0" dirty="0" smtClean="0"/>
              <a:t>(4 of 4) </a:t>
            </a:r>
            <a:r>
              <a:rPr lang="en-US" sz="2800" dirty="0" smtClean="0"/>
              <a:t/>
            </a:r>
            <a:br>
              <a:rPr lang="en-US" sz="2800" dirty="0" smtClean="0"/>
            </a:br>
            <a:endParaRPr lang="en-US" sz="2800" i="1" dirty="0"/>
          </a:p>
        </p:txBody>
      </p:sp>
      <p:sp>
        <p:nvSpPr>
          <p:cNvPr id="12" name="Content Placeholder 2"/>
          <p:cNvSpPr txBox="1">
            <a:spLocks/>
          </p:cNvSpPr>
          <p:nvPr/>
        </p:nvSpPr>
        <p:spPr bwMode="auto">
          <a:xfrm>
            <a:off x="144780" y="990600"/>
            <a:ext cx="4632960" cy="2590800"/>
          </a:xfrm>
          <a:prstGeom prst="rect">
            <a:avLst/>
          </a:prstGeom>
          <a:solidFill>
            <a:schemeClr val="bg1"/>
          </a:solidFill>
          <a:ln w="9525">
            <a:solidFill>
              <a:schemeClr val="tx1"/>
            </a:solidFill>
            <a:miter lim="800000"/>
            <a:headEnd/>
            <a:tailEnd/>
          </a:ln>
          <a:effectLst>
            <a:glow rad="101600">
              <a:schemeClr val="accent2">
                <a:satMod val="175000"/>
                <a:alpha val="40000"/>
              </a:schemeClr>
            </a:glow>
          </a:effectLst>
        </p:spPr>
        <p:txBody>
          <a:bodyPr vert="horz" wrap="square" lIns="91440" tIns="45720" rIns="91440" bIns="45720" numCol="1" anchor="t" anchorCtr="0" compatLnSpc="1">
            <a:prstTxWarp prst="textNoShape">
              <a:avLst/>
            </a:prstTxWarp>
          </a:bodyPr>
          <a:lstStyle/>
          <a:p>
            <a:pPr marL="342900" indent="-342900" fontAlgn="base">
              <a:spcAft>
                <a:spcPts val="600"/>
              </a:spcAft>
              <a:buFont typeface="Wingdings" pitchFamily="2" charset="2"/>
              <a:buNone/>
              <a:defRPr/>
            </a:pPr>
            <a:r>
              <a:rPr lang="en-US" sz="2600" b="1" kern="0" dirty="0" smtClean="0">
                <a:solidFill>
                  <a:srgbClr val="000000"/>
                </a:solidFill>
              </a:rPr>
              <a:t>Resilience:</a:t>
            </a:r>
            <a:r>
              <a:rPr lang="en-US" sz="2600" kern="0" dirty="0" smtClean="0">
                <a:solidFill>
                  <a:srgbClr val="000000"/>
                </a:solidFill>
              </a:rPr>
              <a:t> the ability of a </a:t>
            </a:r>
            <a:r>
              <a:rPr lang="en-US" sz="2600" b="1" i="1" kern="0" dirty="0" smtClean="0">
                <a:solidFill>
                  <a:srgbClr val="000000"/>
                </a:solidFill>
              </a:rPr>
              <a:t>system</a:t>
            </a:r>
            <a:r>
              <a:rPr lang="en-US" sz="2600" i="1" kern="0" dirty="0" smtClean="0">
                <a:solidFill>
                  <a:srgbClr val="000000"/>
                </a:solidFill>
              </a:rPr>
              <a:t> </a:t>
            </a:r>
            <a:r>
              <a:rPr lang="en-US" sz="2600" kern="0" dirty="0" smtClean="0">
                <a:solidFill>
                  <a:srgbClr val="000000"/>
                </a:solidFill>
              </a:rPr>
              <a:t>to </a:t>
            </a:r>
            <a:r>
              <a:rPr lang="en-US" sz="2600" b="1" kern="0" dirty="0" smtClean="0">
                <a:solidFill>
                  <a:srgbClr val="0000FF"/>
                </a:solidFill>
              </a:rPr>
              <a:t>Prepare for</a:t>
            </a:r>
            <a:r>
              <a:rPr lang="en-US" sz="2600" kern="0" dirty="0" smtClean="0">
                <a:solidFill>
                  <a:srgbClr val="000000"/>
                </a:solidFill>
              </a:rPr>
              <a:t>, </a:t>
            </a:r>
            <a:r>
              <a:rPr lang="en-US" sz="2600" b="1" kern="0" dirty="0" smtClean="0">
                <a:solidFill>
                  <a:srgbClr val="FF0000"/>
                </a:solidFill>
              </a:rPr>
              <a:t>R</a:t>
            </a:r>
            <a:r>
              <a:rPr lang="en-US" sz="2600" b="1" kern="0" dirty="0" err="1" smtClean="0">
                <a:solidFill>
                  <a:srgbClr val="FF0000"/>
                </a:solidFill>
              </a:rPr>
              <a:t>esist</a:t>
            </a:r>
            <a:r>
              <a:rPr lang="en-US" sz="2600" kern="0" dirty="0" smtClean="0">
                <a:solidFill>
                  <a:srgbClr val="000000"/>
                </a:solidFill>
              </a:rPr>
              <a:t>, </a:t>
            </a:r>
            <a:r>
              <a:rPr lang="en-US" sz="2600" b="1" kern="0" dirty="0" smtClean="0">
                <a:solidFill>
                  <a:srgbClr val="00B050"/>
                </a:solidFill>
              </a:rPr>
              <a:t>Recover</a:t>
            </a:r>
            <a:r>
              <a:rPr lang="en-US" sz="2600" kern="0" dirty="0" smtClean="0">
                <a:solidFill>
                  <a:srgbClr val="000000"/>
                </a:solidFill>
              </a:rPr>
              <a:t>, and </a:t>
            </a:r>
            <a:r>
              <a:rPr lang="en-US" sz="2600" b="1" kern="0" dirty="0" smtClean="0">
                <a:solidFill>
                  <a:srgbClr val="996633"/>
                </a:solidFill>
              </a:rPr>
              <a:t>Adapt</a:t>
            </a:r>
            <a:r>
              <a:rPr lang="en-US" sz="2600" b="1" kern="0" dirty="0" smtClean="0">
                <a:solidFill>
                  <a:srgbClr val="000000"/>
                </a:solidFill>
              </a:rPr>
              <a:t> </a:t>
            </a:r>
            <a:r>
              <a:rPr lang="en-US" sz="2600" kern="0" dirty="0" smtClean="0">
                <a:solidFill>
                  <a:srgbClr val="000000"/>
                </a:solidFill>
              </a:rPr>
              <a:t>to achieve functional performance under the stress of disturbances through time.</a:t>
            </a:r>
          </a:p>
          <a:p>
            <a:pPr marL="342900" indent="-342900" fontAlgn="base">
              <a:spcAft>
                <a:spcPct val="0"/>
              </a:spcAft>
              <a:buFont typeface="Wingdings" pitchFamily="2" charset="2"/>
              <a:buNone/>
              <a:defRPr/>
            </a:pPr>
            <a:endParaRPr lang="en-US" sz="2600" kern="0" dirty="0" smtClean="0">
              <a:solidFill>
                <a:srgbClr val="0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3619500" y="3733800"/>
            <a:ext cx="2755357" cy="2133600"/>
          </a:xfrm>
          <a:prstGeom prst="rect">
            <a:avLst/>
          </a:prstGeom>
          <a:noFill/>
          <a:ln w="9525">
            <a:noFill/>
            <a:miter lim="800000"/>
            <a:headEnd/>
            <a:tailEnd/>
          </a:ln>
          <a:effectLst/>
        </p:spPr>
      </p:pic>
      <p:sp>
        <p:nvSpPr>
          <p:cNvPr id="7" name="Slide Number Placeholder 3"/>
          <p:cNvSpPr>
            <a:spLocks noGrp="1"/>
          </p:cNvSpPr>
          <p:nvPr>
            <p:ph type="sldNum" sz="quarter" idx="10"/>
          </p:nvPr>
        </p:nvSpPr>
        <p:spPr>
          <a:xfrm>
            <a:off x="1809750" y="6553200"/>
            <a:ext cx="6877050" cy="304800"/>
          </a:xfrm>
        </p:spPr>
        <p:txBody>
          <a:bodyPr/>
          <a:lstStyle/>
          <a:p>
            <a:pPr algn="r"/>
            <a:fld id="{3B8259A0-B2B6-4A51-8281-FB7C9390777E}" type="slidenum">
              <a:rPr lang="en-US" smtClean="0">
                <a:solidFill>
                  <a:srgbClr val="000000"/>
                </a:solidFill>
              </a:rPr>
              <a:pPr algn="r"/>
              <a:t>31</a:t>
            </a:fld>
            <a:r>
              <a:rPr lang="en-US" dirty="0" smtClean="0">
                <a:solidFill>
                  <a:srgbClr val="000000"/>
                </a:solidFill>
              </a:rPr>
              <a:t>     </a:t>
            </a:r>
            <a:endParaRPr lang="en-US" dirty="0">
              <a:solidFill>
                <a:srgbClr val="000000"/>
              </a:solidFill>
            </a:endParaRPr>
          </a:p>
        </p:txBody>
      </p:sp>
      <p:pic>
        <p:nvPicPr>
          <p:cNvPr id="3" name="Picture 2"/>
          <p:cNvPicPr>
            <a:picLocks noChangeAspect="1" noChangeArrowheads="1"/>
          </p:cNvPicPr>
          <p:nvPr/>
        </p:nvPicPr>
        <p:blipFill>
          <a:blip r:embed="rId3" cstate="print"/>
          <a:srcRect/>
          <a:stretch>
            <a:fillRect/>
          </a:stretch>
        </p:blipFill>
        <p:spPr bwMode="auto">
          <a:xfrm>
            <a:off x="217170" y="4267200"/>
            <a:ext cx="3329940" cy="1892032"/>
          </a:xfrm>
          <a:prstGeom prst="rect">
            <a:avLst/>
          </a:prstGeom>
          <a:noFill/>
          <a:ln w="9525">
            <a:noFill/>
            <a:miter lim="800000"/>
            <a:headEnd/>
            <a:tailEnd/>
          </a:ln>
          <a:effectLst/>
        </p:spPr>
      </p:pic>
      <p:grpSp>
        <p:nvGrpSpPr>
          <p:cNvPr id="4" name="Group 32"/>
          <p:cNvGrpSpPr/>
          <p:nvPr/>
        </p:nvGrpSpPr>
        <p:grpSpPr>
          <a:xfrm>
            <a:off x="1013462" y="6400803"/>
            <a:ext cx="6481141" cy="307777"/>
            <a:chOff x="762000" y="6400800"/>
            <a:chExt cx="6822254" cy="307777"/>
          </a:xfrm>
        </p:grpSpPr>
        <p:sp>
          <p:nvSpPr>
            <p:cNvPr id="34" name="TextBox 33"/>
            <p:cNvSpPr txBox="1"/>
            <p:nvPr/>
          </p:nvSpPr>
          <p:spPr>
            <a:xfrm>
              <a:off x="5334000" y="6400800"/>
              <a:ext cx="119162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R&amp;D Needs</a:t>
              </a:r>
              <a:endParaRPr lang="en-US" sz="1400" dirty="0">
                <a:solidFill>
                  <a:srgbClr val="FFFFFF">
                    <a:lumMod val="65000"/>
                  </a:srgbClr>
                </a:solidFill>
              </a:endParaRPr>
            </a:p>
          </p:txBody>
        </p:sp>
        <p:sp>
          <p:nvSpPr>
            <p:cNvPr id="35" name="TextBox 34"/>
            <p:cNvSpPr txBox="1"/>
            <p:nvPr/>
          </p:nvSpPr>
          <p:spPr>
            <a:xfrm>
              <a:off x="4507352" y="6400800"/>
              <a:ext cx="89633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Strategy</a:t>
              </a:r>
              <a:endParaRPr lang="en-US" sz="1400" dirty="0">
                <a:solidFill>
                  <a:srgbClr val="FFFFFF">
                    <a:lumMod val="65000"/>
                  </a:srgbClr>
                </a:solidFill>
              </a:endParaRPr>
            </a:p>
          </p:txBody>
        </p:sp>
        <p:sp>
          <p:nvSpPr>
            <p:cNvPr id="36" name="TextBox 35"/>
            <p:cNvSpPr txBox="1"/>
            <p:nvPr/>
          </p:nvSpPr>
          <p:spPr>
            <a:xfrm>
              <a:off x="3962400" y="6400800"/>
              <a:ext cx="56223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Pilot</a:t>
              </a:r>
              <a:endParaRPr lang="en-US" sz="1400" dirty="0">
                <a:solidFill>
                  <a:srgbClr val="FFFFFF">
                    <a:lumMod val="65000"/>
                  </a:srgbClr>
                </a:solidFill>
              </a:endParaRPr>
            </a:p>
          </p:txBody>
        </p:sp>
        <p:sp>
          <p:nvSpPr>
            <p:cNvPr id="37" name="TextBox 36"/>
            <p:cNvSpPr txBox="1"/>
            <p:nvPr/>
          </p:nvSpPr>
          <p:spPr>
            <a:xfrm>
              <a:off x="1515621" y="6400800"/>
              <a:ext cx="1599696"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Plan &amp; Approach</a:t>
              </a:r>
              <a:endParaRPr lang="en-US" sz="1400" dirty="0">
                <a:solidFill>
                  <a:srgbClr val="FFFFFF">
                    <a:lumMod val="65000"/>
                  </a:srgbClr>
                </a:solidFill>
              </a:endParaRPr>
            </a:p>
          </p:txBody>
        </p:sp>
        <p:sp>
          <p:nvSpPr>
            <p:cNvPr id="38" name="TextBox 37"/>
            <p:cNvSpPr txBox="1"/>
            <p:nvPr/>
          </p:nvSpPr>
          <p:spPr>
            <a:xfrm>
              <a:off x="762000" y="6400800"/>
              <a:ext cx="81196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Charge</a:t>
              </a:r>
              <a:endParaRPr lang="en-US" sz="1400" dirty="0">
                <a:solidFill>
                  <a:srgbClr val="FFFFFF">
                    <a:lumMod val="50000"/>
                  </a:srgbClr>
                </a:solidFill>
              </a:endParaRPr>
            </a:p>
          </p:txBody>
        </p:sp>
        <p:sp>
          <p:nvSpPr>
            <p:cNvPr id="39" name="TextBox 38"/>
            <p:cNvSpPr txBox="1"/>
            <p:nvPr/>
          </p:nvSpPr>
          <p:spPr>
            <a:xfrm>
              <a:off x="3017588" y="6400800"/>
              <a:ext cx="990824" cy="307777"/>
            </a:xfrm>
            <a:prstGeom prst="rect">
              <a:avLst/>
            </a:prstGeom>
            <a:solidFill>
              <a:srgbClr val="FFFF00"/>
            </a:solidFill>
            <a:ln>
              <a:solidFill>
                <a:schemeClr val="tx1"/>
              </a:solidFill>
            </a:ln>
          </p:spPr>
          <p:txBody>
            <a:bodyPr wrap="none" rtlCol="0">
              <a:spAutoFit/>
            </a:bodyPr>
            <a:lstStyle/>
            <a:p>
              <a:pPr fontAlgn="base">
                <a:spcBef>
                  <a:spcPct val="0"/>
                </a:spcBef>
                <a:spcAft>
                  <a:spcPct val="0"/>
                </a:spcAft>
              </a:pPr>
              <a:r>
                <a:rPr lang="en-US" sz="1400" dirty="0" smtClean="0">
                  <a:solidFill>
                    <a:srgbClr val="000000"/>
                  </a:solidFill>
                </a:rPr>
                <a:t>Concepts</a:t>
              </a:r>
              <a:endParaRPr lang="en-US" sz="1400" dirty="0">
                <a:solidFill>
                  <a:srgbClr val="000000"/>
                </a:solidFill>
              </a:endParaRPr>
            </a:p>
          </p:txBody>
        </p:sp>
        <p:sp>
          <p:nvSpPr>
            <p:cNvPr id="41" name="TextBox 40"/>
            <p:cNvSpPr txBox="1"/>
            <p:nvPr/>
          </p:nvSpPr>
          <p:spPr>
            <a:xfrm>
              <a:off x="6477000" y="6400800"/>
              <a:ext cx="110725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Spiral Plan</a:t>
              </a:r>
              <a:endParaRPr lang="en-US" sz="1400" dirty="0">
                <a:solidFill>
                  <a:srgbClr val="FFFFFF">
                    <a:lumMod val="65000"/>
                  </a:srgbClr>
                </a:solidFill>
              </a:endParaRPr>
            </a:p>
          </p:txBody>
        </p:sp>
      </p:grpSp>
      <p:graphicFrame>
        <p:nvGraphicFramePr>
          <p:cNvPr id="42" name="Table 41"/>
          <p:cNvGraphicFramePr>
            <a:graphicFrameLocks noGrp="1"/>
          </p:cNvGraphicFramePr>
          <p:nvPr/>
        </p:nvGraphicFramePr>
        <p:xfrm>
          <a:off x="4922520" y="1066800"/>
          <a:ext cx="3547110" cy="2453640"/>
        </p:xfrm>
        <a:graphic>
          <a:graphicData uri="http://schemas.openxmlformats.org/drawingml/2006/table">
            <a:tbl>
              <a:tblPr/>
              <a:tblGrid>
                <a:gridCol w="613923"/>
                <a:gridCol w="2933187"/>
              </a:tblGrid>
              <a:tr h="209550">
                <a:tc>
                  <a:txBody>
                    <a:bodyPr/>
                    <a:lstStyle/>
                    <a:p>
                      <a:pPr marL="0" marR="0" algn="ctr">
                        <a:lnSpc>
                          <a:spcPct val="115000"/>
                        </a:lnSpc>
                        <a:spcBef>
                          <a:spcPts val="0"/>
                        </a:spcBef>
                        <a:spcAft>
                          <a:spcPts val="0"/>
                        </a:spcAft>
                      </a:pPr>
                      <a:r>
                        <a:rPr lang="en-US" sz="1400" b="1" dirty="0" smtClean="0">
                          <a:latin typeface="Arial"/>
                          <a:ea typeface="Calibri"/>
                          <a:cs typeface="Times New Roman"/>
                        </a:rPr>
                        <a:t>Study</a:t>
                      </a:r>
                      <a:endParaRPr lang="en-US" sz="1400" dirty="0">
                        <a:latin typeface="Calibri"/>
                        <a:ea typeface="Calibri"/>
                        <a:cs typeface="Times New Roman"/>
                      </a:endParaRPr>
                    </a:p>
                  </a:txBody>
                  <a:tcPr marL="19983" marR="1998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15000"/>
                        </a:lnSpc>
                        <a:spcBef>
                          <a:spcPts val="0"/>
                        </a:spcBef>
                        <a:spcAft>
                          <a:spcPts val="0"/>
                        </a:spcAft>
                      </a:pPr>
                      <a:r>
                        <a:rPr lang="en-US" sz="1400" b="1" dirty="0">
                          <a:latin typeface="Arial"/>
                          <a:ea typeface="Calibri"/>
                          <a:cs typeface="Times New Roman"/>
                        </a:rPr>
                        <a:t>Definition</a:t>
                      </a:r>
                      <a:endParaRPr lang="en-US" sz="1400" dirty="0">
                        <a:latin typeface="Calibri"/>
                        <a:ea typeface="Calibri"/>
                        <a:cs typeface="Times New Roman"/>
                      </a:endParaRPr>
                    </a:p>
                  </a:txBody>
                  <a:tcPr marL="19983" marR="1998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628650">
                <a:tc>
                  <a:txBody>
                    <a:bodyPr/>
                    <a:lstStyle/>
                    <a:p>
                      <a:pPr marL="0" marR="0" algn="ctr">
                        <a:lnSpc>
                          <a:spcPct val="115000"/>
                        </a:lnSpc>
                        <a:spcBef>
                          <a:spcPts val="0"/>
                        </a:spcBef>
                        <a:spcAft>
                          <a:spcPts val="0"/>
                        </a:spcAft>
                      </a:pPr>
                      <a:r>
                        <a:rPr lang="en-US" sz="1400" b="1" dirty="0" smtClean="0">
                          <a:latin typeface="Arial"/>
                          <a:ea typeface="Calibri"/>
                          <a:cs typeface="Times New Roman"/>
                        </a:rPr>
                        <a:t>NAS (2012)</a:t>
                      </a:r>
                      <a:endParaRPr lang="en-US" sz="1400" dirty="0">
                        <a:latin typeface="Calibri"/>
                        <a:ea typeface="Calibri"/>
                        <a:cs typeface="Times New Roman"/>
                      </a:endParaRPr>
                    </a:p>
                  </a:txBody>
                  <a:tcPr marL="19983" marR="1998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400" dirty="0">
                          <a:latin typeface="Arial"/>
                          <a:ea typeface="Calibri"/>
                          <a:cs typeface="Times New Roman"/>
                        </a:rPr>
                        <a:t>“Resilience is the ability to </a:t>
                      </a:r>
                      <a:r>
                        <a:rPr lang="en-US" sz="1400" b="1" dirty="0">
                          <a:solidFill>
                            <a:srgbClr val="0000FF"/>
                          </a:solidFill>
                          <a:latin typeface="Arial"/>
                          <a:ea typeface="Calibri"/>
                          <a:cs typeface="Times New Roman"/>
                        </a:rPr>
                        <a:t>prepare and plan for</a:t>
                      </a:r>
                      <a:r>
                        <a:rPr lang="en-US" sz="1400" dirty="0">
                          <a:latin typeface="Arial"/>
                          <a:ea typeface="Calibri"/>
                          <a:cs typeface="Times New Roman"/>
                        </a:rPr>
                        <a:t>, </a:t>
                      </a:r>
                      <a:r>
                        <a:rPr lang="en-US" sz="1400" b="1" dirty="0">
                          <a:solidFill>
                            <a:srgbClr val="FF0000"/>
                          </a:solidFill>
                          <a:latin typeface="Arial"/>
                          <a:ea typeface="Calibri"/>
                          <a:cs typeface="Times New Roman"/>
                        </a:rPr>
                        <a:t>absorb</a:t>
                      </a:r>
                      <a:r>
                        <a:rPr lang="en-US" sz="1400" dirty="0">
                          <a:solidFill>
                            <a:srgbClr val="FF0000"/>
                          </a:solidFill>
                          <a:latin typeface="Arial"/>
                          <a:ea typeface="Calibri"/>
                          <a:cs typeface="Times New Roman"/>
                        </a:rPr>
                        <a:t>,</a:t>
                      </a:r>
                      <a:r>
                        <a:rPr lang="en-US" sz="1400" dirty="0">
                          <a:latin typeface="Arial"/>
                          <a:ea typeface="Calibri"/>
                          <a:cs typeface="Times New Roman"/>
                        </a:rPr>
                        <a:t> </a:t>
                      </a:r>
                      <a:r>
                        <a:rPr lang="en-US" sz="1400" b="1" dirty="0">
                          <a:solidFill>
                            <a:srgbClr val="00B050"/>
                          </a:solidFill>
                          <a:latin typeface="Arial"/>
                          <a:ea typeface="Calibri"/>
                          <a:cs typeface="Times New Roman"/>
                        </a:rPr>
                        <a:t>recover from</a:t>
                      </a:r>
                      <a:r>
                        <a:rPr lang="en-US" sz="1400" dirty="0">
                          <a:latin typeface="Arial"/>
                          <a:ea typeface="Calibri"/>
                          <a:cs typeface="Times New Roman"/>
                        </a:rPr>
                        <a:t>, and more successfully </a:t>
                      </a:r>
                      <a:r>
                        <a:rPr lang="en-US" sz="1400" b="1" dirty="0">
                          <a:solidFill>
                            <a:srgbClr val="990000"/>
                          </a:solidFill>
                          <a:latin typeface="Arial"/>
                          <a:ea typeface="Calibri"/>
                          <a:cs typeface="Times New Roman"/>
                        </a:rPr>
                        <a:t>adapt</a:t>
                      </a:r>
                      <a:r>
                        <a:rPr lang="en-US" sz="1400" dirty="0">
                          <a:solidFill>
                            <a:srgbClr val="990000"/>
                          </a:solidFill>
                          <a:latin typeface="Arial"/>
                          <a:ea typeface="Calibri"/>
                          <a:cs typeface="Times New Roman"/>
                        </a:rPr>
                        <a:t> </a:t>
                      </a:r>
                      <a:r>
                        <a:rPr lang="en-US" sz="1400" dirty="0">
                          <a:latin typeface="Arial"/>
                          <a:ea typeface="Calibri"/>
                          <a:cs typeface="Times New Roman"/>
                        </a:rPr>
                        <a:t>to adverse events.”</a:t>
                      </a:r>
                      <a:endParaRPr lang="en-US" sz="1400" dirty="0">
                        <a:latin typeface="Calibri"/>
                        <a:ea typeface="Calibri"/>
                        <a:cs typeface="Times New Roman"/>
                      </a:endParaRPr>
                    </a:p>
                  </a:txBody>
                  <a:tcPr marL="19983" marR="1998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838200">
                <a:tc>
                  <a:txBody>
                    <a:bodyPr/>
                    <a:lstStyle/>
                    <a:p>
                      <a:pPr marL="0" marR="0" algn="ctr">
                        <a:lnSpc>
                          <a:spcPct val="115000"/>
                        </a:lnSpc>
                        <a:spcBef>
                          <a:spcPts val="0"/>
                        </a:spcBef>
                        <a:spcAft>
                          <a:spcPts val="0"/>
                        </a:spcAft>
                      </a:pPr>
                      <a:r>
                        <a:rPr lang="en-US" sz="1400" b="1" dirty="0" smtClean="0">
                          <a:latin typeface="Arial"/>
                          <a:ea typeface="Calibri"/>
                          <a:cs typeface="Times New Roman"/>
                        </a:rPr>
                        <a:t>E.O. 13653</a:t>
                      </a:r>
                      <a:r>
                        <a:rPr lang="en-US" sz="1400" b="1" baseline="0" dirty="0" smtClean="0">
                          <a:latin typeface="Arial"/>
                          <a:ea typeface="Calibri"/>
                          <a:cs typeface="Times New Roman"/>
                        </a:rPr>
                        <a:t> (2013)</a:t>
                      </a:r>
                      <a:endParaRPr lang="en-US" sz="1400" b="1" dirty="0">
                        <a:latin typeface="Calibri"/>
                        <a:ea typeface="Calibri"/>
                        <a:cs typeface="Times New Roman"/>
                      </a:endParaRPr>
                    </a:p>
                  </a:txBody>
                  <a:tcPr marL="19983" marR="1998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fontAlgn="t">
                        <a:lnSpc>
                          <a:spcPct val="115000"/>
                        </a:lnSpc>
                        <a:spcBef>
                          <a:spcPts val="0"/>
                        </a:spcBef>
                        <a:spcAft>
                          <a:spcPts val="0"/>
                        </a:spcAft>
                      </a:pPr>
                      <a:r>
                        <a:rPr lang="en-US" sz="1400" b="0" dirty="0">
                          <a:solidFill>
                            <a:srgbClr val="333333"/>
                          </a:solidFill>
                          <a:latin typeface="Arial"/>
                          <a:ea typeface="Calibri"/>
                          <a:cs typeface="Times New Roman"/>
                        </a:rPr>
                        <a:t>"resilience means the ability to </a:t>
                      </a:r>
                      <a:r>
                        <a:rPr lang="en-US" sz="1400" b="1" dirty="0">
                          <a:solidFill>
                            <a:srgbClr val="0000FF"/>
                          </a:solidFill>
                          <a:latin typeface="Arial"/>
                          <a:ea typeface="Calibri"/>
                          <a:cs typeface="Times New Roman"/>
                        </a:rPr>
                        <a:t>anticipate, prepare for</a:t>
                      </a:r>
                      <a:r>
                        <a:rPr lang="en-US" sz="1400" b="1" dirty="0">
                          <a:solidFill>
                            <a:srgbClr val="333333"/>
                          </a:solidFill>
                          <a:latin typeface="Arial"/>
                          <a:ea typeface="Calibri"/>
                          <a:cs typeface="Times New Roman"/>
                        </a:rPr>
                        <a:t>, </a:t>
                      </a:r>
                      <a:r>
                        <a:rPr lang="en-US" sz="1400" b="0" dirty="0">
                          <a:solidFill>
                            <a:srgbClr val="333333"/>
                          </a:solidFill>
                          <a:latin typeface="Arial"/>
                          <a:ea typeface="Calibri"/>
                          <a:cs typeface="Times New Roman"/>
                        </a:rPr>
                        <a:t>and</a:t>
                      </a:r>
                      <a:r>
                        <a:rPr lang="en-US" sz="1400" b="1" dirty="0">
                          <a:solidFill>
                            <a:srgbClr val="333333"/>
                          </a:solidFill>
                          <a:latin typeface="Arial"/>
                          <a:ea typeface="Calibri"/>
                          <a:cs typeface="Times New Roman"/>
                        </a:rPr>
                        <a:t> </a:t>
                      </a:r>
                      <a:r>
                        <a:rPr lang="en-US" sz="1400" b="1" dirty="0">
                          <a:solidFill>
                            <a:srgbClr val="C00000"/>
                          </a:solidFill>
                          <a:latin typeface="Arial"/>
                          <a:ea typeface="Calibri"/>
                          <a:cs typeface="Times New Roman"/>
                        </a:rPr>
                        <a:t>adapt</a:t>
                      </a:r>
                      <a:r>
                        <a:rPr lang="en-US" sz="1400" b="1" dirty="0">
                          <a:solidFill>
                            <a:srgbClr val="333333"/>
                          </a:solidFill>
                          <a:latin typeface="Arial"/>
                          <a:ea typeface="Calibri"/>
                          <a:cs typeface="Times New Roman"/>
                        </a:rPr>
                        <a:t> </a:t>
                      </a:r>
                      <a:r>
                        <a:rPr lang="en-US" sz="1400" b="0" dirty="0">
                          <a:solidFill>
                            <a:srgbClr val="333333"/>
                          </a:solidFill>
                          <a:latin typeface="Arial"/>
                          <a:ea typeface="Calibri"/>
                          <a:cs typeface="Times New Roman"/>
                        </a:rPr>
                        <a:t>to changing conditions and</a:t>
                      </a:r>
                      <a:r>
                        <a:rPr lang="en-US" sz="1400" b="1" dirty="0">
                          <a:solidFill>
                            <a:srgbClr val="333333"/>
                          </a:solidFill>
                          <a:latin typeface="Arial"/>
                          <a:ea typeface="Calibri"/>
                          <a:cs typeface="Times New Roman"/>
                        </a:rPr>
                        <a:t> </a:t>
                      </a:r>
                      <a:r>
                        <a:rPr lang="en-US" sz="1400" b="1" dirty="0">
                          <a:solidFill>
                            <a:srgbClr val="FF0000"/>
                          </a:solidFill>
                          <a:latin typeface="Arial"/>
                          <a:ea typeface="Calibri"/>
                          <a:cs typeface="Times New Roman"/>
                        </a:rPr>
                        <a:t>withstand</a:t>
                      </a:r>
                      <a:r>
                        <a:rPr lang="en-US" sz="1400" b="1" dirty="0">
                          <a:solidFill>
                            <a:srgbClr val="333333"/>
                          </a:solidFill>
                          <a:latin typeface="Arial"/>
                          <a:ea typeface="Calibri"/>
                          <a:cs typeface="Times New Roman"/>
                        </a:rPr>
                        <a:t>, </a:t>
                      </a:r>
                      <a:r>
                        <a:rPr lang="en-US" sz="1400" b="0" dirty="0">
                          <a:solidFill>
                            <a:srgbClr val="333333"/>
                          </a:solidFill>
                          <a:latin typeface="Arial"/>
                          <a:ea typeface="Calibri"/>
                          <a:cs typeface="Times New Roman"/>
                        </a:rPr>
                        <a:t>respond to, and </a:t>
                      </a:r>
                      <a:r>
                        <a:rPr lang="en-US" sz="1400" b="1" dirty="0">
                          <a:solidFill>
                            <a:srgbClr val="00B050"/>
                          </a:solidFill>
                          <a:latin typeface="Arial"/>
                          <a:ea typeface="Calibri"/>
                          <a:cs typeface="Times New Roman"/>
                        </a:rPr>
                        <a:t>recover</a:t>
                      </a:r>
                      <a:r>
                        <a:rPr lang="en-US" sz="1400" b="1" dirty="0">
                          <a:solidFill>
                            <a:srgbClr val="333333"/>
                          </a:solidFill>
                          <a:latin typeface="Arial"/>
                          <a:ea typeface="Calibri"/>
                          <a:cs typeface="Times New Roman"/>
                        </a:rPr>
                        <a:t> </a:t>
                      </a:r>
                      <a:r>
                        <a:rPr lang="en-US" sz="1400" b="0" dirty="0">
                          <a:solidFill>
                            <a:srgbClr val="333333"/>
                          </a:solidFill>
                          <a:latin typeface="Arial"/>
                          <a:ea typeface="Calibri"/>
                          <a:cs typeface="Times New Roman"/>
                        </a:rPr>
                        <a:t>rapidly from disruptions.”.</a:t>
                      </a:r>
                      <a:endParaRPr lang="en-US" sz="1400" b="0" dirty="0">
                        <a:latin typeface="Calibri"/>
                        <a:ea typeface="Calibri"/>
                        <a:cs typeface="Times New Roman"/>
                      </a:endParaRPr>
                    </a:p>
                  </a:txBody>
                  <a:tcPr marL="19983" marR="1998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grpSp>
        <p:nvGrpSpPr>
          <p:cNvPr id="5" name="Group 25"/>
          <p:cNvGrpSpPr/>
          <p:nvPr/>
        </p:nvGrpSpPr>
        <p:grpSpPr>
          <a:xfrm>
            <a:off x="6008372" y="4343403"/>
            <a:ext cx="2589097" cy="1254825"/>
            <a:chOff x="762000" y="2707575"/>
            <a:chExt cx="2459476" cy="1254825"/>
          </a:xfrm>
        </p:grpSpPr>
        <p:sp>
          <p:nvSpPr>
            <p:cNvPr id="27" name="Rectangle 26"/>
            <p:cNvSpPr/>
            <p:nvPr/>
          </p:nvSpPr>
          <p:spPr>
            <a:xfrm>
              <a:off x="838200" y="3581400"/>
              <a:ext cx="267629" cy="3048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28" name="Rectangle 27"/>
            <p:cNvSpPr/>
            <p:nvPr/>
          </p:nvSpPr>
          <p:spPr>
            <a:xfrm>
              <a:off x="838200" y="3200400"/>
              <a:ext cx="267629" cy="304800"/>
            </a:xfrm>
            <a:prstGeom prst="rect">
              <a:avLst/>
            </a:prstGeom>
            <a:solidFill>
              <a:srgbClr val="00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29" name="Rectangle 28"/>
            <p:cNvSpPr/>
            <p:nvPr/>
          </p:nvSpPr>
          <p:spPr>
            <a:xfrm>
              <a:off x="830766" y="2819400"/>
              <a:ext cx="275063" cy="304800"/>
            </a:xfrm>
            <a:prstGeom prst="rect">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30" name="TextBox 29"/>
            <p:cNvSpPr txBox="1"/>
            <p:nvPr/>
          </p:nvSpPr>
          <p:spPr>
            <a:xfrm>
              <a:off x="1167520" y="2707575"/>
              <a:ext cx="1739285" cy="461665"/>
            </a:xfrm>
            <a:prstGeom prst="rect">
              <a:avLst/>
            </a:prstGeom>
            <a:noFill/>
          </p:spPr>
          <p:txBody>
            <a:bodyPr wrap="none" rtlCol="0">
              <a:spAutoFit/>
            </a:bodyPr>
            <a:lstStyle/>
            <a:p>
              <a:pPr fontAlgn="base">
                <a:spcBef>
                  <a:spcPct val="0"/>
                </a:spcBef>
                <a:spcAft>
                  <a:spcPct val="0"/>
                </a:spcAft>
              </a:pPr>
              <a:r>
                <a:rPr lang="en-US" sz="2400" dirty="0" smtClean="0">
                  <a:solidFill>
                    <a:srgbClr val="6600CC"/>
                  </a:solidFill>
                </a:rPr>
                <a:t>Engineering</a:t>
              </a:r>
              <a:endParaRPr lang="en-US" sz="2400" dirty="0">
                <a:solidFill>
                  <a:srgbClr val="6600CC"/>
                </a:solidFill>
              </a:endParaRPr>
            </a:p>
          </p:txBody>
        </p:sp>
        <p:sp>
          <p:nvSpPr>
            <p:cNvPr id="31" name="TextBox 30"/>
            <p:cNvSpPr txBox="1"/>
            <p:nvPr/>
          </p:nvSpPr>
          <p:spPr>
            <a:xfrm>
              <a:off x="1174595" y="3109850"/>
              <a:ext cx="2046881" cy="461665"/>
            </a:xfrm>
            <a:prstGeom prst="rect">
              <a:avLst/>
            </a:prstGeom>
            <a:noFill/>
          </p:spPr>
          <p:txBody>
            <a:bodyPr wrap="none" rtlCol="0">
              <a:spAutoFit/>
            </a:bodyPr>
            <a:lstStyle/>
            <a:p>
              <a:pPr fontAlgn="base">
                <a:spcBef>
                  <a:spcPct val="0"/>
                </a:spcBef>
                <a:spcAft>
                  <a:spcPct val="0"/>
                </a:spcAft>
              </a:pPr>
              <a:r>
                <a:rPr lang="en-US" sz="2400" dirty="0" smtClean="0">
                  <a:solidFill>
                    <a:srgbClr val="00B050"/>
                  </a:solidFill>
                </a:rPr>
                <a:t>Environmental</a:t>
              </a:r>
              <a:endParaRPr lang="en-US" sz="2400" dirty="0">
                <a:solidFill>
                  <a:srgbClr val="00B050"/>
                </a:solidFill>
              </a:endParaRPr>
            </a:p>
          </p:txBody>
        </p:sp>
        <p:sp>
          <p:nvSpPr>
            <p:cNvPr id="32" name="TextBox 31"/>
            <p:cNvSpPr txBox="1"/>
            <p:nvPr/>
          </p:nvSpPr>
          <p:spPr>
            <a:xfrm>
              <a:off x="1192159" y="3476500"/>
              <a:ext cx="1736240" cy="461665"/>
            </a:xfrm>
            <a:prstGeom prst="rect">
              <a:avLst/>
            </a:prstGeom>
            <a:noFill/>
          </p:spPr>
          <p:txBody>
            <a:bodyPr wrap="none" rtlCol="0">
              <a:spAutoFit/>
            </a:bodyPr>
            <a:lstStyle/>
            <a:p>
              <a:pPr fontAlgn="base">
                <a:spcBef>
                  <a:spcPct val="0"/>
                </a:spcBef>
                <a:spcAft>
                  <a:spcPct val="0"/>
                </a:spcAft>
              </a:pPr>
              <a:r>
                <a:rPr lang="en-US" sz="2400" dirty="0" smtClean="0">
                  <a:solidFill>
                    <a:srgbClr val="C47500"/>
                  </a:solidFill>
                </a:rPr>
                <a:t>Community </a:t>
              </a:r>
              <a:endParaRPr lang="en-US" sz="2400" dirty="0">
                <a:solidFill>
                  <a:srgbClr val="C47500"/>
                </a:solidFill>
              </a:endParaRPr>
            </a:p>
          </p:txBody>
        </p:sp>
        <p:sp>
          <p:nvSpPr>
            <p:cNvPr id="40" name="Rectangle 39"/>
            <p:cNvSpPr/>
            <p:nvPr/>
          </p:nvSpPr>
          <p:spPr>
            <a:xfrm>
              <a:off x="762000" y="2743200"/>
              <a:ext cx="2347444" cy="1219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gr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434340" y="0"/>
            <a:ext cx="7818120" cy="1143000"/>
          </a:xfrm>
          <a:prstGeom prst="rect">
            <a:avLst/>
          </a:prstGeom>
        </p:spPr>
        <p:txBody>
          <a:bodyPr/>
          <a:lstStyle/>
          <a:p>
            <a:pPr algn="ctr" fontAlgn="base">
              <a:spcBef>
                <a:spcPct val="0"/>
              </a:spcBef>
              <a:spcAft>
                <a:spcPct val="0"/>
              </a:spcAft>
              <a:defRPr/>
            </a:pPr>
            <a:r>
              <a:rPr lang="en-US" sz="3200" b="1" kern="0" smtClean="0">
                <a:solidFill>
                  <a:srgbClr val="033C61"/>
                </a:solidFill>
              </a:rPr>
              <a:t>Pilot Study in Jamaica Bay</a:t>
            </a:r>
            <a:endParaRPr lang="en-US" sz="3200" b="1" kern="0" dirty="0">
              <a:solidFill>
                <a:srgbClr val="033C61"/>
              </a:solidFill>
            </a:endParaRPr>
          </a:p>
        </p:txBody>
      </p:sp>
      <p:sp>
        <p:nvSpPr>
          <p:cNvPr id="6" name="TextBox 5"/>
          <p:cNvSpPr txBox="1"/>
          <p:nvPr/>
        </p:nvSpPr>
        <p:spPr>
          <a:xfrm>
            <a:off x="144780" y="609603"/>
            <a:ext cx="8324850" cy="461665"/>
          </a:xfrm>
          <a:prstGeom prst="rect">
            <a:avLst/>
          </a:prstGeom>
          <a:noFill/>
        </p:spPr>
        <p:txBody>
          <a:bodyPr wrap="square" rtlCol="0">
            <a:spAutoFit/>
          </a:bodyPr>
          <a:lstStyle/>
          <a:p>
            <a:pPr algn="ctr" fontAlgn="base">
              <a:spcBef>
                <a:spcPct val="0"/>
              </a:spcBef>
              <a:spcAft>
                <a:spcPct val="0"/>
              </a:spcAft>
            </a:pPr>
            <a:r>
              <a:rPr lang="en-US" sz="2400" dirty="0" smtClean="0">
                <a:solidFill>
                  <a:srgbClr val="000000"/>
                </a:solidFill>
              </a:rPr>
              <a:t>Test two analyses to calculate present-day resilience</a:t>
            </a:r>
            <a:endParaRPr lang="en-US" sz="2400" dirty="0">
              <a:solidFill>
                <a:srgbClr val="000000"/>
              </a:solidFill>
            </a:endParaRPr>
          </a:p>
        </p:txBody>
      </p:sp>
      <p:sp>
        <p:nvSpPr>
          <p:cNvPr id="9" name="Slide Number Placeholder 3"/>
          <p:cNvSpPr txBox="1">
            <a:spLocks/>
          </p:cNvSpPr>
          <p:nvPr/>
        </p:nvSpPr>
        <p:spPr bwMode="auto">
          <a:xfrm>
            <a:off x="1809750" y="6553200"/>
            <a:ext cx="68770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fontAlgn="base">
              <a:spcBef>
                <a:spcPct val="0"/>
              </a:spcBef>
              <a:spcAft>
                <a:spcPct val="0"/>
              </a:spcAft>
              <a:defRPr/>
            </a:pPr>
            <a:fld id="{3B8259A0-B2B6-4A51-8281-FB7C9390777E}" type="slidenum">
              <a:rPr lang="en-US" sz="1400" smtClean="0">
                <a:solidFill>
                  <a:srgbClr val="000000"/>
                </a:solidFill>
              </a:rPr>
              <a:pPr algn="r" fontAlgn="base">
                <a:spcBef>
                  <a:spcPct val="0"/>
                </a:spcBef>
                <a:spcAft>
                  <a:spcPct val="0"/>
                </a:spcAft>
                <a:defRPr/>
              </a:pPr>
              <a:t>32</a:t>
            </a:fld>
            <a:r>
              <a:rPr lang="en-US" sz="1400" smtClean="0">
                <a:solidFill>
                  <a:srgbClr val="000000"/>
                </a:solidFill>
              </a:rPr>
              <a:t>     </a:t>
            </a:r>
            <a:endParaRPr lang="en-US" sz="1400" dirty="0">
              <a:solidFill>
                <a:srgbClr val="000000"/>
              </a:solidFill>
            </a:endParaRPr>
          </a:p>
        </p:txBody>
      </p:sp>
      <p:grpSp>
        <p:nvGrpSpPr>
          <p:cNvPr id="2" name="Group 9"/>
          <p:cNvGrpSpPr/>
          <p:nvPr/>
        </p:nvGrpSpPr>
        <p:grpSpPr>
          <a:xfrm>
            <a:off x="1027625" y="6400803"/>
            <a:ext cx="6481141" cy="307777"/>
            <a:chOff x="762000" y="6400800"/>
            <a:chExt cx="6822254" cy="307777"/>
          </a:xfrm>
        </p:grpSpPr>
        <p:sp>
          <p:nvSpPr>
            <p:cNvPr id="11" name="TextBox 10"/>
            <p:cNvSpPr txBox="1"/>
            <p:nvPr/>
          </p:nvSpPr>
          <p:spPr>
            <a:xfrm>
              <a:off x="5334000" y="6400800"/>
              <a:ext cx="119162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R&amp;D Needs</a:t>
              </a:r>
              <a:endParaRPr lang="en-US" sz="1400" dirty="0">
                <a:solidFill>
                  <a:srgbClr val="FFFFFF">
                    <a:lumMod val="65000"/>
                  </a:srgbClr>
                </a:solidFill>
              </a:endParaRPr>
            </a:p>
          </p:txBody>
        </p:sp>
        <p:sp>
          <p:nvSpPr>
            <p:cNvPr id="12" name="TextBox 11"/>
            <p:cNvSpPr txBox="1"/>
            <p:nvPr/>
          </p:nvSpPr>
          <p:spPr>
            <a:xfrm>
              <a:off x="4507352" y="6400800"/>
              <a:ext cx="89633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Strategy</a:t>
              </a:r>
              <a:endParaRPr lang="en-US" sz="1400" dirty="0">
                <a:solidFill>
                  <a:srgbClr val="FFFFFF">
                    <a:lumMod val="65000"/>
                  </a:srgbClr>
                </a:solidFill>
              </a:endParaRPr>
            </a:p>
          </p:txBody>
        </p:sp>
        <p:sp>
          <p:nvSpPr>
            <p:cNvPr id="13" name="TextBox 12"/>
            <p:cNvSpPr txBox="1"/>
            <p:nvPr/>
          </p:nvSpPr>
          <p:spPr>
            <a:xfrm>
              <a:off x="3962400" y="6400800"/>
              <a:ext cx="562233" cy="307777"/>
            </a:xfrm>
            <a:prstGeom prst="rect">
              <a:avLst/>
            </a:prstGeom>
            <a:solidFill>
              <a:srgbClr val="FFFF00"/>
            </a:solidFill>
            <a:ln>
              <a:solidFill>
                <a:schemeClr val="tx1"/>
              </a:solidFill>
            </a:ln>
          </p:spPr>
          <p:txBody>
            <a:bodyPr wrap="none" rtlCol="0">
              <a:spAutoFit/>
            </a:bodyPr>
            <a:lstStyle/>
            <a:p>
              <a:pPr fontAlgn="base">
                <a:spcBef>
                  <a:spcPct val="0"/>
                </a:spcBef>
                <a:spcAft>
                  <a:spcPct val="0"/>
                </a:spcAft>
              </a:pPr>
              <a:r>
                <a:rPr lang="en-US" sz="1400" dirty="0" smtClean="0">
                  <a:solidFill>
                    <a:srgbClr val="000000"/>
                  </a:solidFill>
                </a:rPr>
                <a:t>Pilot</a:t>
              </a:r>
              <a:endParaRPr lang="en-US" sz="1400" dirty="0">
                <a:solidFill>
                  <a:srgbClr val="000000"/>
                </a:solidFill>
              </a:endParaRPr>
            </a:p>
          </p:txBody>
        </p:sp>
        <p:sp>
          <p:nvSpPr>
            <p:cNvPr id="14" name="TextBox 13"/>
            <p:cNvSpPr txBox="1"/>
            <p:nvPr/>
          </p:nvSpPr>
          <p:spPr>
            <a:xfrm>
              <a:off x="1515621" y="6400800"/>
              <a:ext cx="1599696"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Plan &amp; Approach</a:t>
              </a:r>
              <a:endParaRPr lang="en-US" sz="1400" dirty="0">
                <a:solidFill>
                  <a:srgbClr val="FFFFFF">
                    <a:lumMod val="65000"/>
                  </a:srgbClr>
                </a:solidFill>
              </a:endParaRPr>
            </a:p>
          </p:txBody>
        </p:sp>
        <p:sp>
          <p:nvSpPr>
            <p:cNvPr id="15" name="TextBox 14"/>
            <p:cNvSpPr txBox="1"/>
            <p:nvPr/>
          </p:nvSpPr>
          <p:spPr>
            <a:xfrm>
              <a:off x="762000" y="6400800"/>
              <a:ext cx="81196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Charge</a:t>
              </a:r>
              <a:endParaRPr lang="en-US" sz="1400" dirty="0">
                <a:solidFill>
                  <a:srgbClr val="FFFFFF">
                    <a:lumMod val="50000"/>
                  </a:srgbClr>
                </a:solidFill>
              </a:endParaRPr>
            </a:p>
          </p:txBody>
        </p:sp>
        <p:sp>
          <p:nvSpPr>
            <p:cNvPr id="16" name="TextBox 15"/>
            <p:cNvSpPr txBox="1"/>
            <p:nvPr/>
          </p:nvSpPr>
          <p:spPr>
            <a:xfrm>
              <a:off x="3017588" y="6400800"/>
              <a:ext cx="99082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Concepts</a:t>
              </a:r>
              <a:endParaRPr lang="en-US" sz="1400" dirty="0">
                <a:solidFill>
                  <a:srgbClr val="FFFFFF">
                    <a:lumMod val="50000"/>
                  </a:srgbClr>
                </a:solidFill>
              </a:endParaRPr>
            </a:p>
          </p:txBody>
        </p:sp>
        <p:sp>
          <p:nvSpPr>
            <p:cNvPr id="18" name="TextBox 17"/>
            <p:cNvSpPr txBox="1"/>
            <p:nvPr/>
          </p:nvSpPr>
          <p:spPr>
            <a:xfrm>
              <a:off x="6477000" y="6400800"/>
              <a:ext cx="110725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Spiral Plan</a:t>
              </a:r>
              <a:endParaRPr lang="en-US" sz="1400" dirty="0">
                <a:solidFill>
                  <a:srgbClr val="FFFFFF">
                    <a:lumMod val="65000"/>
                  </a:srgbClr>
                </a:solidFill>
              </a:endParaRPr>
            </a:p>
          </p:txBody>
        </p:sp>
      </p:grpSp>
      <p:pic>
        <p:nvPicPr>
          <p:cNvPr id="19" name="Picture 2"/>
          <p:cNvPicPr>
            <a:picLocks noChangeAspect="1" noChangeArrowheads="1"/>
          </p:cNvPicPr>
          <p:nvPr/>
        </p:nvPicPr>
        <p:blipFill>
          <a:blip r:embed="rId2" cstate="print">
            <a:lum/>
          </a:blip>
          <a:srcRect l="10545" t="15473" r="11679" b="11241"/>
          <a:stretch>
            <a:fillRect/>
          </a:stretch>
        </p:blipFill>
        <p:spPr bwMode="auto">
          <a:xfrm>
            <a:off x="-13625" y="1905000"/>
            <a:ext cx="5900195" cy="3657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TextBox 19"/>
          <p:cNvSpPr txBox="1"/>
          <p:nvPr/>
        </p:nvSpPr>
        <p:spPr>
          <a:xfrm>
            <a:off x="5356860" y="2131638"/>
            <a:ext cx="3619500" cy="3354765"/>
          </a:xfrm>
          <a:prstGeom prst="rect">
            <a:avLst/>
          </a:prstGeom>
          <a:noFill/>
        </p:spPr>
        <p:txBody>
          <a:bodyPr wrap="square" rtlCol="0">
            <a:spAutoFit/>
          </a:bodyPr>
          <a:lstStyle/>
          <a:p>
            <a:pPr fontAlgn="base">
              <a:spcBef>
                <a:spcPct val="0"/>
              </a:spcBef>
              <a:spcAft>
                <a:spcPts val="1200"/>
              </a:spcAft>
              <a:buFont typeface="Arial" pitchFamily="34" charset="0"/>
              <a:buChar char="•"/>
            </a:pPr>
            <a:r>
              <a:rPr lang="en-US" sz="2400" b="1" dirty="0" smtClean="0">
                <a:solidFill>
                  <a:srgbClr val="000000"/>
                </a:solidFill>
              </a:rPr>
              <a:t> </a:t>
            </a:r>
            <a:r>
              <a:rPr lang="en-US" sz="2400" dirty="0" smtClean="0">
                <a:solidFill>
                  <a:srgbClr val="000000"/>
                </a:solidFill>
              </a:rPr>
              <a:t>General Assessment: Rapid method based on expert elicitation</a:t>
            </a:r>
          </a:p>
          <a:p>
            <a:pPr marL="0" lvl="1" fontAlgn="base">
              <a:spcBef>
                <a:spcPct val="0"/>
              </a:spcBef>
              <a:spcAft>
                <a:spcPts val="1200"/>
              </a:spcAft>
              <a:buFont typeface="Arial" pitchFamily="34" charset="0"/>
              <a:buChar char="•"/>
            </a:pPr>
            <a:r>
              <a:rPr lang="en-US" sz="2400" dirty="0" smtClean="0">
                <a:solidFill>
                  <a:srgbClr val="000000"/>
                </a:solidFill>
              </a:rPr>
              <a:t> Detailed Assessment: Rigorous method via probabilistic analyses; appropriate for design</a:t>
            </a:r>
          </a:p>
          <a:p>
            <a:pPr fontAlgn="base">
              <a:spcBef>
                <a:spcPct val="0"/>
              </a:spcBef>
              <a:spcAft>
                <a:spcPts val="1200"/>
              </a:spcAft>
              <a:buFont typeface="Arial" pitchFamily="34" charset="0"/>
              <a:buChar char="•"/>
            </a:pPr>
            <a:endParaRPr lang="en-US" sz="2400" dirty="0">
              <a:solidFill>
                <a:srgbClr val="000000"/>
              </a:solidFill>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15962"/>
          </a:xfrm>
        </p:spPr>
        <p:txBody>
          <a:bodyPr>
            <a:normAutofit fontScale="90000"/>
          </a:bodyPr>
          <a:lstStyle/>
          <a:p>
            <a:r>
              <a:rPr lang="en-US" sz="3000" dirty="0" smtClean="0"/>
              <a:t>Integrated Management: </a:t>
            </a:r>
            <a:r>
              <a:rPr lang="en-US" sz="3000" i="1" dirty="0" smtClean="0"/>
              <a:t>Resilience Matrix Approach</a:t>
            </a:r>
            <a:br>
              <a:rPr lang="en-US" sz="3000" i="1" dirty="0" smtClean="0"/>
            </a:br>
            <a:endParaRPr lang="en-US" sz="3000" b="0" i="1" dirty="0"/>
          </a:p>
        </p:txBody>
      </p:sp>
      <p:grpSp>
        <p:nvGrpSpPr>
          <p:cNvPr id="3" name="Group 4"/>
          <p:cNvGrpSpPr/>
          <p:nvPr/>
        </p:nvGrpSpPr>
        <p:grpSpPr>
          <a:xfrm>
            <a:off x="1027625" y="6400803"/>
            <a:ext cx="6481141" cy="307777"/>
            <a:chOff x="762000" y="6400800"/>
            <a:chExt cx="6822254" cy="307777"/>
          </a:xfrm>
        </p:grpSpPr>
        <p:sp>
          <p:nvSpPr>
            <p:cNvPr id="6" name="TextBox 5"/>
            <p:cNvSpPr txBox="1"/>
            <p:nvPr/>
          </p:nvSpPr>
          <p:spPr>
            <a:xfrm>
              <a:off x="5334000" y="6400800"/>
              <a:ext cx="119162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R&amp;D Needs</a:t>
              </a:r>
              <a:endParaRPr lang="en-US" sz="1400" dirty="0">
                <a:solidFill>
                  <a:srgbClr val="FFFFFF">
                    <a:lumMod val="65000"/>
                  </a:srgbClr>
                </a:solidFill>
              </a:endParaRPr>
            </a:p>
          </p:txBody>
        </p:sp>
        <p:sp>
          <p:nvSpPr>
            <p:cNvPr id="7" name="TextBox 6"/>
            <p:cNvSpPr txBox="1"/>
            <p:nvPr/>
          </p:nvSpPr>
          <p:spPr>
            <a:xfrm>
              <a:off x="4507352" y="6400800"/>
              <a:ext cx="896332"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Strategy</a:t>
              </a:r>
              <a:endParaRPr lang="en-US" sz="1400" dirty="0">
                <a:solidFill>
                  <a:srgbClr val="FFFFFF">
                    <a:lumMod val="65000"/>
                  </a:srgbClr>
                </a:solidFill>
              </a:endParaRPr>
            </a:p>
          </p:txBody>
        </p:sp>
        <p:sp>
          <p:nvSpPr>
            <p:cNvPr id="8" name="TextBox 7"/>
            <p:cNvSpPr txBox="1"/>
            <p:nvPr/>
          </p:nvSpPr>
          <p:spPr>
            <a:xfrm>
              <a:off x="3962400" y="6400800"/>
              <a:ext cx="562233" cy="307777"/>
            </a:xfrm>
            <a:prstGeom prst="rect">
              <a:avLst/>
            </a:prstGeom>
            <a:solidFill>
              <a:srgbClr val="FFFF00"/>
            </a:solidFill>
            <a:ln>
              <a:solidFill>
                <a:schemeClr val="tx1"/>
              </a:solidFill>
            </a:ln>
          </p:spPr>
          <p:txBody>
            <a:bodyPr wrap="none" rtlCol="0">
              <a:spAutoFit/>
            </a:bodyPr>
            <a:lstStyle/>
            <a:p>
              <a:pPr fontAlgn="base">
                <a:spcBef>
                  <a:spcPct val="0"/>
                </a:spcBef>
                <a:spcAft>
                  <a:spcPct val="0"/>
                </a:spcAft>
              </a:pPr>
              <a:r>
                <a:rPr lang="en-US" sz="1400" dirty="0" smtClean="0">
                  <a:solidFill>
                    <a:srgbClr val="000000"/>
                  </a:solidFill>
                </a:rPr>
                <a:t>Pilot</a:t>
              </a:r>
              <a:endParaRPr lang="en-US" sz="1400" dirty="0">
                <a:solidFill>
                  <a:srgbClr val="000000"/>
                </a:solidFill>
              </a:endParaRPr>
            </a:p>
          </p:txBody>
        </p:sp>
        <p:sp>
          <p:nvSpPr>
            <p:cNvPr id="9" name="TextBox 8"/>
            <p:cNvSpPr txBox="1"/>
            <p:nvPr/>
          </p:nvSpPr>
          <p:spPr>
            <a:xfrm>
              <a:off x="1515621" y="6400800"/>
              <a:ext cx="1599696"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Plan &amp; Approach</a:t>
              </a:r>
              <a:endParaRPr lang="en-US" sz="1400" dirty="0">
                <a:solidFill>
                  <a:srgbClr val="FFFFFF">
                    <a:lumMod val="65000"/>
                  </a:srgbClr>
                </a:solidFill>
              </a:endParaRPr>
            </a:p>
          </p:txBody>
        </p:sp>
        <p:sp>
          <p:nvSpPr>
            <p:cNvPr id="10" name="TextBox 9"/>
            <p:cNvSpPr txBox="1"/>
            <p:nvPr/>
          </p:nvSpPr>
          <p:spPr>
            <a:xfrm>
              <a:off x="762000" y="6400800"/>
              <a:ext cx="811963"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Charge</a:t>
              </a:r>
              <a:endParaRPr lang="en-US" sz="1400" dirty="0">
                <a:solidFill>
                  <a:srgbClr val="FFFFFF">
                    <a:lumMod val="50000"/>
                  </a:srgbClr>
                </a:solidFill>
              </a:endParaRPr>
            </a:p>
          </p:txBody>
        </p:sp>
        <p:sp>
          <p:nvSpPr>
            <p:cNvPr id="11" name="TextBox 10"/>
            <p:cNvSpPr txBox="1"/>
            <p:nvPr/>
          </p:nvSpPr>
          <p:spPr>
            <a:xfrm>
              <a:off x="3017588" y="6400800"/>
              <a:ext cx="99082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50000"/>
                    </a:srgbClr>
                  </a:solidFill>
                </a:rPr>
                <a:t>Concepts</a:t>
              </a:r>
              <a:endParaRPr lang="en-US" sz="1400" dirty="0">
                <a:solidFill>
                  <a:srgbClr val="FFFFFF">
                    <a:lumMod val="50000"/>
                  </a:srgbClr>
                </a:solidFill>
              </a:endParaRPr>
            </a:p>
          </p:txBody>
        </p:sp>
        <p:sp>
          <p:nvSpPr>
            <p:cNvPr id="13" name="TextBox 12"/>
            <p:cNvSpPr txBox="1"/>
            <p:nvPr/>
          </p:nvSpPr>
          <p:spPr>
            <a:xfrm>
              <a:off x="6477000" y="6400800"/>
              <a:ext cx="1107254" cy="307777"/>
            </a:xfrm>
            <a:prstGeom prst="rect">
              <a:avLst/>
            </a:prstGeom>
            <a:solidFill>
              <a:schemeClr val="bg1">
                <a:lumMod val="95000"/>
              </a:schemeClr>
            </a:solidFill>
            <a:ln>
              <a:solidFill>
                <a:schemeClr val="bg1">
                  <a:lumMod val="75000"/>
                </a:schemeClr>
              </a:solidFill>
            </a:ln>
          </p:spPr>
          <p:txBody>
            <a:bodyPr wrap="none" rtlCol="0">
              <a:spAutoFit/>
            </a:bodyPr>
            <a:lstStyle/>
            <a:p>
              <a:pPr fontAlgn="base">
                <a:spcBef>
                  <a:spcPct val="0"/>
                </a:spcBef>
                <a:spcAft>
                  <a:spcPct val="0"/>
                </a:spcAft>
              </a:pPr>
              <a:r>
                <a:rPr lang="en-US" sz="1400" dirty="0" smtClean="0">
                  <a:solidFill>
                    <a:srgbClr val="FFFFFF">
                      <a:lumMod val="65000"/>
                    </a:srgbClr>
                  </a:solidFill>
                </a:rPr>
                <a:t>Spiral Plan</a:t>
              </a:r>
              <a:endParaRPr lang="en-US" sz="1400" dirty="0">
                <a:solidFill>
                  <a:srgbClr val="FFFFFF">
                    <a:lumMod val="65000"/>
                  </a:srgbClr>
                </a:solidFill>
              </a:endParaRPr>
            </a:p>
          </p:txBody>
        </p:sp>
      </p:grpSp>
      <p:sp>
        <p:nvSpPr>
          <p:cNvPr id="14" name="Rectangle 13"/>
          <p:cNvSpPr/>
          <p:nvPr/>
        </p:nvSpPr>
        <p:spPr>
          <a:xfrm>
            <a:off x="217170" y="1524000"/>
            <a:ext cx="3619500" cy="4572000"/>
          </a:xfrm>
          <a:prstGeom prst="rect">
            <a:avLst/>
          </a:prstGeom>
          <a:solidFill>
            <a:schemeClr val="accent3">
              <a:lumMod val="20000"/>
              <a:lumOff val="80000"/>
            </a:schemeClr>
          </a:solidFill>
          <a:ln/>
          <a:effectLst>
            <a:outerShdw blurRad="76200" dir="13500000" sy="23000" kx="1200000" algn="br" rotWithShape="0">
              <a:prstClr val="black">
                <a:alpha val="2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dirty="0">
              <a:solidFill>
                <a:srgbClr val="000000"/>
              </a:solidFill>
            </a:endParaRPr>
          </a:p>
        </p:txBody>
      </p:sp>
      <p:sp>
        <p:nvSpPr>
          <p:cNvPr id="22" name="Title 1"/>
          <p:cNvSpPr txBox="1">
            <a:spLocks/>
          </p:cNvSpPr>
          <p:nvPr/>
        </p:nvSpPr>
        <p:spPr>
          <a:xfrm>
            <a:off x="217170" y="983672"/>
            <a:ext cx="3040380" cy="387928"/>
          </a:xfrm>
          <a:prstGeom prst="rect">
            <a:avLst/>
          </a:prstGeom>
        </p:spPr>
        <p:txBody>
          <a:bodyPr vert="horz" lIns="91440" tIns="45720" rIns="91440" bIns="45720" rtlCol="0" anchor="ctr">
            <a:noAutofit/>
          </a:bodyPr>
          <a:lstStyle/>
          <a:p>
            <a:pPr>
              <a:spcBef>
                <a:spcPct val="0"/>
              </a:spcBef>
              <a:defRPr/>
            </a:pPr>
            <a:r>
              <a:rPr lang="en-US" sz="2800" b="1" dirty="0" smtClean="0">
                <a:solidFill>
                  <a:srgbClr val="000000"/>
                </a:solidFill>
              </a:rPr>
              <a:t>Jamaica Bay</a:t>
            </a:r>
          </a:p>
        </p:txBody>
      </p:sp>
      <p:sp>
        <p:nvSpPr>
          <p:cNvPr id="28" name="TextBox 27"/>
          <p:cNvSpPr txBox="1"/>
          <p:nvPr/>
        </p:nvSpPr>
        <p:spPr>
          <a:xfrm>
            <a:off x="3909060" y="762000"/>
            <a:ext cx="4705350" cy="5432256"/>
          </a:xfrm>
          <a:prstGeom prst="rect">
            <a:avLst/>
          </a:prstGeom>
          <a:noFill/>
        </p:spPr>
        <p:txBody>
          <a:bodyPr wrap="square" rtlCol="0">
            <a:spAutoFit/>
          </a:bodyPr>
          <a:lstStyle/>
          <a:p>
            <a:pPr fontAlgn="base">
              <a:spcBef>
                <a:spcPct val="0"/>
              </a:spcBef>
            </a:pPr>
            <a:r>
              <a:rPr lang="en-US" b="1" dirty="0" smtClean="0">
                <a:solidFill>
                  <a:srgbClr val="000000"/>
                </a:solidFill>
              </a:rPr>
              <a:t>Goal: </a:t>
            </a:r>
          </a:p>
          <a:p>
            <a:pPr fontAlgn="base">
              <a:spcBef>
                <a:spcPct val="0"/>
              </a:spcBef>
              <a:spcAft>
                <a:spcPts val="600"/>
              </a:spcAft>
            </a:pPr>
            <a:r>
              <a:rPr lang="en-US" dirty="0" smtClean="0">
                <a:solidFill>
                  <a:srgbClr val="000000"/>
                </a:solidFill>
              </a:rPr>
              <a:t>Provide baseline assessment for intercomparing project alternatives</a:t>
            </a:r>
          </a:p>
          <a:p>
            <a:pPr fontAlgn="base">
              <a:spcBef>
                <a:spcPct val="0"/>
              </a:spcBef>
            </a:pPr>
            <a:r>
              <a:rPr lang="en-US" b="1" dirty="0" smtClean="0">
                <a:solidFill>
                  <a:srgbClr val="000000"/>
                </a:solidFill>
              </a:rPr>
              <a:t>Approach:</a:t>
            </a:r>
          </a:p>
          <a:p>
            <a:pPr fontAlgn="base">
              <a:spcBef>
                <a:spcPct val="0"/>
              </a:spcBef>
              <a:buFont typeface="Arial" pitchFamily="34" charset="0"/>
              <a:buChar char="•"/>
            </a:pPr>
            <a:r>
              <a:rPr lang="en-US" dirty="0" smtClean="0">
                <a:solidFill>
                  <a:srgbClr val="000000"/>
                </a:solidFill>
              </a:rPr>
              <a:t> Define extent of system &amp; potential disturbances</a:t>
            </a:r>
          </a:p>
          <a:p>
            <a:pPr fontAlgn="base">
              <a:spcBef>
                <a:spcPct val="0"/>
              </a:spcBef>
              <a:buFont typeface="Arial" pitchFamily="34" charset="0"/>
              <a:buChar char="•"/>
            </a:pPr>
            <a:r>
              <a:rPr lang="en-US" dirty="0" smtClean="0">
                <a:solidFill>
                  <a:srgbClr val="000000"/>
                </a:solidFill>
              </a:rPr>
              <a:t> Identify function(s) to be evaluated; for Jamaica Bay:</a:t>
            </a:r>
          </a:p>
          <a:p>
            <a:pPr lvl="1" fontAlgn="base">
              <a:spcBef>
                <a:spcPct val="0"/>
              </a:spcBef>
              <a:buFont typeface="Arial" pitchFamily="34" charset="0"/>
              <a:buChar char="•"/>
            </a:pPr>
            <a:r>
              <a:rPr lang="en-US" dirty="0" smtClean="0">
                <a:solidFill>
                  <a:srgbClr val="000000"/>
                </a:solidFill>
              </a:rPr>
              <a:t> Ecosystem health</a:t>
            </a:r>
          </a:p>
          <a:p>
            <a:pPr lvl="1" fontAlgn="base">
              <a:spcBef>
                <a:spcPct val="0"/>
              </a:spcBef>
              <a:buFont typeface="Arial" pitchFamily="34" charset="0"/>
              <a:buChar char="•"/>
            </a:pPr>
            <a:r>
              <a:rPr lang="en-US" dirty="0" smtClean="0">
                <a:solidFill>
                  <a:srgbClr val="000000"/>
                </a:solidFill>
              </a:rPr>
              <a:t> Housing/shelter</a:t>
            </a:r>
          </a:p>
          <a:p>
            <a:pPr fontAlgn="base">
              <a:spcBef>
                <a:spcPct val="0"/>
              </a:spcBef>
              <a:buFont typeface="Arial" pitchFamily="34" charset="0"/>
              <a:buChar char="•"/>
            </a:pPr>
            <a:r>
              <a:rPr lang="en-US" dirty="0" smtClean="0">
                <a:solidFill>
                  <a:srgbClr val="000000"/>
                </a:solidFill>
              </a:rPr>
              <a:t> Assess via expert elicitation* capacity of each cell in matrix</a:t>
            </a:r>
          </a:p>
          <a:p>
            <a:pPr fontAlgn="base">
              <a:spcBef>
                <a:spcPct val="0"/>
              </a:spcBef>
              <a:buFont typeface="Arial" pitchFamily="34" charset="0"/>
              <a:buChar char="•"/>
            </a:pPr>
            <a:r>
              <a:rPr lang="en-US" dirty="0" smtClean="0">
                <a:solidFill>
                  <a:srgbClr val="000000"/>
                </a:solidFill>
              </a:rPr>
              <a:t> Results indicate:</a:t>
            </a:r>
          </a:p>
          <a:p>
            <a:pPr lvl="1" fontAlgn="base">
              <a:spcBef>
                <a:spcPct val="0"/>
              </a:spcBef>
              <a:buFont typeface="Arial" pitchFamily="34" charset="0"/>
              <a:buChar char="•"/>
            </a:pPr>
            <a:r>
              <a:rPr lang="en-US" dirty="0" smtClean="0">
                <a:solidFill>
                  <a:srgbClr val="000000"/>
                </a:solidFill>
              </a:rPr>
              <a:t> Gaps in system resilience</a:t>
            </a:r>
          </a:p>
          <a:p>
            <a:pPr lvl="1" fontAlgn="base">
              <a:spcBef>
                <a:spcPct val="0"/>
              </a:spcBef>
              <a:buFont typeface="Arial" pitchFamily="34" charset="0"/>
              <a:buChar char="•"/>
            </a:pPr>
            <a:r>
              <a:rPr lang="en-US" dirty="0" smtClean="0">
                <a:solidFill>
                  <a:srgbClr val="000000"/>
                </a:solidFill>
              </a:rPr>
              <a:t> Project needs</a:t>
            </a:r>
          </a:p>
          <a:p>
            <a:pPr lvl="1" fontAlgn="base">
              <a:spcBef>
                <a:spcPct val="0"/>
              </a:spcBef>
              <a:buFont typeface="Arial" pitchFamily="34" charset="0"/>
              <a:buChar char="•"/>
            </a:pPr>
            <a:r>
              <a:rPr lang="en-US" dirty="0" smtClean="0">
                <a:solidFill>
                  <a:srgbClr val="000000"/>
                </a:solidFill>
              </a:rPr>
              <a:t> Partner roles</a:t>
            </a:r>
          </a:p>
          <a:p>
            <a:pPr fontAlgn="base">
              <a:spcBef>
                <a:spcPct val="0"/>
              </a:spcBef>
            </a:pPr>
            <a:r>
              <a:rPr lang="en-US" dirty="0" smtClean="0">
                <a:solidFill>
                  <a:srgbClr val="000000"/>
                </a:solidFill>
                <a:sym typeface="Wingdings" pitchFamily="2" charset="2"/>
              </a:rPr>
              <a:t> </a:t>
            </a:r>
            <a:r>
              <a:rPr lang="en-US" dirty="0" smtClean="0">
                <a:solidFill>
                  <a:srgbClr val="000000"/>
                </a:solidFill>
              </a:rPr>
              <a:t>Detailed assessment focused on Housing &amp; Shelter</a:t>
            </a:r>
          </a:p>
          <a:p>
            <a:pPr fontAlgn="base">
              <a:spcBef>
                <a:spcPct val="0"/>
              </a:spcBef>
            </a:pPr>
            <a:r>
              <a:rPr lang="en-US" dirty="0" smtClean="0">
                <a:solidFill>
                  <a:srgbClr val="000000"/>
                </a:solidFill>
              </a:rPr>
              <a:t> </a:t>
            </a:r>
            <a:endParaRPr lang="en-US" dirty="0">
              <a:solidFill>
                <a:srgbClr val="000000"/>
              </a:solidFill>
            </a:endParaRPr>
          </a:p>
        </p:txBody>
      </p:sp>
      <p:sp>
        <p:nvSpPr>
          <p:cNvPr id="30" name="TextBox 29"/>
          <p:cNvSpPr txBox="1"/>
          <p:nvPr/>
        </p:nvSpPr>
        <p:spPr>
          <a:xfrm>
            <a:off x="3773686" y="5843650"/>
            <a:ext cx="4913115" cy="553998"/>
          </a:xfrm>
          <a:prstGeom prst="rect">
            <a:avLst/>
          </a:prstGeom>
          <a:noFill/>
        </p:spPr>
        <p:txBody>
          <a:bodyPr wrap="square" rtlCol="0">
            <a:spAutoFit/>
          </a:bodyPr>
          <a:lstStyle/>
          <a:p>
            <a:pPr fontAlgn="base">
              <a:lnSpc>
                <a:spcPts val="1800"/>
              </a:lnSpc>
              <a:spcBef>
                <a:spcPct val="0"/>
              </a:spcBef>
              <a:spcAft>
                <a:spcPct val="0"/>
              </a:spcAft>
            </a:pPr>
            <a:r>
              <a:rPr lang="en-US" sz="1600" i="1" dirty="0" smtClean="0">
                <a:solidFill>
                  <a:srgbClr val="000000"/>
                </a:solidFill>
              </a:rPr>
              <a:t>*Query experts; review literature; examine historical record</a:t>
            </a:r>
            <a:endParaRPr lang="en-US" sz="1600" i="1" dirty="0">
              <a:solidFill>
                <a:srgbClr val="000000"/>
              </a:solidFill>
            </a:endParaRPr>
          </a:p>
        </p:txBody>
      </p:sp>
      <p:grpSp>
        <p:nvGrpSpPr>
          <p:cNvPr id="4" name="Group 31"/>
          <p:cNvGrpSpPr/>
          <p:nvPr/>
        </p:nvGrpSpPr>
        <p:grpSpPr>
          <a:xfrm>
            <a:off x="2533650" y="739171"/>
            <a:ext cx="1230630" cy="1015663"/>
            <a:chOff x="3581401" y="4960203"/>
            <a:chExt cx="1295400" cy="1015663"/>
          </a:xfrm>
        </p:grpSpPr>
        <p:sp>
          <p:nvSpPr>
            <p:cNvPr id="25" name="Rectangle 24"/>
            <p:cNvSpPr/>
            <p:nvPr/>
          </p:nvSpPr>
          <p:spPr>
            <a:xfrm>
              <a:off x="3638550" y="5019675"/>
              <a:ext cx="304800" cy="2286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6" name="Rectangle 25"/>
            <p:cNvSpPr/>
            <p:nvPr/>
          </p:nvSpPr>
          <p:spPr>
            <a:xfrm>
              <a:off x="3638550" y="5248275"/>
              <a:ext cx="304800" cy="228600"/>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7" name="Rectangle 26"/>
            <p:cNvSpPr/>
            <p:nvPr/>
          </p:nvSpPr>
          <p:spPr>
            <a:xfrm>
              <a:off x="3638550" y="5476875"/>
              <a:ext cx="304800" cy="2286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1" name="TextBox 30"/>
            <p:cNvSpPr txBox="1"/>
            <p:nvPr/>
          </p:nvSpPr>
          <p:spPr>
            <a:xfrm>
              <a:off x="3581401" y="4960203"/>
              <a:ext cx="1295400" cy="1015663"/>
            </a:xfrm>
            <a:prstGeom prst="rect">
              <a:avLst/>
            </a:prstGeom>
            <a:noFill/>
            <a:ln w="19050">
              <a:noFill/>
            </a:ln>
          </p:spPr>
          <p:txBody>
            <a:bodyPr wrap="square" rtlCol="0">
              <a:spAutoFit/>
            </a:bodyPr>
            <a:lstStyle/>
            <a:p>
              <a:pPr fontAlgn="base">
                <a:lnSpc>
                  <a:spcPts val="1800"/>
                </a:lnSpc>
                <a:spcBef>
                  <a:spcPct val="0"/>
                </a:spcBef>
              </a:pPr>
              <a:r>
                <a:rPr lang="en-US" sz="1400" dirty="0" smtClean="0">
                  <a:solidFill>
                    <a:srgbClr val="000000"/>
                  </a:solidFill>
                </a:rPr>
                <a:t>       Good</a:t>
              </a:r>
            </a:p>
            <a:p>
              <a:pPr fontAlgn="base">
                <a:lnSpc>
                  <a:spcPts val="1800"/>
                </a:lnSpc>
                <a:spcBef>
                  <a:spcPct val="0"/>
                </a:spcBef>
              </a:pPr>
              <a:r>
                <a:rPr lang="en-US" sz="1400" dirty="0" smtClean="0">
                  <a:solidFill>
                    <a:srgbClr val="000000"/>
                  </a:solidFill>
                </a:rPr>
                <a:t>       Moderate</a:t>
              </a:r>
            </a:p>
            <a:p>
              <a:pPr fontAlgn="base">
                <a:lnSpc>
                  <a:spcPts val="1800"/>
                </a:lnSpc>
                <a:spcBef>
                  <a:spcPct val="0"/>
                </a:spcBef>
              </a:pPr>
              <a:r>
                <a:rPr lang="en-US" sz="1400" dirty="0" smtClean="0">
                  <a:solidFill>
                    <a:srgbClr val="000000"/>
                  </a:solidFill>
                </a:rPr>
                <a:t>       Low</a:t>
              </a:r>
            </a:p>
          </p:txBody>
        </p:sp>
      </p:grpSp>
      <p:sp>
        <p:nvSpPr>
          <p:cNvPr id="35" name="Slide Number Placeholder 3"/>
          <p:cNvSpPr txBox="1">
            <a:spLocks/>
          </p:cNvSpPr>
          <p:nvPr/>
        </p:nvSpPr>
        <p:spPr bwMode="auto">
          <a:xfrm>
            <a:off x="1809750" y="6553200"/>
            <a:ext cx="68770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fontAlgn="base">
              <a:spcBef>
                <a:spcPct val="0"/>
              </a:spcBef>
              <a:spcAft>
                <a:spcPct val="0"/>
              </a:spcAft>
              <a:defRPr/>
            </a:pPr>
            <a:fld id="{3B8259A0-B2B6-4A51-8281-FB7C9390777E}" type="slidenum">
              <a:rPr lang="en-US" sz="1400" smtClean="0">
                <a:solidFill>
                  <a:srgbClr val="000000"/>
                </a:solidFill>
              </a:rPr>
              <a:pPr algn="r" fontAlgn="base">
                <a:spcBef>
                  <a:spcPct val="0"/>
                </a:spcBef>
                <a:spcAft>
                  <a:spcPct val="0"/>
                </a:spcAft>
                <a:defRPr/>
              </a:pPr>
              <a:t>33</a:t>
            </a:fld>
            <a:r>
              <a:rPr lang="en-US" sz="1400" smtClean="0">
                <a:solidFill>
                  <a:srgbClr val="000000"/>
                </a:solidFill>
              </a:rPr>
              <a:t>     </a:t>
            </a:r>
            <a:endParaRPr lang="en-US" sz="1400" dirty="0">
              <a:solidFill>
                <a:srgbClr val="000000"/>
              </a:solidFill>
            </a:endParaRPr>
          </a:p>
        </p:txBody>
      </p:sp>
      <p:sp>
        <p:nvSpPr>
          <p:cNvPr id="33" name="TextBox 32"/>
          <p:cNvSpPr txBox="1"/>
          <p:nvPr/>
        </p:nvSpPr>
        <p:spPr>
          <a:xfrm>
            <a:off x="506730" y="6095229"/>
            <a:ext cx="3239798" cy="276999"/>
          </a:xfrm>
          <a:prstGeom prst="rect">
            <a:avLst/>
          </a:prstGeom>
          <a:noFill/>
        </p:spPr>
        <p:txBody>
          <a:bodyPr wrap="none" rtlCol="0">
            <a:spAutoFit/>
          </a:bodyPr>
          <a:lstStyle/>
          <a:p>
            <a:pPr fontAlgn="base">
              <a:spcBef>
                <a:spcPct val="0"/>
              </a:spcBef>
              <a:spcAft>
                <a:spcPct val="0"/>
              </a:spcAft>
            </a:pPr>
            <a:r>
              <a:rPr lang="en-US" sz="1200" i="1" dirty="0" smtClean="0">
                <a:solidFill>
                  <a:srgbClr val="000000"/>
                </a:solidFill>
              </a:rPr>
              <a:t>POCs: Cate Fox-Lent, Igor Linkov, ERDC-EL</a:t>
            </a:r>
            <a:endParaRPr lang="en-US" sz="1200" dirty="0">
              <a:solidFill>
                <a:srgbClr val="000000"/>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xmlns="" val="335177531"/>
              </p:ext>
            </p:extLst>
          </p:nvPr>
        </p:nvGraphicFramePr>
        <p:xfrm>
          <a:off x="361952" y="1676400"/>
          <a:ext cx="3402329" cy="2043056"/>
        </p:xfrm>
        <a:graphic>
          <a:graphicData uri="http://schemas.openxmlformats.org/drawingml/2006/table">
            <a:tbl>
              <a:tblPr firstRow="1" bandRow="1">
                <a:tableStyleId>{2D5ABB26-0587-4C30-8999-92F81FD0307C}</a:tableStyleId>
              </a:tblPr>
              <a:tblGrid>
                <a:gridCol w="1933142"/>
                <a:gridCol w="386628"/>
                <a:gridCol w="386628"/>
                <a:gridCol w="386628"/>
                <a:gridCol w="309303"/>
              </a:tblGrid>
              <a:tr h="823856">
                <a:tc>
                  <a:txBody>
                    <a:bodyPr/>
                    <a:lstStyle/>
                    <a:p>
                      <a:pPr algn="ctr"/>
                      <a:r>
                        <a:rPr lang="en-US" sz="2400" b="1" dirty="0" smtClean="0"/>
                        <a:t>Ecosystem</a:t>
                      </a:r>
                      <a:r>
                        <a:rPr lang="en-US" sz="2400" b="1" baseline="0" dirty="0" smtClean="0"/>
                        <a:t> Health</a:t>
                      </a:r>
                      <a:endParaRPr lang="en-US" sz="2400" b="1" dirty="0"/>
                    </a:p>
                  </a:txBody>
                  <a:tcPr marL="86868" marR="868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Prepare</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Resist</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Recover</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Adapt</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825">
                <a:tc>
                  <a:txBody>
                    <a:bodyPr/>
                    <a:lstStyle/>
                    <a:p>
                      <a:pPr algn="r"/>
                      <a:r>
                        <a:rPr lang="en-US" sz="1400" b="1" dirty="0" smtClean="0"/>
                        <a:t>Physical System</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43350">
                <a:tc>
                  <a:txBody>
                    <a:bodyPr/>
                    <a:lstStyle/>
                    <a:p>
                      <a:pPr algn="r"/>
                      <a:r>
                        <a:rPr lang="en-US" sz="1400" b="1" smtClean="0"/>
                        <a:t>Data &amp; </a:t>
                      </a:r>
                      <a:r>
                        <a:rPr lang="en-US" sz="1400" b="1" dirty="0" smtClean="0"/>
                        <a:t>Analysis</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74075">
                <a:tc>
                  <a:txBody>
                    <a:bodyPr/>
                    <a:lstStyle/>
                    <a:p>
                      <a:pPr algn="r"/>
                      <a:r>
                        <a:rPr lang="en-US" sz="1400" b="1" dirty="0" smtClean="0"/>
                        <a:t>Decision Support</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US" sz="1400" b="0" i="0" u="none" strike="noStrike" dirty="0" smtClean="0">
                          <a:solidFill>
                            <a:schemeClr val="tx1"/>
                          </a:solidFill>
                          <a:latin typeface="Calibri"/>
                        </a:rPr>
                        <a:t>n/a</a:t>
                      </a:r>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58919">
                <a:tc>
                  <a:txBody>
                    <a:bodyPr/>
                    <a:lstStyle/>
                    <a:p>
                      <a:pPr algn="r"/>
                      <a:r>
                        <a:rPr lang="en-US" sz="1400" b="1" dirty="0" smtClean="0"/>
                        <a:t>Communication</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xmlns="" val="335177531"/>
              </p:ext>
            </p:extLst>
          </p:nvPr>
        </p:nvGraphicFramePr>
        <p:xfrm>
          <a:off x="361952" y="3794844"/>
          <a:ext cx="3402329" cy="2224956"/>
        </p:xfrm>
        <a:graphic>
          <a:graphicData uri="http://schemas.openxmlformats.org/drawingml/2006/table">
            <a:tbl>
              <a:tblPr firstRow="1" bandRow="1">
                <a:tableStyleId>{2D5ABB26-0587-4C30-8999-92F81FD0307C}</a:tableStyleId>
              </a:tblPr>
              <a:tblGrid>
                <a:gridCol w="1933142"/>
                <a:gridCol w="386628"/>
                <a:gridCol w="386628"/>
                <a:gridCol w="386628"/>
                <a:gridCol w="309303"/>
              </a:tblGrid>
              <a:tr h="823856">
                <a:tc>
                  <a:txBody>
                    <a:bodyPr/>
                    <a:lstStyle/>
                    <a:p>
                      <a:pPr algn="ctr"/>
                      <a:r>
                        <a:rPr lang="en-US" sz="2400" b="1" dirty="0" smtClean="0"/>
                        <a:t>Housing</a:t>
                      </a:r>
                      <a:r>
                        <a:rPr lang="en-US" sz="2400" b="1" baseline="0" dirty="0" smtClean="0"/>
                        <a:t> and Shelter</a:t>
                      </a:r>
                      <a:endParaRPr lang="en-US" sz="2400" b="1" dirty="0"/>
                    </a:p>
                  </a:txBody>
                  <a:tcPr marL="86868" marR="868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Prepare</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Resist</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Recover</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Adapt</a:t>
                      </a:r>
                      <a:endParaRPr lang="en-US" sz="1400" b="1" dirty="0"/>
                    </a:p>
                  </a:txBody>
                  <a:tcPr marL="86868" marR="86868"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275">
                <a:tc>
                  <a:txBody>
                    <a:bodyPr/>
                    <a:lstStyle/>
                    <a:p>
                      <a:pPr algn="r"/>
                      <a:r>
                        <a:rPr lang="en-US" sz="1400" b="1" dirty="0" smtClean="0"/>
                        <a:t>Physical System</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50275">
                <a:tc>
                  <a:txBody>
                    <a:bodyPr/>
                    <a:lstStyle/>
                    <a:p>
                      <a:pPr algn="r"/>
                      <a:r>
                        <a:rPr lang="en-US" sz="1400" b="1" smtClean="0"/>
                        <a:t>Data &amp; </a:t>
                      </a:r>
                      <a:r>
                        <a:rPr lang="en-US" sz="1400" b="1" dirty="0" smtClean="0"/>
                        <a:t>Analysis</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50275">
                <a:tc>
                  <a:txBody>
                    <a:bodyPr/>
                    <a:lstStyle/>
                    <a:p>
                      <a:pPr algn="r"/>
                      <a:r>
                        <a:rPr lang="en-US" sz="1400" b="1" dirty="0" smtClean="0"/>
                        <a:t>Decision Support</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50275">
                <a:tc>
                  <a:txBody>
                    <a:bodyPr/>
                    <a:lstStyle/>
                    <a:p>
                      <a:pPr algn="r"/>
                      <a:r>
                        <a:rPr lang="en-US" sz="1400" b="1" dirty="0" smtClean="0"/>
                        <a:t>Communication</a:t>
                      </a:r>
                      <a:endParaRPr lang="en-US" sz="1400" b="1" dirty="0"/>
                    </a:p>
                  </a:txBody>
                  <a:tcPr marL="86868" marR="868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endParaRPr lang="en-US" sz="1400" b="0" i="0" u="none" strike="noStrike" dirty="0">
                        <a:solidFill>
                          <a:schemeClr val="tx1"/>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686800" cy="685800"/>
          </a:xfrm>
        </p:spPr>
        <p:txBody>
          <a:bodyPr/>
          <a:lstStyle/>
          <a:p>
            <a:r>
              <a:rPr lang="en-US" sz="4000" b="1" i="1" dirty="0" smtClean="0"/>
              <a:t>Resilience: Integrated Approach</a:t>
            </a:r>
            <a:endParaRPr lang="en-US" sz="4000" b="1" i="1" dirty="0"/>
          </a:p>
        </p:txBody>
      </p:sp>
      <p:sp>
        <p:nvSpPr>
          <p:cNvPr id="3" name="Content Placeholder 2"/>
          <p:cNvSpPr>
            <a:spLocks noGrp="1"/>
          </p:cNvSpPr>
          <p:nvPr>
            <p:ph idx="1"/>
          </p:nvPr>
        </p:nvSpPr>
        <p:spPr>
          <a:xfrm>
            <a:off x="228600" y="1219200"/>
            <a:ext cx="5486401" cy="5105400"/>
          </a:xfrm>
        </p:spPr>
        <p:txBody>
          <a:bodyPr>
            <a:noAutofit/>
          </a:bodyPr>
          <a:lstStyle/>
          <a:p>
            <a:pPr>
              <a:buClr>
                <a:srgbClr val="C00000"/>
              </a:buClr>
              <a:buFont typeface="Arial" pitchFamily="34" charset="0"/>
              <a:buChar char="•"/>
            </a:pPr>
            <a:r>
              <a:rPr lang="en-US" sz="2600" dirty="0" smtClean="0"/>
              <a:t>History of Integrated Approaches</a:t>
            </a:r>
          </a:p>
          <a:p>
            <a:pPr>
              <a:buClr>
                <a:srgbClr val="C00000"/>
              </a:buClr>
              <a:buFont typeface="Arial" pitchFamily="34" charset="0"/>
              <a:buChar char="•"/>
            </a:pPr>
            <a:endParaRPr lang="en-US" sz="1000" dirty="0" smtClean="0"/>
          </a:p>
          <a:p>
            <a:pPr lvl="1">
              <a:buClr>
                <a:srgbClr val="C00000"/>
              </a:buClr>
              <a:buFont typeface="Arial" pitchFamily="34" charset="0"/>
              <a:buChar char="•"/>
            </a:pPr>
            <a:r>
              <a:rPr lang="en-US" sz="2400" dirty="0" smtClean="0">
                <a:solidFill>
                  <a:srgbClr val="FF0000"/>
                </a:solidFill>
              </a:rPr>
              <a:t>Ohio River Canalization</a:t>
            </a:r>
          </a:p>
          <a:p>
            <a:pPr lvl="2">
              <a:buClr>
                <a:srgbClr val="C00000"/>
              </a:buClr>
              <a:buFont typeface="Arial" pitchFamily="34" charset="0"/>
              <a:buChar char="•"/>
            </a:pPr>
            <a:r>
              <a:rPr lang="en-US" sz="2000" dirty="0" smtClean="0"/>
              <a:t>1875 - Present</a:t>
            </a:r>
          </a:p>
          <a:p>
            <a:pPr lvl="1">
              <a:buClr>
                <a:srgbClr val="C00000"/>
              </a:buClr>
              <a:buFont typeface="Arial" pitchFamily="34" charset="0"/>
              <a:buChar char="•"/>
            </a:pPr>
            <a:r>
              <a:rPr lang="en-US" sz="2400" dirty="0" smtClean="0">
                <a:solidFill>
                  <a:srgbClr val="FF0000"/>
                </a:solidFill>
              </a:rPr>
              <a:t>1927 Flood </a:t>
            </a:r>
            <a:r>
              <a:rPr lang="en-US" sz="2400" dirty="0" smtClean="0">
                <a:solidFill>
                  <a:srgbClr val="FF0000"/>
                </a:solidFill>
                <a:sym typeface="Wingdings" pitchFamily="2" charset="2"/>
              </a:rPr>
              <a:t></a:t>
            </a:r>
            <a:r>
              <a:rPr lang="en-US" sz="2400" dirty="0" err="1" smtClean="0">
                <a:solidFill>
                  <a:srgbClr val="FF0000"/>
                </a:solidFill>
              </a:rPr>
              <a:t>Jadwin</a:t>
            </a:r>
            <a:r>
              <a:rPr lang="en-US" sz="2400" dirty="0" smtClean="0">
                <a:solidFill>
                  <a:srgbClr val="FF0000"/>
                </a:solidFill>
              </a:rPr>
              <a:t> Report</a:t>
            </a:r>
          </a:p>
          <a:p>
            <a:pPr lvl="2">
              <a:buClr>
                <a:srgbClr val="C00000"/>
              </a:buClr>
              <a:buFont typeface="Arial" pitchFamily="34" charset="0"/>
              <a:buChar char="•"/>
            </a:pPr>
            <a:r>
              <a:rPr lang="en-US" sz="2000" dirty="0" smtClean="0"/>
              <a:t>1928 FCA = MR&amp;T</a:t>
            </a:r>
          </a:p>
          <a:p>
            <a:pPr lvl="2">
              <a:buClr>
                <a:srgbClr val="C00000"/>
              </a:buClr>
              <a:buFont typeface="Arial" pitchFamily="34" charset="0"/>
              <a:buChar char="•"/>
            </a:pPr>
            <a:endParaRPr lang="en-US" sz="1000" dirty="0" smtClean="0"/>
          </a:p>
          <a:p>
            <a:pPr lvl="1">
              <a:buClr>
                <a:srgbClr val="C00000"/>
              </a:buClr>
              <a:buFont typeface="Arial" pitchFamily="34" charset="0"/>
              <a:buChar char="•"/>
            </a:pPr>
            <a:r>
              <a:rPr lang="en-US" sz="2400" dirty="0" smtClean="0">
                <a:solidFill>
                  <a:srgbClr val="FF0000"/>
                </a:solidFill>
              </a:rPr>
              <a:t>Peck-Sloan Plan</a:t>
            </a:r>
          </a:p>
          <a:p>
            <a:pPr lvl="2">
              <a:buClr>
                <a:srgbClr val="C00000"/>
              </a:buClr>
              <a:buFont typeface="Arial" pitchFamily="34" charset="0"/>
              <a:buChar char="•"/>
            </a:pPr>
            <a:r>
              <a:rPr lang="en-US" sz="2200" dirty="0" smtClean="0">
                <a:solidFill>
                  <a:schemeClr val="tx2"/>
                </a:solidFill>
              </a:rPr>
              <a:t>Missouri River Dams</a:t>
            </a:r>
          </a:p>
          <a:p>
            <a:pPr lvl="1">
              <a:buClr>
                <a:srgbClr val="C00000"/>
              </a:buClr>
              <a:buFont typeface="Arial" pitchFamily="34" charset="0"/>
              <a:buChar char="•"/>
            </a:pPr>
            <a:r>
              <a:rPr lang="en-US" sz="2400" dirty="0" err="1" smtClean="0">
                <a:solidFill>
                  <a:srgbClr val="FF0000"/>
                </a:solidFill>
              </a:rPr>
              <a:t>SuperStorm</a:t>
            </a:r>
            <a:r>
              <a:rPr lang="en-US" sz="2400" dirty="0" smtClean="0">
                <a:solidFill>
                  <a:srgbClr val="FF0000"/>
                </a:solidFill>
              </a:rPr>
              <a:t> Sandy </a:t>
            </a:r>
            <a:r>
              <a:rPr lang="en-US" sz="2400" dirty="0" smtClean="0">
                <a:solidFill>
                  <a:srgbClr val="FF0000"/>
                </a:solidFill>
                <a:sym typeface="Wingdings" pitchFamily="2" charset="2"/>
              </a:rPr>
              <a:t> NACCS</a:t>
            </a:r>
            <a:endParaRPr lang="en-US" sz="2400" dirty="0" smtClean="0">
              <a:solidFill>
                <a:srgbClr val="FF0000"/>
              </a:solidFill>
            </a:endParaRPr>
          </a:p>
          <a:p>
            <a:pPr lvl="2">
              <a:buClr>
                <a:srgbClr val="C00000"/>
              </a:buClr>
              <a:buFont typeface="Arial" pitchFamily="34" charset="0"/>
              <a:buChar char="•"/>
            </a:pPr>
            <a:r>
              <a:rPr lang="en-US" sz="2000" dirty="0" smtClean="0"/>
              <a:t>Anticipate a changing environment </a:t>
            </a:r>
          </a:p>
          <a:p>
            <a:pPr lvl="2">
              <a:buClr>
                <a:srgbClr val="C00000"/>
              </a:buClr>
              <a:buFont typeface="Arial" pitchFamily="34" charset="0"/>
              <a:buChar char="•"/>
            </a:pPr>
            <a:r>
              <a:rPr lang="en-US" sz="2000" dirty="0" smtClean="0"/>
              <a:t>Integrate economic, social, and environmental resiliency and sustainability</a:t>
            </a:r>
          </a:p>
          <a:p>
            <a:pPr lvl="2">
              <a:buClr>
                <a:srgbClr val="C00000"/>
              </a:buClr>
              <a:buFont typeface="Arial" pitchFamily="34" charset="0"/>
              <a:buChar char="•"/>
            </a:pPr>
            <a:r>
              <a:rPr lang="en-US" sz="2000" dirty="0" smtClean="0"/>
              <a:t>Promote long term community protection</a:t>
            </a:r>
          </a:p>
          <a:p>
            <a:pPr lvl="1"/>
            <a:endParaRPr lang="en-US" sz="2400" dirty="0" smtClean="0"/>
          </a:p>
        </p:txBody>
      </p:sp>
      <p:sp>
        <p:nvSpPr>
          <p:cNvPr id="4" name="Slide Number Placeholder 3"/>
          <p:cNvSpPr>
            <a:spLocks noGrp="1"/>
          </p:cNvSpPr>
          <p:nvPr>
            <p:ph type="sldNum" sz="quarter" idx="4294967295"/>
          </p:nvPr>
        </p:nvSpPr>
        <p:spPr>
          <a:xfrm>
            <a:off x="3352800" y="6400801"/>
            <a:ext cx="2026920" cy="457213"/>
          </a:xfrm>
          <a:prstGeom prst="rect">
            <a:avLst/>
          </a:prstGeom>
        </p:spPr>
        <p:txBody>
          <a:bodyPr/>
          <a:lstStyle/>
          <a:p>
            <a:pPr algn="ctr"/>
            <a:r>
              <a:rPr lang="en-US" sz="1000" dirty="0" smtClean="0"/>
              <a:t> </a:t>
            </a:r>
            <a:fld id="{A79B0CE9-CE82-4BBC-AAB4-CC9C7C9847CF}" type="slidenum">
              <a:rPr lang="en-US" sz="1000" smtClean="0"/>
              <a:pPr algn="ctr"/>
              <a:t>34</a:t>
            </a:fld>
            <a:endParaRPr lang="en-US" sz="1000" dirty="0"/>
          </a:p>
        </p:txBody>
      </p:sp>
      <p:pic>
        <p:nvPicPr>
          <p:cNvPr id="2050" name="Picture 2"/>
          <p:cNvPicPr>
            <a:picLocks noChangeAspect="1" noChangeArrowheads="1"/>
          </p:cNvPicPr>
          <p:nvPr/>
        </p:nvPicPr>
        <p:blipFill>
          <a:blip r:embed="rId3" cstate="print"/>
          <a:srcRect/>
          <a:stretch>
            <a:fillRect/>
          </a:stretch>
        </p:blipFill>
        <p:spPr bwMode="auto">
          <a:xfrm>
            <a:off x="5715000" y="914400"/>
            <a:ext cx="2057400" cy="28956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6084604" y="3352800"/>
            <a:ext cx="2382591" cy="3048000"/>
          </a:xfrm>
          <a:prstGeom prst="rect">
            <a:avLst/>
          </a:prstGeom>
          <a:ln>
            <a:noFill/>
          </a:ln>
          <a:effectLst>
            <a:outerShdw blurRad="292100" dist="139700" dir="2700000" algn="tl" rotWithShape="0">
              <a:srgbClr val="333333">
                <a:alpha val="65000"/>
              </a:srgbClr>
            </a:outerShdw>
          </a:effectLst>
        </p:spPr>
      </p:pic>
      <p:pic>
        <p:nvPicPr>
          <p:cNvPr id="7" name="Picture 4" descr="http://www.usace.army.mil/portals/2/siteimages/120106-M-LC381-012.jpg"/>
          <p:cNvPicPr>
            <a:picLocks noChangeAspect="1" noChangeArrowheads="1"/>
          </p:cNvPicPr>
          <p:nvPr/>
        </p:nvPicPr>
        <p:blipFill>
          <a:blip r:embed="rId5" cstate="print"/>
          <a:srcRect/>
          <a:stretch>
            <a:fillRect/>
          </a:stretch>
        </p:blipFill>
        <p:spPr bwMode="auto">
          <a:xfrm>
            <a:off x="6019800" y="1447800"/>
            <a:ext cx="2327572" cy="3018441"/>
          </a:xfrm>
          <a:prstGeom prst="rect">
            <a:avLst/>
          </a:prstGeom>
          <a:ln w="152400" cap="sq" cmpd="thickThin">
            <a:solidFill>
              <a:srgbClr val="000000"/>
            </a:solidFill>
            <a:prstDash val="solid"/>
            <a:miter lim="800000"/>
          </a:ln>
          <a:effectLst>
            <a:innerShdw blurRad="76200">
              <a:srgbClr val="000000"/>
            </a:innerShdw>
          </a:effec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bwMode="auto">
          <a:xfrm>
            <a:off x="0" y="838200"/>
            <a:ext cx="6019800" cy="5513388"/>
          </a:xfrm>
          <a:noFill/>
          <a:ln>
            <a:miter lim="800000"/>
            <a:headEnd/>
            <a:tailEnd/>
          </a:ln>
        </p:spPr>
        <p:txBody>
          <a:bodyPr vert="horz" wrap="square" lIns="91440" tIns="45720" rIns="91440" bIns="45720" numCol="1" anchor="t" anchorCtr="0" compatLnSpc="1">
            <a:prstTxWarp prst="textNoShape">
              <a:avLst/>
            </a:prstTxWarp>
          </a:bodyPr>
          <a:lstStyle/>
          <a:p>
            <a:pPr>
              <a:buClr>
                <a:srgbClr val="C00000"/>
              </a:buClr>
              <a:buFont typeface="Arial" pitchFamily="34" charset="0"/>
              <a:buChar char="•"/>
            </a:pPr>
            <a:r>
              <a:rPr lang="en-US" dirty="0" smtClean="0"/>
              <a:t>Coping with new understandings of climate variability and risks of water- related disasters?</a:t>
            </a:r>
          </a:p>
          <a:p>
            <a:pPr>
              <a:buClr>
                <a:srgbClr val="C00000"/>
              </a:buClr>
              <a:buFont typeface="Arial" pitchFamily="34" charset="0"/>
              <a:buChar char="•"/>
            </a:pPr>
            <a:endParaRPr lang="en-US" sz="800" dirty="0" smtClean="0"/>
          </a:p>
          <a:p>
            <a:pPr>
              <a:buClr>
                <a:srgbClr val="C00000"/>
              </a:buClr>
              <a:buFont typeface="Arial" pitchFamily="34" charset="0"/>
              <a:buChar char="•"/>
            </a:pPr>
            <a:r>
              <a:rPr lang="en-US" dirty="0" smtClean="0"/>
              <a:t>Integrating hard infrastructure with soft behavioral approaches? </a:t>
            </a:r>
          </a:p>
          <a:p>
            <a:pPr>
              <a:buClr>
                <a:srgbClr val="C00000"/>
              </a:buClr>
              <a:buFont typeface="Arial" pitchFamily="34" charset="0"/>
              <a:buChar char="•"/>
            </a:pPr>
            <a:endParaRPr lang="en-US" sz="800" dirty="0" smtClean="0"/>
          </a:p>
          <a:p>
            <a:pPr>
              <a:buClr>
                <a:srgbClr val="C00000"/>
              </a:buClr>
              <a:buFont typeface="Arial" pitchFamily="34" charset="0"/>
              <a:buChar char="•"/>
            </a:pPr>
            <a:r>
              <a:rPr lang="en-US" dirty="0" smtClean="0"/>
              <a:t>Managing ecosystems while still allowing socio-economic growth? </a:t>
            </a:r>
          </a:p>
          <a:p>
            <a:pPr>
              <a:buClr>
                <a:srgbClr val="C00000"/>
              </a:buClr>
              <a:buFont typeface="Arial" pitchFamily="34" charset="0"/>
              <a:buChar char="•"/>
            </a:pPr>
            <a:endParaRPr lang="en-US" sz="800" dirty="0" smtClean="0"/>
          </a:p>
          <a:p>
            <a:pPr>
              <a:buClr>
                <a:srgbClr val="C00000"/>
              </a:buClr>
              <a:buFont typeface="Arial" pitchFamily="34" charset="0"/>
              <a:buChar char="•"/>
            </a:pPr>
            <a:r>
              <a:rPr lang="en-US" dirty="0" smtClean="0"/>
              <a:t>Including broad ranges of stakeholders brought into the process?</a:t>
            </a:r>
          </a:p>
          <a:p>
            <a:pPr>
              <a:buClr>
                <a:srgbClr val="C00000"/>
              </a:buClr>
              <a:buFont typeface="Arial" pitchFamily="34" charset="0"/>
              <a:buChar char="•"/>
            </a:pPr>
            <a:endParaRPr lang="en-US" sz="800" dirty="0" smtClean="0"/>
          </a:p>
          <a:p>
            <a:pPr>
              <a:buClr>
                <a:srgbClr val="C00000"/>
              </a:buClr>
              <a:buFont typeface="Arial" pitchFamily="34" charset="0"/>
              <a:buChar char="•"/>
            </a:pPr>
            <a:r>
              <a:rPr lang="en-US" dirty="0" smtClean="0"/>
              <a:t>Building new capacity to achieve water security? </a:t>
            </a:r>
          </a:p>
          <a:p>
            <a:pPr>
              <a:buClr>
                <a:srgbClr val="C00000"/>
              </a:buClr>
              <a:buFont typeface="Arial" pitchFamily="34" charset="0"/>
              <a:buChar char="•"/>
            </a:pPr>
            <a:endParaRPr lang="en-US" sz="800" dirty="0" smtClean="0"/>
          </a:p>
          <a:p>
            <a:pPr>
              <a:buClr>
                <a:srgbClr val="C00000"/>
              </a:buClr>
              <a:buFont typeface="Arial" pitchFamily="34" charset="0"/>
              <a:buChar char="•"/>
            </a:pPr>
            <a:r>
              <a:rPr lang="en-US" dirty="0" smtClean="0"/>
              <a:t>Preparing and investing in the future?</a:t>
            </a:r>
          </a:p>
        </p:txBody>
      </p:sp>
      <p:sp>
        <p:nvSpPr>
          <p:cNvPr id="12291" name="Rectangle 3"/>
          <p:cNvSpPr>
            <a:spLocks noChangeArrowheads="1"/>
          </p:cNvSpPr>
          <p:nvPr/>
        </p:nvSpPr>
        <p:spPr bwMode="auto">
          <a:xfrm>
            <a:off x="289560" y="304800"/>
            <a:ext cx="8397240" cy="990600"/>
          </a:xfrm>
          <a:prstGeom prst="rect">
            <a:avLst/>
          </a:prstGeom>
          <a:noFill/>
          <a:ln w="9525">
            <a:noFill/>
            <a:miter lim="800000"/>
            <a:headEnd/>
            <a:tailEnd/>
          </a:ln>
        </p:spPr>
        <p:txBody>
          <a:bodyPr lIns="90488" tIns="44450" rIns="90488" bIns="44450" anchor="ctr"/>
          <a:lstStyle/>
          <a:p>
            <a:pPr algn="ctr"/>
            <a:r>
              <a:rPr lang="en-US" sz="4000" b="1" i="1" dirty="0" smtClean="0">
                <a:latin typeface="Arial" pitchFamily="34" charset="0"/>
                <a:cs typeface="Arial" pitchFamily="34" charset="0"/>
              </a:rPr>
              <a:t>Ongoing and Future Challenges</a:t>
            </a:r>
          </a:p>
          <a:p>
            <a:pPr algn="ctr" eaLnBrk="1" hangingPunct="1"/>
            <a:r>
              <a:rPr lang="en-US" sz="4400" dirty="0" smtClean="0">
                <a:solidFill>
                  <a:schemeClr val="tx1"/>
                </a:solidFill>
                <a:latin typeface="Arial" pitchFamily="34" charset="0"/>
                <a:cs typeface="Arial" pitchFamily="34" charset="0"/>
              </a:rPr>
              <a:t> </a:t>
            </a:r>
            <a:endParaRPr lang="en-US" sz="4400" dirty="0">
              <a:solidFill>
                <a:schemeClr val="tx1"/>
              </a:solidFill>
              <a:latin typeface="Arial" pitchFamily="34" charset="0"/>
              <a:cs typeface="Arial" pitchFamily="34" charset="0"/>
            </a:endParaRPr>
          </a:p>
        </p:txBody>
      </p:sp>
      <p:pic>
        <p:nvPicPr>
          <p:cNvPr id="6" name="Picture 5" descr="C:\Program Files\Microsoft Office\MEDIA\CAGCAT10\j0301252.wmf"/>
          <p:cNvPicPr>
            <a:picLocks noChangeAspect="1" noChangeArrowheads="1"/>
          </p:cNvPicPr>
          <p:nvPr/>
        </p:nvPicPr>
        <p:blipFill>
          <a:blip r:embed="rId3" cstate="print"/>
          <a:srcRect/>
          <a:stretch>
            <a:fillRect/>
          </a:stretch>
        </p:blipFill>
        <p:spPr bwMode="auto">
          <a:xfrm>
            <a:off x="6019800" y="2743202"/>
            <a:ext cx="2286000" cy="2058749"/>
          </a:xfrm>
          <a:prstGeom prst="rect">
            <a:avLst/>
          </a:prstGeom>
          <a:noFill/>
          <a:ln w="9525">
            <a:noFill/>
            <a:miter lim="800000"/>
            <a:headEnd/>
            <a:tailEnd/>
          </a:ln>
        </p:spPr>
      </p:pic>
      <p:grpSp>
        <p:nvGrpSpPr>
          <p:cNvPr id="7" name="Group 6"/>
          <p:cNvGrpSpPr/>
          <p:nvPr/>
        </p:nvGrpSpPr>
        <p:grpSpPr>
          <a:xfrm>
            <a:off x="6019806" y="4724400"/>
            <a:ext cx="2209800" cy="1828800"/>
            <a:chOff x="1112100" y="2747226"/>
            <a:chExt cx="4247245" cy="2933700"/>
          </a:xfrm>
        </p:grpSpPr>
        <p:pic>
          <p:nvPicPr>
            <p:cNvPr id="8" name="Picture 7" descr="090424-04-mannahatta-manhattan-island_big.jpg"/>
            <p:cNvPicPr>
              <a:picLocks noChangeAspect="1"/>
            </p:cNvPicPr>
            <p:nvPr/>
          </p:nvPicPr>
          <p:blipFill>
            <a:blip r:embed="rId4" cstate="print"/>
            <a:srcRect l="51428"/>
            <a:stretch>
              <a:fillRect/>
            </a:stretch>
          </p:blipFill>
          <p:spPr>
            <a:xfrm>
              <a:off x="1112100" y="2756751"/>
              <a:ext cx="2132804" cy="2924175"/>
            </a:xfrm>
            <a:prstGeom prst="rect">
              <a:avLst/>
            </a:prstGeom>
            <a:ln>
              <a:noFill/>
            </a:ln>
            <a:effectLst>
              <a:outerShdw blurRad="292100" dist="139700" dir="2700000" algn="tl" rotWithShape="0">
                <a:srgbClr val="333333">
                  <a:alpha val="65000"/>
                </a:srgbClr>
              </a:outerShdw>
            </a:effectLst>
          </p:spPr>
        </p:pic>
        <p:pic>
          <p:nvPicPr>
            <p:cNvPr id="9" name="Picture 8" descr="090424-04-mannahatta-manhattan-island_big.jpg"/>
            <p:cNvPicPr>
              <a:picLocks noChangeAspect="1"/>
            </p:cNvPicPr>
            <p:nvPr/>
          </p:nvPicPr>
          <p:blipFill>
            <a:blip r:embed="rId4" cstate="print"/>
            <a:srcRect r="51846"/>
            <a:stretch>
              <a:fillRect/>
            </a:stretch>
          </p:blipFill>
          <p:spPr>
            <a:xfrm>
              <a:off x="3244904" y="2747226"/>
              <a:ext cx="2114441" cy="2924175"/>
            </a:xfrm>
            <a:prstGeom prst="rect">
              <a:avLst/>
            </a:prstGeom>
            <a:ln>
              <a:noFill/>
            </a:ln>
            <a:effectLst>
              <a:outerShdw blurRad="292100" dist="139700" dir="2700000" algn="tl" rotWithShape="0">
                <a:srgbClr val="333333">
                  <a:alpha val="65000"/>
                </a:srgbClr>
              </a:outerShdw>
            </a:effectLst>
          </p:spPr>
        </p:pic>
      </p:grpSp>
      <p:pic>
        <p:nvPicPr>
          <p:cNvPr id="10" name="Picture 4" descr="Federal Support Toolbox: Everglades photo (USACE)"/>
          <p:cNvPicPr>
            <a:picLocks noChangeAspect="1" noChangeArrowheads="1"/>
          </p:cNvPicPr>
          <p:nvPr/>
        </p:nvPicPr>
        <p:blipFill>
          <a:blip r:embed="rId5" cstate="print"/>
          <a:srcRect/>
          <a:stretch>
            <a:fillRect/>
          </a:stretch>
        </p:blipFill>
        <p:spPr bwMode="auto">
          <a:xfrm>
            <a:off x="6019800" y="990604"/>
            <a:ext cx="2286000" cy="1867377"/>
          </a:xfrm>
          <a:prstGeom prst="rect">
            <a:avLst/>
          </a:prstGeom>
          <a:noFill/>
          <a:ln w="9525">
            <a:noFill/>
            <a:miter lim="800000"/>
            <a:headEnd/>
            <a:tailEnd/>
          </a:ln>
        </p:spPr>
      </p:pic>
      <p:sp>
        <p:nvSpPr>
          <p:cNvPr id="11" name="Slide Number Placeholder 3"/>
          <p:cNvSpPr>
            <a:spLocks noGrp="1"/>
          </p:cNvSpPr>
          <p:nvPr>
            <p:ph type="sldNum" sz="quarter" idx="4294967295"/>
          </p:nvPr>
        </p:nvSpPr>
        <p:spPr>
          <a:xfrm>
            <a:off x="3352800" y="6400800"/>
            <a:ext cx="2026920" cy="457200"/>
          </a:xfrm>
          <a:prstGeom prst="rect">
            <a:avLst/>
          </a:prstGeom>
        </p:spPr>
        <p:txBody>
          <a:bodyPr/>
          <a:lstStyle/>
          <a:p>
            <a:pPr algn="ctr"/>
            <a:fld id="{6B659136-C0C2-284E-B3A1-BB811E21A897}" type="slidenum">
              <a:rPr lang="en-US" sz="1000" smtClean="0"/>
              <a:pPr algn="ctr"/>
              <a:t>35</a:t>
            </a:fld>
            <a:endParaRPr lang="en-US" sz="10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 y="212577"/>
            <a:ext cx="8686800" cy="887219"/>
          </a:xfrm>
        </p:spPr>
        <p:txBody>
          <a:bodyPr/>
          <a:lstStyle/>
          <a:p>
            <a:r>
              <a:rPr lang="en-US" sz="4000" b="1" i="1" dirty="0" smtClean="0"/>
              <a:t>Infrastructure Systems                                                         Rebuilding Principles</a:t>
            </a:r>
          </a:p>
        </p:txBody>
      </p:sp>
      <p:sp>
        <p:nvSpPr>
          <p:cNvPr id="3" name="Content Placeholder 2"/>
          <p:cNvSpPr>
            <a:spLocks noGrp="1"/>
          </p:cNvSpPr>
          <p:nvPr>
            <p:ph idx="1"/>
          </p:nvPr>
        </p:nvSpPr>
        <p:spPr>
          <a:xfrm>
            <a:off x="361666" y="1172572"/>
            <a:ext cx="4953000" cy="4952999"/>
          </a:xfrm>
        </p:spPr>
        <p:txBody>
          <a:bodyPr>
            <a:normAutofit/>
          </a:bodyPr>
          <a:lstStyle/>
          <a:p>
            <a:pPr marL="234951" indent="-236538">
              <a:buClr>
                <a:srgbClr val="C00000"/>
              </a:buClr>
              <a:buFont typeface="Arial" pitchFamily="34" charset="0"/>
              <a:buChar char="•"/>
            </a:pPr>
            <a:r>
              <a:rPr lang="en-US" sz="2800" dirty="0" smtClean="0"/>
              <a:t>Work together to develop long-term strategies</a:t>
            </a:r>
          </a:p>
          <a:p>
            <a:pPr marL="234951" indent="-236538">
              <a:buClr>
                <a:srgbClr val="C00000"/>
              </a:buClr>
              <a:buFont typeface="Arial" pitchFamily="34" charset="0"/>
              <a:buChar char="•"/>
            </a:pPr>
            <a:r>
              <a:rPr lang="en-US" sz="2800" dirty="0" smtClean="0"/>
              <a:t>Improve coastal resilience</a:t>
            </a:r>
          </a:p>
          <a:p>
            <a:pPr marL="234951" indent="-236538">
              <a:buClr>
                <a:srgbClr val="C00000"/>
              </a:buClr>
              <a:buFont typeface="Arial" pitchFamily="34" charset="0"/>
              <a:buChar char="•"/>
            </a:pPr>
            <a:r>
              <a:rPr lang="en-US" sz="2800" dirty="0" smtClean="0"/>
              <a:t>Increase awareness of risks and consequences</a:t>
            </a:r>
            <a:endParaRPr lang="en-US" sz="2800" dirty="0"/>
          </a:p>
        </p:txBody>
      </p:sp>
      <p:sp>
        <p:nvSpPr>
          <p:cNvPr id="4" name="Slide Number Placeholder 3"/>
          <p:cNvSpPr>
            <a:spLocks noGrp="1"/>
          </p:cNvSpPr>
          <p:nvPr>
            <p:ph type="sldNum" sz="quarter" idx="4294967295"/>
          </p:nvPr>
        </p:nvSpPr>
        <p:spPr>
          <a:xfrm>
            <a:off x="3352800" y="6429430"/>
            <a:ext cx="2026920" cy="428570"/>
          </a:xfrm>
          <a:prstGeom prst="rect">
            <a:avLst/>
          </a:prstGeom>
        </p:spPr>
        <p:txBody>
          <a:bodyPr/>
          <a:lstStyle/>
          <a:p>
            <a:pPr algn="ctr"/>
            <a:fld id="{6B659136-C0C2-284E-B3A1-BB811E21A897}" type="slidenum">
              <a:rPr lang="en-US" sz="1000" smtClean="0"/>
              <a:pPr algn="ctr"/>
              <a:t>36</a:t>
            </a:fld>
            <a:endParaRPr lang="en-US" sz="1000" dirty="0"/>
          </a:p>
        </p:txBody>
      </p:sp>
      <p:pic>
        <p:nvPicPr>
          <p:cNvPr id="8" name="Picture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1295400" y="3581400"/>
            <a:ext cx="2683370" cy="2971800"/>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572000" y="4419600"/>
            <a:ext cx="3116580" cy="1828800"/>
          </a:xfrm>
          <a:prstGeom prst="rect">
            <a:avLst/>
          </a:prstGeom>
          <a:ln>
            <a:noFill/>
          </a:ln>
          <a:effectLst>
            <a:outerShdw blurRad="292100" dist="139700" dir="2700000" algn="tl" rotWithShape="0">
              <a:srgbClr val="333333">
                <a:alpha val="65000"/>
              </a:srgbClr>
            </a:outerShdw>
          </a:effectLst>
        </p:spPr>
      </p:pic>
      <p:pic>
        <p:nvPicPr>
          <p:cNvPr id="9" name="Picture 2" descr="http://www.vibe.com/sites/vibe.com/files/styles/main_image/public/article_images/statue-of-liberty.png"/>
          <p:cNvPicPr>
            <a:picLocks noChangeAspect="1" noChangeArrowheads="1"/>
          </p:cNvPicPr>
          <p:nvPr/>
        </p:nvPicPr>
        <p:blipFill>
          <a:blip r:embed="rId5" cstate="print"/>
          <a:srcRect l="18667" r="40000"/>
          <a:stretch>
            <a:fillRect/>
          </a:stretch>
        </p:blipFill>
        <p:spPr bwMode="auto">
          <a:xfrm>
            <a:off x="5791200" y="1295400"/>
            <a:ext cx="1978660" cy="31242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791200" y="4114800"/>
            <a:ext cx="1181734" cy="276999"/>
          </a:xfrm>
          <a:prstGeom prst="rect">
            <a:avLst/>
          </a:prstGeom>
          <a:noFill/>
        </p:spPr>
        <p:txBody>
          <a:bodyPr wrap="none" rtlCol="0">
            <a:spAutoFit/>
          </a:bodyPr>
          <a:lstStyle/>
          <a:p>
            <a:r>
              <a:rPr lang="en-US" sz="1200" dirty="0" smtClean="0">
                <a:solidFill>
                  <a:schemeClr val="bg1"/>
                </a:solidFill>
              </a:rPr>
              <a:t>Artificial image</a:t>
            </a:r>
            <a:endParaRPr lang="en-US" sz="1200" dirty="0">
              <a:solidFill>
                <a:schemeClr val="bg1"/>
              </a:solidFill>
            </a:endParaRPr>
          </a:p>
        </p:txBody>
      </p:sp>
    </p:spTree>
    <p:extLst>
      <p:ext uri="{BB962C8B-B14F-4D97-AF65-F5344CB8AC3E}">
        <p14:creationId xmlns:p14="http://schemas.microsoft.com/office/powerpoint/2010/main" xmlns="" val="3600498691"/>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914400"/>
          </a:xfrm>
        </p:spPr>
        <p:txBody>
          <a:bodyPr/>
          <a:lstStyle/>
          <a:p>
            <a:r>
              <a:rPr lang="en-US" sz="3200" b="1" i="1" dirty="0" smtClean="0">
                <a:latin typeface="Arial" pitchFamily="34" charset="0"/>
                <a:cs typeface="Arial" pitchFamily="34" charset="0"/>
              </a:rPr>
              <a:t>Principle 1: Work Together to Develop Long-Term Strategi</a:t>
            </a:r>
            <a:r>
              <a:rPr lang="en-US" sz="3200" b="1" dirty="0" smtClean="0">
                <a:latin typeface="Arial" pitchFamily="34" charset="0"/>
                <a:cs typeface="Arial" pitchFamily="34" charset="0"/>
              </a:rPr>
              <a:t>es</a:t>
            </a:r>
            <a:endParaRPr lang="en-US" sz="3200" b="1" dirty="0">
              <a:latin typeface="Arial" pitchFamily="34" charset="0"/>
              <a:cs typeface="Arial" pitchFamily="34" charset="0"/>
            </a:endParaRPr>
          </a:p>
        </p:txBody>
      </p:sp>
      <p:sp>
        <p:nvSpPr>
          <p:cNvPr id="3" name="Content Placeholder 2"/>
          <p:cNvSpPr>
            <a:spLocks noGrp="1"/>
          </p:cNvSpPr>
          <p:nvPr>
            <p:ph idx="1"/>
          </p:nvPr>
        </p:nvSpPr>
        <p:spPr>
          <a:xfrm>
            <a:off x="217170" y="1219200"/>
            <a:ext cx="5574030" cy="3886200"/>
          </a:xfrm>
        </p:spPr>
        <p:txBody>
          <a:bodyPr/>
          <a:lstStyle/>
          <a:p>
            <a:pPr lvl="0">
              <a:buClr>
                <a:srgbClr val="C00000"/>
              </a:buClr>
              <a:buFont typeface="Arial" pitchFamily="34" charset="0"/>
              <a:buChar char="•"/>
            </a:pPr>
            <a:r>
              <a:rPr lang="en-US" sz="1800" dirty="0" smtClean="0"/>
              <a:t>Involve stakeholders in scoping, development, implementation, and monitoring of integrated solutions.</a:t>
            </a:r>
          </a:p>
          <a:p>
            <a:pPr lvl="0">
              <a:buClr>
                <a:srgbClr val="C00000"/>
              </a:buClr>
              <a:buFont typeface="Arial" pitchFamily="34" charset="0"/>
              <a:buChar char="•"/>
            </a:pPr>
            <a:r>
              <a:rPr lang="en-US" sz="1800" dirty="0" smtClean="0"/>
              <a:t>Work across the Federal government to promote alignment of agency actions.  </a:t>
            </a:r>
          </a:p>
          <a:p>
            <a:pPr lvl="0">
              <a:buClr>
                <a:srgbClr val="C00000"/>
              </a:buClr>
              <a:buFont typeface="Arial" pitchFamily="34" charset="0"/>
              <a:buChar char="•"/>
            </a:pPr>
            <a:r>
              <a:rPr lang="en-US" sz="1800" dirty="0" smtClean="0"/>
              <a:t>Leverage partnerships to maximize all appropriate sources of funding, resources, and expertise. </a:t>
            </a:r>
          </a:p>
          <a:p>
            <a:pPr lvl="0">
              <a:buClr>
                <a:srgbClr val="C00000"/>
              </a:buClr>
              <a:buFont typeface="Arial" pitchFamily="34" charset="0"/>
              <a:buChar char="•"/>
            </a:pPr>
            <a:r>
              <a:rPr lang="en-US" sz="1800" dirty="0" smtClean="0"/>
              <a:t>Work with State and local partners to sequence and focus rebuilding and restoration.</a:t>
            </a:r>
          </a:p>
          <a:p>
            <a:pPr lvl="0">
              <a:buClr>
                <a:srgbClr val="C00000"/>
              </a:buClr>
              <a:buFont typeface="Arial" pitchFamily="34" charset="0"/>
              <a:buChar char="•"/>
            </a:pPr>
            <a:r>
              <a:rPr lang="en-US" sz="1800" dirty="0" smtClean="0"/>
              <a:t>Align and deliver data, tools, and information (e.g., physical, ecological, economic, etc.) in easily accessible formats. </a:t>
            </a:r>
          </a:p>
          <a:p>
            <a:pPr lvl="0">
              <a:buClr>
                <a:srgbClr val="C00000"/>
              </a:buClr>
              <a:buFont typeface="Arial" pitchFamily="34" charset="0"/>
              <a:buChar char="•"/>
            </a:pPr>
            <a:r>
              <a:rPr lang="en-US" sz="1800" dirty="0" smtClean="0"/>
              <a:t>Ensure the Federal government provides useful and timely technical assistance and information.</a:t>
            </a:r>
          </a:p>
          <a:p>
            <a:pPr lvl="0">
              <a:buClr>
                <a:srgbClr val="C00000"/>
              </a:buClr>
              <a:buFont typeface="Arial" pitchFamily="34" charset="0"/>
              <a:buChar char="•"/>
            </a:pPr>
            <a:r>
              <a:rPr lang="en-US" sz="1800" dirty="0" smtClean="0"/>
              <a:t>Learn from the experience of </a:t>
            </a:r>
            <a:r>
              <a:rPr lang="en-US" sz="1800" dirty="0" err="1" smtClean="0"/>
              <a:t>Superstorm</a:t>
            </a:r>
            <a:r>
              <a:rPr lang="en-US" sz="1800" dirty="0" smtClean="0"/>
              <a:t> Sandy by conducting assessments of what worked and what did not.</a:t>
            </a:r>
          </a:p>
          <a:p>
            <a:endParaRPr lang="en-US" sz="1800" dirty="0"/>
          </a:p>
        </p:txBody>
      </p:sp>
      <p:pic>
        <p:nvPicPr>
          <p:cNvPr id="4" name="Picture 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5791200" y="1295400"/>
            <a:ext cx="2683370" cy="2971800"/>
          </a:xfrm>
          <a:prstGeom prst="rect">
            <a:avLst/>
          </a:prstGeom>
          <a:ln>
            <a:solidFill>
              <a:schemeClr val="tx1"/>
            </a:solidFill>
          </a:ln>
          <a:effectLst>
            <a:outerShdw blurRad="50800" dist="38100" dir="13500000" algn="br" rotWithShape="0">
              <a:prstClr val="black">
                <a:alpha val="40000"/>
              </a:prstClr>
            </a:outerShdw>
          </a:effectLst>
        </p:spPr>
      </p:pic>
      <p:sp>
        <p:nvSpPr>
          <p:cNvPr id="5" name="TextBox 4"/>
          <p:cNvSpPr txBox="1"/>
          <p:nvPr/>
        </p:nvSpPr>
        <p:spPr>
          <a:xfrm>
            <a:off x="5718810" y="4220068"/>
            <a:ext cx="2678430" cy="1908215"/>
          </a:xfrm>
          <a:prstGeom prst="rect">
            <a:avLst/>
          </a:prstGeom>
          <a:noFill/>
        </p:spPr>
        <p:txBody>
          <a:bodyPr wrap="square" rtlCol="0">
            <a:spAutoFit/>
          </a:bodyPr>
          <a:lstStyle/>
          <a:p>
            <a:pPr>
              <a:spcAft>
                <a:spcPts val="600"/>
              </a:spcAft>
              <a:buClr>
                <a:srgbClr val="C00000"/>
              </a:buClr>
              <a:buFont typeface="Wingdings" pitchFamily="2" charset="2"/>
              <a:buChar char="Ø"/>
            </a:pPr>
            <a:r>
              <a:rPr lang="en-US" dirty="0" smtClean="0">
                <a:solidFill>
                  <a:srgbClr val="C00000"/>
                </a:solidFill>
                <a:latin typeface="Arial" pitchFamily="34" charset="0"/>
                <a:cs typeface="Arial" pitchFamily="34" charset="0"/>
              </a:rPr>
              <a:t>Promote public safety.</a:t>
            </a:r>
          </a:p>
          <a:p>
            <a:pPr>
              <a:spcAft>
                <a:spcPts val="600"/>
              </a:spcAft>
              <a:buClr>
                <a:srgbClr val="C00000"/>
              </a:buClr>
              <a:buFont typeface="Wingdings" pitchFamily="2" charset="2"/>
              <a:buChar char="Ø"/>
            </a:pPr>
            <a:r>
              <a:rPr lang="en-US" dirty="0" smtClean="0">
                <a:solidFill>
                  <a:srgbClr val="C00000"/>
                </a:solidFill>
                <a:latin typeface="Arial" pitchFamily="34" charset="0"/>
                <a:cs typeface="Arial" pitchFamily="34" charset="0"/>
              </a:rPr>
              <a:t>Protect and restore natural resources and functions of the coast. </a:t>
            </a:r>
          </a:p>
          <a:p>
            <a:pPr>
              <a:spcAft>
                <a:spcPts val="600"/>
              </a:spcAft>
              <a:buClr>
                <a:srgbClr val="C00000"/>
              </a:buClr>
              <a:buFont typeface="Wingdings" pitchFamily="2" charset="2"/>
              <a:buChar char="Ø"/>
            </a:pPr>
            <a:r>
              <a:rPr lang="en-US" dirty="0" smtClean="0">
                <a:solidFill>
                  <a:srgbClr val="C00000"/>
                </a:solidFill>
                <a:latin typeface="Arial" pitchFamily="34" charset="0"/>
                <a:cs typeface="Arial" pitchFamily="34" charset="0"/>
              </a:rPr>
              <a:t>Enhance coastal resilience</a:t>
            </a:r>
            <a:endParaRPr lang="en-US" dirty="0">
              <a:solidFill>
                <a:srgbClr val="C00000"/>
              </a:solidFill>
              <a:latin typeface="Arial" pitchFamily="34" charset="0"/>
              <a:cs typeface="Arial" pitchFamily="34" charset="0"/>
            </a:endParaRPr>
          </a:p>
        </p:txBody>
      </p:sp>
      <p:sp>
        <p:nvSpPr>
          <p:cNvPr id="6" name="Slide Number Placeholder 4"/>
          <p:cNvSpPr>
            <a:spLocks noGrp="1"/>
          </p:cNvSpPr>
          <p:nvPr>
            <p:ph type="sldNum" sz="quarter" idx="10"/>
          </p:nvPr>
        </p:nvSpPr>
        <p:spPr>
          <a:xfrm>
            <a:off x="3474720" y="6400800"/>
            <a:ext cx="1737360" cy="457200"/>
          </a:xfrm>
          <a:noFill/>
        </p:spPr>
        <p:txBody>
          <a:bodyPr/>
          <a:lstStyle/>
          <a:p>
            <a:fld id="{87BF7F2B-E49E-45DF-84BD-0A1234C95CB1}" type="slidenum">
              <a:rPr lang="en-US" sz="1000" b="0" smtClean="0">
                <a:latin typeface="+mn-lt"/>
              </a:rPr>
              <a:pPr/>
              <a:t>37</a:t>
            </a:fld>
            <a:endParaRPr lang="en-US" sz="1000" b="0" dirty="0" smtClean="0">
              <a:latin typeface="+mn-lt"/>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r>
              <a:rPr lang="en-US" sz="3200" b="1" i="1" dirty="0" smtClean="0"/>
              <a:t>Principle 2: Improve Coastal Resilience</a:t>
            </a:r>
            <a:endParaRPr lang="en-US" sz="3200" b="1" i="1" dirty="0"/>
          </a:p>
        </p:txBody>
      </p:sp>
      <p:sp>
        <p:nvSpPr>
          <p:cNvPr id="3" name="Content Placeholder 2"/>
          <p:cNvSpPr>
            <a:spLocks noGrp="1"/>
          </p:cNvSpPr>
          <p:nvPr>
            <p:ph idx="1"/>
          </p:nvPr>
        </p:nvSpPr>
        <p:spPr>
          <a:xfrm>
            <a:off x="0" y="685800"/>
            <a:ext cx="6153150" cy="3886200"/>
          </a:xfrm>
        </p:spPr>
        <p:txBody>
          <a:bodyPr/>
          <a:lstStyle/>
          <a:p>
            <a:pPr>
              <a:buClr>
                <a:srgbClr val="C00000"/>
              </a:buClr>
              <a:buFont typeface="Arial" pitchFamily="34" charset="0"/>
              <a:buChar char="•"/>
            </a:pPr>
            <a:r>
              <a:rPr lang="en-US" sz="1800" dirty="0" smtClean="0"/>
              <a:t>Promote integration of natural and built systems. </a:t>
            </a:r>
          </a:p>
          <a:p>
            <a:pPr>
              <a:buClr>
                <a:srgbClr val="C00000"/>
              </a:buClr>
              <a:buFont typeface="Arial" pitchFamily="34" charset="0"/>
              <a:buChar char="•"/>
            </a:pPr>
            <a:r>
              <a:rPr lang="en-US" sz="1800" dirty="0" smtClean="0"/>
              <a:t>Use adaptive management to encourage flexible decision-making. </a:t>
            </a:r>
          </a:p>
          <a:p>
            <a:pPr>
              <a:buClr>
                <a:srgbClr val="C00000"/>
              </a:buClr>
              <a:buFont typeface="Arial" pitchFamily="34" charset="0"/>
              <a:buChar char="•"/>
            </a:pPr>
            <a:r>
              <a:rPr lang="en-US" sz="1800" dirty="0" smtClean="0"/>
              <a:t>Seek to modify critical infrastructure in response to changing conditions.</a:t>
            </a:r>
          </a:p>
          <a:p>
            <a:pPr lvl="0">
              <a:buClr>
                <a:srgbClr val="C00000"/>
              </a:buClr>
              <a:buFont typeface="Arial" pitchFamily="34" charset="0"/>
              <a:buChar char="•"/>
            </a:pPr>
            <a:r>
              <a:rPr lang="en-US" sz="1800" dirty="0" smtClean="0"/>
              <a:t>Advance understanding of a system-based approach and the benefits of the natural environment and its “services,” including coastal buffering.</a:t>
            </a:r>
          </a:p>
          <a:p>
            <a:pPr lvl="0">
              <a:buClr>
                <a:srgbClr val="C00000"/>
              </a:buClr>
              <a:buFont typeface="Arial" pitchFamily="34" charset="0"/>
              <a:buChar char="•"/>
            </a:pPr>
            <a:r>
              <a:rPr lang="en-US" sz="1800" dirty="0" smtClean="0"/>
              <a:t>Support sustainable economic activities and strengthening of existing social institutions.</a:t>
            </a:r>
          </a:p>
          <a:p>
            <a:pPr lvl="0">
              <a:buClr>
                <a:srgbClr val="C00000"/>
              </a:buClr>
              <a:buFont typeface="Arial" pitchFamily="34" charset="0"/>
              <a:buChar char="•"/>
            </a:pPr>
            <a:r>
              <a:rPr lang="en-US" sz="1800" dirty="0" smtClean="0"/>
              <a:t>Identify economically-viable solutions that minimize impacts to the natural functions of floodplains and coastal ecosystems.</a:t>
            </a:r>
          </a:p>
          <a:p>
            <a:pPr lvl="0">
              <a:buClr>
                <a:srgbClr val="C00000"/>
              </a:buClr>
              <a:buFont typeface="Arial" pitchFamily="34" charset="0"/>
              <a:buChar char="•"/>
            </a:pPr>
            <a:r>
              <a:rPr lang="en-US" sz="1800" dirty="0" smtClean="0"/>
              <a:t>Work together to identify priority actions on a system or subsystem basis. </a:t>
            </a:r>
          </a:p>
          <a:p>
            <a:pPr lvl="0">
              <a:buClr>
                <a:srgbClr val="C00000"/>
              </a:buClr>
              <a:buFont typeface="Arial" pitchFamily="34" charset="0"/>
              <a:buChar char="•"/>
            </a:pPr>
            <a:r>
              <a:rPr lang="en-US" sz="1800" dirty="0" smtClean="0"/>
              <a:t>Align investments to ensure that water dependent uses of the coast, particularly ports and related infrastructure, support working waterfronts that are more efficient, safe, secure, resilient, and environmentally sustainable.</a:t>
            </a:r>
            <a:r>
              <a:rPr lang="en-US" sz="1800" i="1" dirty="0" smtClean="0"/>
              <a:t> </a:t>
            </a:r>
            <a:endParaRPr lang="en-US" sz="1800" dirty="0" smtClean="0"/>
          </a:p>
          <a:p>
            <a:pPr>
              <a:buClr>
                <a:srgbClr val="C00000"/>
              </a:buClr>
              <a:buFont typeface="Arial" pitchFamily="34" charset="0"/>
              <a:buChar char="•"/>
            </a:pPr>
            <a:endParaRPr lang="en-US" sz="1800" dirty="0"/>
          </a:p>
        </p:txBody>
      </p:sp>
      <p:pic>
        <p:nvPicPr>
          <p:cNvPr id="231426" name="Picture 2" descr="http://www.vibe.com/sites/vibe.com/files/styles/main_image/public/article_images/statue-of-liberty.png"/>
          <p:cNvPicPr>
            <a:picLocks noChangeAspect="1" noChangeArrowheads="1"/>
          </p:cNvPicPr>
          <p:nvPr/>
        </p:nvPicPr>
        <p:blipFill>
          <a:blip r:embed="rId3" cstate="print"/>
          <a:srcRect l="18667" r="40000"/>
          <a:stretch>
            <a:fillRect/>
          </a:stretch>
        </p:blipFill>
        <p:spPr bwMode="auto">
          <a:xfrm>
            <a:off x="6080760" y="1143000"/>
            <a:ext cx="2461260" cy="3886200"/>
          </a:xfrm>
          <a:prstGeom prst="rect">
            <a:avLst/>
          </a:prstGeom>
          <a:noFill/>
        </p:spPr>
      </p:pic>
      <p:sp>
        <p:nvSpPr>
          <p:cNvPr id="5" name="Slide Number Placeholder 4"/>
          <p:cNvSpPr>
            <a:spLocks noGrp="1"/>
          </p:cNvSpPr>
          <p:nvPr>
            <p:ph type="sldNum" sz="quarter" idx="10"/>
          </p:nvPr>
        </p:nvSpPr>
        <p:spPr>
          <a:xfrm>
            <a:off x="3474720" y="6400800"/>
            <a:ext cx="1737360" cy="457200"/>
          </a:xfrm>
          <a:noFill/>
        </p:spPr>
        <p:txBody>
          <a:bodyPr/>
          <a:lstStyle/>
          <a:p>
            <a:fld id="{87BF7F2B-E49E-45DF-84BD-0A1234C95CB1}" type="slidenum">
              <a:rPr lang="en-US" sz="1000" b="0" smtClean="0">
                <a:latin typeface="+mn-lt"/>
              </a:rPr>
              <a:pPr/>
              <a:t>38</a:t>
            </a:fld>
            <a:endParaRPr lang="en-US" sz="1000" b="0" dirty="0" smtClean="0">
              <a:latin typeface="+mn-lt"/>
            </a:endParaRPr>
          </a:p>
        </p:txBody>
      </p:sp>
      <p:sp>
        <p:nvSpPr>
          <p:cNvPr id="6" name="TextBox 5"/>
          <p:cNvSpPr txBox="1"/>
          <p:nvPr/>
        </p:nvSpPr>
        <p:spPr>
          <a:xfrm>
            <a:off x="6096000" y="4724400"/>
            <a:ext cx="1181734" cy="276999"/>
          </a:xfrm>
          <a:prstGeom prst="rect">
            <a:avLst/>
          </a:prstGeom>
          <a:noFill/>
        </p:spPr>
        <p:txBody>
          <a:bodyPr wrap="none" rtlCol="0">
            <a:spAutoFit/>
          </a:bodyPr>
          <a:lstStyle/>
          <a:p>
            <a:r>
              <a:rPr lang="en-US" sz="1200" dirty="0" smtClean="0">
                <a:solidFill>
                  <a:schemeClr val="bg1"/>
                </a:solidFill>
              </a:rPr>
              <a:t>Artificial image</a:t>
            </a:r>
            <a:endParaRPr lang="en-US" sz="1200" dirty="0">
              <a:solidFill>
                <a:schemeClr val="bg1"/>
              </a:solidFill>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lstStyle/>
          <a:p>
            <a:r>
              <a:rPr lang="en-US" sz="3200" b="1" i="1" dirty="0" smtClean="0"/>
              <a:t>Principle 3: Increase Awareness of Risks and Consequences</a:t>
            </a:r>
            <a:endParaRPr lang="en-US" sz="3200" b="1" i="1" dirty="0"/>
          </a:p>
        </p:txBody>
      </p:sp>
      <p:sp>
        <p:nvSpPr>
          <p:cNvPr id="3" name="Content Placeholder 2"/>
          <p:cNvSpPr>
            <a:spLocks noGrp="1"/>
          </p:cNvSpPr>
          <p:nvPr>
            <p:ph idx="1"/>
          </p:nvPr>
        </p:nvSpPr>
        <p:spPr>
          <a:xfrm>
            <a:off x="228600" y="1143000"/>
            <a:ext cx="3764280" cy="3886200"/>
          </a:xfrm>
        </p:spPr>
        <p:txBody>
          <a:bodyPr/>
          <a:lstStyle/>
          <a:p>
            <a:pPr lvl="0">
              <a:buClr>
                <a:srgbClr val="C00000"/>
              </a:buClr>
              <a:buFont typeface="Arial" pitchFamily="34" charset="0"/>
              <a:buChar char="•"/>
            </a:pPr>
            <a:r>
              <a:rPr lang="en-US" sz="1900" dirty="0" smtClean="0"/>
              <a:t>Improve understanding among decision makers.</a:t>
            </a:r>
          </a:p>
          <a:p>
            <a:pPr lvl="0">
              <a:buClr>
                <a:srgbClr val="C00000"/>
              </a:buClr>
              <a:buFont typeface="Arial" pitchFamily="34" charset="0"/>
              <a:buChar char="•"/>
            </a:pPr>
            <a:r>
              <a:rPr lang="en-US" sz="1900" dirty="0" smtClean="0"/>
              <a:t>Encourage risk-informed decisions that consider uncertain changes in the natural and built environments, including the effects of climate change, land-use change, and coastal development.</a:t>
            </a:r>
          </a:p>
        </p:txBody>
      </p:sp>
      <p:pic>
        <p:nvPicPr>
          <p:cNvPr id="4" name="Picture 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886200" y="1295400"/>
            <a:ext cx="4488180" cy="2667000"/>
          </a:xfrm>
          <a:prstGeom prst="rect">
            <a:avLst/>
          </a:prstGeom>
          <a:noFill/>
          <a:ln>
            <a:solidFill>
              <a:schemeClr val="tx1"/>
            </a:solidFill>
          </a:ln>
          <a:effectLst>
            <a:outerShdw blurRad="50800" dist="38100" algn="l" rotWithShape="0">
              <a:prstClr val="black">
                <a:alpha val="40000"/>
              </a:prstClr>
            </a:outerShdw>
          </a:effectLst>
        </p:spPr>
      </p:pic>
      <p:sp>
        <p:nvSpPr>
          <p:cNvPr id="5" name="TextBox 4"/>
          <p:cNvSpPr txBox="1"/>
          <p:nvPr/>
        </p:nvSpPr>
        <p:spPr>
          <a:xfrm>
            <a:off x="228600" y="4149566"/>
            <a:ext cx="7894816" cy="2708434"/>
          </a:xfrm>
          <a:prstGeom prst="rect">
            <a:avLst/>
          </a:prstGeom>
          <a:noFill/>
        </p:spPr>
        <p:txBody>
          <a:bodyPr wrap="square" rtlCol="0">
            <a:spAutoFit/>
          </a:bodyPr>
          <a:lstStyle/>
          <a:p>
            <a:pPr marL="342900" lvl="0" indent="-342900" algn="l">
              <a:buClr>
                <a:srgbClr val="C00000"/>
              </a:buClr>
              <a:buFont typeface="Arial" pitchFamily="34" charset="0"/>
              <a:buChar char="•"/>
            </a:pPr>
            <a:r>
              <a:rPr lang="en-US" sz="1900" b="0" dirty="0" smtClean="0">
                <a:latin typeface="+mn-lt"/>
              </a:rPr>
              <a:t>Invest in risk communication efforts, including disclosure of risks that have not or cannot be mitigated in an economically feasible manner. </a:t>
            </a:r>
          </a:p>
          <a:p>
            <a:pPr marL="342900" lvl="0" indent="-342900" algn="l">
              <a:buClr>
                <a:srgbClr val="C00000"/>
              </a:buClr>
              <a:buFont typeface="Arial" pitchFamily="34" charset="0"/>
              <a:buChar char="•"/>
            </a:pPr>
            <a:r>
              <a:rPr lang="en-US" sz="1900" b="0" dirty="0" smtClean="0">
                <a:latin typeface="+mn-lt"/>
              </a:rPr>
              <a:t>Encourage coordination of, and common approaches to characterization of risks, vulnerabilities, and mitigation strategies.   </a:t>
            </a:r>
          </a:p>
          <a:p>
            <a:pPr marL="342900" lvl="0" indent="-342900" algn="l">
              <a:buClr>
                <a:srgbClr val="C00000"/>
              </a:buClr>
              <a:buFont typeface="Arial" pitchFamily="34" charset="0"/>
              <a:buChar char="•"/>
            </a:pPr>
            <a:r>
              <a:rPr lang="en-US" sz="1900" b="0" dirty="0" smtClean="0">
                <a:latin typeface="+mn-lt"/>
              </a:rPr>
              <a:t>Develop and share user-friendly information and tools for assessing impacts, managing risks, and risk/reward tradeoffs related to different project options. </a:t>
            </a:r>
          </a:p>
          <a:p>
            <a:pPr marL="342900" indent="-342900" algn="l">
              <a:buClr>
                <a:srgbClr val="C00000"/>
              </a:buClr>
              <a:buFont typeface="Arial" pitchFamily="34" charset="0"/>
              <a:buChar char="•"/>
            </a:pPr>
            <a:endParaRPr lang="en-US" sz="1900" b="0" dirty="0" smtClean="0">
              <a:latin typeface="+mn-lt"/>
            </a:endParaRPr>
          </a:p>
          <a:p>
            <a:pPr marL="342900" indent="-342900" algn="l"/>
            <a:endParaRPr lang="en-US" sz="1800" b="0" dirty="0">
              <a:latin typeface="+mn-lt"/>
            </a:endParaRPr>
          </a:p>
        </p:txBody>
      </p:sp>
      <p:sp>
        <p:nvSpPr>
          <p:cNvPr id="6" name="Slide Number Placeholder 4"/>
          <p:cNvSpPr>
            <a:spLocks noGrp="1"/>
          </p:cNvSpPr>
          <p:nvPr>
            <p:ph type="sldNum" sz="quarter" idx="10"/>
          </p:nvPr>
        </p:nvSpPr>
        <p:spPr>
          <a:xfrm>
            <a:off x="3474720" y="6400800"/>
            <a:ext cx="1737360" cy="457200"/>
          </a:xfrm>
          <a:noFill/>
        </p:spPr>
        <p:txBody>
          <a:bodyPr/>
          <a:lstStyle/>
          <a:p>
            <a:fld id="{87BF7F2B-E49E-45DF-84BD-0A1234C95CB1}" type="slidenum">
              <a:rPr lang="en-US" sz="1000" b="0" smtClean="0">
                <a:latin typeface="+mn-lt"/>
              </a:rPr>
              <a:pPr/>
              <a:t>39</a:t>
            </a:fld>
            <a:endParaRPr lang="en-US" sz="1000" b="0" dirty="0" smtClean="0">
              <a:latin typeface="+mn-lt"/>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0"/>
          <p:cNvSpPr txBox="1">
            <a:spLocks noChangeArrowheads="1"/>
          </p:cNvSpPr>
          <p:nvPr/>
        </p:nvSpPr>
        <p:spPr bwMode="auto">
          <a:xfrm>
            <a:off x="217170" y="0"/>
            <a:ext cx="8107680" cy="1077218"/>
          </a:xfrm>
          <a:prstGeom prst="rect">
            <a:avLst/>
          </a:prstGeom>
          <a:noFill/>
          <a:ln w="12700">
            <a:noFill/>
            <a:miter lim="800000"/>
            <a:headEnd/>
            <a:tailEnd/>
          </a:ln>
        </p:spPr>
        <p:txBody>
          <a:bodyPr wrap="square">
            <a:spAutoFit/>
          </a:bodyPr>
          <a:lstStyle/>
          <a:p>
            <a:pPr algn="ctr" eaLnBrk="0" fontAlgn="base" hangingPunct="0">
              <a:spcBef>
                <a:spcPct val="50000"/>
              </a:spcBef>
              <a:spcAft>
                <a:spcPct val="0"/>
              </a:spcAft>
            </a:pPr>
            <a:r>
              <a:rPr lang="en-US" sz="3200" b="1" i="1" dirty="0" smtClean="0">
                <a:solidFill>
                  <a:srgbClr val="000000"/>
                </a:solidFill>
              </a:rPr>
              <a:t>Flood Risk is an Enduring Reality in American History … </a:t>
            </a:r>
            <a:endParaRPr lang="en-US" sz="3200" b="1" i="1" dirty="0">
              <a:solidFill>
                <a:srgbClr val="000000"/>
              </a:solidFill>
            </a:endParaRPr>
          </a:p>
        </p:txBody>
      </p:sp>
      <p:pic>
        <p:nvPicPr>
          <p:cNvPr id="90117" name="Picture 16" descr="Sacfloodnov1850-Model"/>
          <p:cNvPicPr>
            <a:picLocks noChangeAspect="1" noChangeArrowheads="1"/>
          </p:cNvPicPr>
          <p:nvPr/>
        </p:nvPicPr>
        <p:blipFill>
          <a:blip r:embed="rId3" cstate="print"/>
          <a:srcRect/>
          <a:stretch>
            <a:fillRect/>
          </a:stretch>
        </p:blipFill>
        <p:spPr bwMode="auto">
          <a:xfrm>
            <a:off x="0" y="1135186"/>
            <a:ext cx="4857750" cy="2677990"/>
          </a:xfrm>
          <a:prstGeom prst="rect">
            <a:avLst/>
          </a:prstGeom>
          <a:noFill/>
          <a:ln w="9525">
            <a:noFill/>
            <a:miter lim="800000"/>
            <a:headEnd/>
            <a:tailEnd/>
          </a:ln>
        </p:spPr>
      </p:pic>
      <p:pic>
        <p:nvPicPr>
          <p:cNvPr id="9" name="Picture 1027" descr="johnstown"/>
          <p:cNvPicPr>
            <a:picLocks noChangeAspect="1" noChangeArrowheads="1"/>
          </p:cNvPicPr>
          <p:nvPr/>
        </p:nvPicPr>
        <p:blipFill>
          <a:blip r:embed="rId4" cstate="print"/>
          <a:srcRect/>
          <a:stretch>
            <a:fillRect/>
          </a:stretch>
        </p:blipFill>
        <p:spPr bwMode="auto">
          <a:xfrm>
            <a:off x="-219892" y="3810000"/>
            <a:ext cx="4715692" cy="3048000"/>
          </a:xfrm>
          <a:prstGeom prst="rect">
            <a:avLst/>
          </a:prstGeom>
          <a:noFill/>
          <a:ln w="9525">
            <a:noFill/>
            <a:miter lim="800000"/>
            <a:headEnd/>
            <a:tailEnd/>
          </a:ln>
        </p:spPr>
      </p:pic>
      <p:sp>
        <p:nvSpPr>
          <p:cNvPr id="7" name="Slide Number Placeholder 5"/>
          <p:cNvSpPr txBox="1">
            <a:spLocks/>
          </p:cNvSpPr>
          <p:nvPr/>
        </p:nvSpPr>
        <p:spPr bwMode="auto">
          <a:xfrm>
            <a:off x="3474720" y="6381750"/>
            <a:ext cx="1737360" cy="4762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algn="ctr">
              <a:defRPr/>
            </a:pPr>
            <a:fld id="{E21BBAB8-125D-4CA1-8E9E-814F07C54C86}" type="slidenum">
              <a:rPr lang="en-US" sz="1000" smtClean="0">
                <a:solidFill>
                  <a:srgbClr val="000000"/>
                </a:solidFill>
                <a:ea typeface="ＭＳ Ｐゴシック" charset="-128"/>
              </a:rPr>
              <a:pPr algn="ctr">
                <a:defRPr/>
              </a:pPr>
              <a:t>4</a:t>
            </a:fld>
            <a:endParaRPr lang="en-US" sz="1000" dirty="0">
              <a:solidFill>
                <a:srgbClr val="000000"/>
              </a:solidFill>
              <a:ea typeface="ＭＳ Ｐゴシック" charset="-128"/>
            </a:endParaRPr>
          </a:p>
        </p:txBody>
      </p:sp>
      <p:pic>
        <p:nvPicPr>
          <p:cNvPr id="10" name="Picture 2" descr="C:\Users\b0de9jwp\AppData\Local\Microsoft\Windows\Temporary Internet Files\Content.Outlook\0H3BKAHP\District 2-20120831-00133.jpg"/>
          <p:cNvPicPr>
            <a:picLocks noChangeAspect="1" noChangeArrowheads="1"/>
          </p:cNvPicPr>
          <p:nvPr/>
        </p:nvPicPr>
        <p:blipFill>
          <a:blip r:embed="rId5" cstate="print"/>
          <a:srcRect l="19833" t="32441" r="25827" b="26804"/>
          <a:stretch>
            <a:fillRect/>
          </a:stretch>
        </p:blipFill>
        <p:spPr bwMode="auto">
          <a:xfrm>
            <a:off x="3733800" y="3352800"/>
            <a:ext cx="3505200" cy="3505200"/>
          </a:xfrm>
          <a:prstGeom prst="rect">
            <a:avLst/>
          </a:prstGeom>
          <a:noFill/>
        </p:spPr>
      </p:pic>
      <p:pic>
        <p:nvPicPr>
          <p:cNvPr id="8" name="Picture 1028" descr="Greenville27"/>
          <p:cNvPicPr>
            <a:picLocks noChangeAspect="1" noChangeArrowheads="1"/>
          </p:cNvPicPr>
          <p:nvPr/>
        </p:nvPicPr>
        <p:blipFill>
          <a:blip r:embed="rId6" cstate="print"/>
          <a:srcRect/>
          <a:stretch>
            <a:fillRect/>
          </a:stretch>
        </p:blipFill>
        <p:spPr bwMode="auto">
          <a:xfrm>
            <a:off x="4572635" y="990600"/>
            <a:ext cx="4114165" cy="2620962"/>
          </a:xfrm>
          <a:prstGeom prst="rect">
            <a:avLst/>
          </a:prstGeom>
          <a:noFill/>
          <a:ln w="9525">
            <a:noFill/>
            <a:miter lim="800000"/>
            <a:headEnd/>
            <a:tailEnd/>
          </a:ln>
        </p:spPr>
      </p:pic>
      <p:pic>
        <p:nvPicPr>
          <p:cNvPr id="11" name="Picture 2" descr="C:\Users\b0de9jwp\AppData\Local\Microsoft\Windows\Temporary Internet Files\Content.Outlook\0H3BKAHP\District 2-20120831-00133.jpg"/>
          <p:cNvPicPr>
            <a:picLocks noChangeAspect="1" noChangeArrowheads="1"/>
          </p:cNvPicPr>
          <p:nvPr/>
        </p:nvPicPr>
        <p:blipFill>
          <a:blip r:embed="rId5" cstate="print"/>
          <a:srcRect l="47894" t="42923" r="41347" b="48823"/>
          <a:stretch>
            <a:fillRect/>
          </a:stretch>
        </p:blipFill>
        <p:spPr bwMode="auto">
          <a:xfrm>
            <a:off x="6400800" y="3581400"/>
            <a:ext cx="2160141" cy="2209800"/>
          </a:xfrm>
          <a:prstGeom prst="rect">
            <a:avLst/>
          </a:prstGeom>
          <a:noFill/>
        </p:spPr>
      </p:pic>
      <p:cxnSp>
        <p:nvCxnSpPr>
          <p:cNvPr id="13" name="Straight Connector 12"/>
          <p:cNvCxnSpPr/>
          <p:nvPr/>
        </p:nvCxnSpPr>
        <p:spPr>
          <a:xfrm>
            <a:off x="5562600" y="4953000"/>
            <a:ext cx="838200" cy="76200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562600" y="3581400"/>
            <a:ext cx="838200" cy="762000"/>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447801"/>
            <a:ext cx="3352799" cy="2959100"/>
          </a:xfrm>
          <a:noFill/>
          <a:ln>
            <a:noFill/>
          </a:ln>
        </p:spPr>
        <p:txBody>
          <a:bodyPr/>
          <a:lstStyle/>
          <a:p>
            <a:r>
              <a:rPr lang="en-US" sz="4000" b="1" i="1" dirty="0" smtClean="0"/>
              <a:t>NACCS Coastal Storm Risk Management Framework</a:t>
            </a:r>
            <a:endParaRPr lang="en-US" sz="4000" b="1" i="1" dirty="0"/>
          </a:p>
        </p:txBody>
      </p:sp>
      <p:pic>
        <p:nvPicPr>
          <p:cNvPr id="4" name="Picture 3" descr="Coastal Risk Management Framework2.png"/>
          <p:cNvPicPr>
            <a:picLocks noChangeAspect="1"/>
          </p:cNvPicPr>
          <p:nvPr/>
        </p:nvPicPr>
        <p:blipFill>
          <a:blip r:embed="rId3" cstate="print"/>
          <a:stretch>
            <a:fillRect/>
          </a:stretch>
        </p:blipFill>
        <p:spPr>
          <a:xfrm>
            <a:off x="3387436" y="0"/>
            <a:ext cx="5299364" cy="6858000"/>
          </a:xfrm>
          <a:prstGeom prst="rect">
            <a:avLst/>
          </a:prstGeom>
          <a:ln w="25400">
            <a:solidFill>
              <a:schemeClr val="tx1"/>
            </a:solidFill>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595"/>
            <a:ext cx="8686800" cy="887219"/>
          </a:xfrm>
        </p:spPr>
        <p:txBody>
          <a:bodyPr>
            <a:noAutofit/>
          </a:bodyPr>
          <a:lstStyle/>
          <a:p>
            <a:r>
              <a:rPr lang="en-US" sz="4000" b="1" i="1" dirty="0" smtClean="0"/>
              <a:t>Summary</a:t>
            </a:r>
            <a:endParaRPr lang="en-US" sz="4000" b="1" i="1" dirty="0"/>
          </a:p>
        </p:txBody>
      </p:sp>
      <p:sp>
        <p:nvSpPr>
          <p:cNvPr id="3" name="Content Placeholder 2"/>
          <p:cNvSpPr>
            <a:spLocks noGrp="1"/>
          </p:cNvSpPr>
          <p:nvPr>
            <p:ph idx="1"/>
          </p:nvPr>
        </p:nvSpPr>
        <p:spPr>
          <a:xfrm>
            <a:off x="304800" y="990600"/>
            <a:ext cx="4572000" cy="5334000"/>
          </a:xfrm>
        </p:spPr>
        <p:txBody>
          <a:bodyPr>
            <a:noAutofit/>
          </a:bodyPr>
          <a:lstStyle/>
          <a:p>
            <a:pPr>
              <a:buClr>
                <a:srgbClr val="C00000"/>
              </a:buClr>
              <a:buFont typeface="Arial" pitchFamily="34" charset="0"/>
              <a:buChar char="•"/>
            </a:pPr>
            <a:r>
              <a:rPr lang="en-US" dirty="0" smtClean="0"/>
              <a:t>The resilience of coastal infrastructure systems will </a:t>
            </a:r>
            <a:r>
              <a:rPr lang="en-US" dirty="0" smtClean="0">
                <a:solidFill>
                  <a:srgbClr val="FF0000"/>
                </a:solidFill>
              </a:rPr>
              <a:t>increasingly be compromised by climate</a:t>
            </a:r>
            <a:r>
              <a:rPr lang="en-US" dirty="0" smtClean="0"/>
              <a:t> in addition to other agents of change</a:t>
            </a:r>
          </a:p>
          <a:p>
            <a:pPr>
              <a:buClr>
                <a:srgbClr val="C00000"/>
              </a:buClr>
              <a:buFont typeface="Arial" pitchFamily="34" charset="0"/>
              <a:buChar char="•"/>
            </a:pPr>
            <a:endParaRPr lang="en-US" dirty="0" smtClean="0"/>
          </a:p>
          <a:p>
            <a:pPr>
              <a:buNone/>
            </a:pPr>
            <a:r>
              <a:rPr lang="en-US" b="1" i="1" dirty="0" smtClean="0">
                <a:solidFill>
                  <a:srgbClr val="C00000"/>
                </a:solidFill>
              </a:rPr>
              <a:t>BUT …</a:t>
            </a:r>
          </a:p>
          <a:p>
            <a:pPr>
              <a:buNone/>
            </a:pPr>
            <a:endParaRPr lang="en-US" b="1" i="1" dirty="0" smtClean="0">
              <a:solidFill>
                <a:srgbClr val="C00000"/>
              </a:solidFill>
            </a:endParaRPr>
          </a:p>
          <a:p>
            <a:pPr>
              <a:buClr>
                <a:srgbClr val="C00000"/>
              </a:buClr>
              <a:buFont typeface="Arial" pitchFamily="34" charset="0"/>
              <a:buChar char="•"/>
            </a:pPr>
            <a:r>
              <a:rPr lang="en-US" dirty="0" smtClean="0"/>
              <a:t>Resilience is </a:t>
            </a:r>
            <a:r>
              <a:rPr lang="en-US" dirty="0" smtClean="0">
                <a:solidFill>
                  <a:srgbClr val="FF0000"/>
                </a:solidFill>
              </a:rPr>
              <a:t>possible when diverse groups come together </a:t>
            </a:r>
            <a:r>
              <a:rPr lang="en-US" dirty="0" smtClean="0"/>
              <a:t>to create new ideas and new combinations of ideas, as is being done in many forums, including this one</a:t>
            </a:r>
          </a:p>
          <a:p>
            <a:endParaRPr lang="en-US" dirty="0" smtClean="0"/>
          </a:p>
        </p:txBody>
      </p:sp>
      <p:sp>
        <p:nvSpPr>
          <p:cNvPr id="4" name="Slide Number Placeholder 3"/>
          <p:cNvSpPr>
            <a:spLocks noGrp="1"/>
          </p:cNvSpPr>
          <p:nvPr>
            <p:ph type="sldNum" sz="quarter" idx="4294967295"/>
          </p:nvPr>
        </p:nvSpPr>
        <p:spPr>
          <a:xfrm>
            <a:off x="3352800" y="6407152"/>
            <a:ext cx="2026920" cy="450848"/>
          </a:xfrm>
          <a:prstGeom prst="rect">
            <a:avLst/>
          </a:prstGeom>
        </p:spPr>
        <p:txBody>
          <a:bodyPr/>
          <a:lstStyle/>
          <a:p>
            <a:pPr algn="ctr"/>
            <a:fld id="{6B659136-C0C2-284E-B3A1-BB811E21A897}" type="slidenum">
              <a:rPr lang="en-US" sz="1000" smtClean="0"/>
              <a:pPr algn="ctr"/>
              <a:t>41</a:t>
            </a:fld>
            <a:endParaRPr lang="en-US" sz="1000" dirty="0"/>
          </a:p>
        </p:txBody>
      </p:sp>
      <p:pic>
        <p:nvPicPr>
          <p:cNvPr id="6" name="Picture 5" descr="peeled back for a park.jpg"/>
          <p:cNvPicPr>
            <a:picLocks noChangeAspect="1"/>
          </p:cNvPicPr>
          <p:nvPr/>
        </p:nvPicPr>
        <p:blipFill>
          <a:blip r:embed="rId3" cstate="print"/>
          <a:stretch>
            <a:fillRect/>
          </a:stretch>
        </p:blipFill>
        <p:spPr>
          <a:xfrm>
            <a:off x="4873107" y="1687424"/>
            <a:ext cx="3585093" cy="41037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10"/>
          </p:nvPr>
        </p:nvSpPr>
        <p:spPr>
          <a:noFill/>
        </p:spPr>
        <p:txBody>
          <a:bodyPr/>
          <a:lstStyle/>
          <a:p>
            <a:r>
              <a:rPr lang="en-US" smtClean="0">
                <a:latin typeface="Arial" pitchFamily="34" charset="0"/>
              </a:rPr>
              <a:t> </a:t>
            </a:r>
            <a:fld id="{1D1825ED-9AE9-49D8-BAAC-3A73C3D6588B}" type="slidenum">
              <a:rPr lang="en-US" smtClean="0">
                <a:latin typeface="Arial" pitchFamily="34" charset="0"/>
              </a:rPr>
              <a:pPr/>
              <a:t>42</a:t>
            </a:fld>
            <a:endParaRPr lang="en-US" smtClean="0">
              <a:latin typeface="Arial" pitchFamily="34" charset="0"/>
            </a:endParaRPr>
          </a:p>
        </p:txBody>
      </p:sp>
      <p:pic>
        <p:nvPicPr>
          <p:cNvPr id="19459" name="Picture 14" descr="Levee Safety ppt slide for Phil Rizzi"/>
          <p:cNvPicPr>
            <a:picLocks noChangeAspect="1" noChangeArrowheads="1"/>
          </p:cNvPicPr>
          <p:nvPr/>
        </p:nvPicPr>
        <p:blipFill>
          <a:blip r:embed="rId3" cstate="print"/>
          <a:srcRect r="30408" b="28842"/>
          <a:stretch>
            <a:fillRect/>
          </a:stretch>
        </p:blipFill>
        <p:spPr bwMode="auto">
          <a:xfrm>
            <a:off x="1583539" y="1123950"/>
            <a:ext cx="7103269" cy="5734050"/>
          </a:xfrm>
          <a:prstGeom prst="rect">
            <a:avLst/>
          </a:prstGeom>
          <a:noFill/>
          <a:ln w="9525">
            <a:noFill/>
            <a:miter lim="800000"/>
            <a:headEnd/>
            <a:tailEnd/>
          </a:ln>
        </p:spPr>
      </p:pic>
      <p:grpSp>
        <p:nvGrpSpPr>
          <p:cNvPr id="2" name="Group 5"/>
          <p:cNvGrpSpPr>
            <a:grpSpLocks/>
          </p:cNvGrpSpPr>
          <p:nvPr/>
        </p:nvGrpSpPr>
        <p:grpSpPr bwMode="auto">
          <a:xfrm>
            <a:off x="0" y="0"/>
            <a:ext cx="8686800" cy="6861175"/>
            <a:chOff x="0" y="0"/>
            <a:chExt cx="5760" cy="4322"/>
          </a:xfrm>
        </p:grpSpPr>
        <p:grpSp>
          <p:nvGrpSpPr>
            <p:cNvPr id="3" name="Group 6"/>
            <p:cNvGrpSpPr>
              <a:grpSpLocks/>
            </p:cNvGrpSpPr>
            <p:nvPr/>
          </p:nvGrpSpPr>
          <p:grpSpPr bwMode="auto">
            <a:xfrm>
              <a:off x="0" y="0"/>
              <a:ext cx="5760" cy="4322"/>
              <a:chOff x="0" y="0"/>
              <a:chExt cx="5760" cy="4322"/>
            </a:xfrm>
          </p:grpSpPr>
          <p:pic>
            <p:nvPicPr>
              <p:cNvPr id="19465" name="Picture 7" descr="ppt_camo_bkgrnd-03"/>
              <p:cNvPicPr>
                <a:picLocks noChangeAspect="1" noChangeArrowheads="1"/>
              </p:cNvPicPr>
              <p:nvPr/>
            </p:nvPicPr>
            <p:blipFill>
              <a:blip r:embed="rId4" cstate="print"/>
              <a:srcRect/>
              <a:stretch>
                <a:fillRect/>
              </a:stretch>
            </p:blipFill>
            <p:spPr bwMode="auto">
              <a:xfrm>
                <a:off x="0" y="0"/>
                <a:ext cx="5760" cy="4322"/>
              </a:xfrm>
              <a:prstGeom prst="rect">
                <a:avLst/>
              </a:prstGeom>
              <a:noFill/>
              <a:ln w="9525">
                <a:noFill/>
                <a:miter lim="800000"/>
                <a:headEnd/>
                <a:tailEnd/>
              </a:ln>
            </p:spPr>
          </p:pic>
          <p:pic>
            <p:nvPicPr>
              <p:cNvPr id="19466" name="Picture 8" descr="white_curve"/>
              <p:cNvPicPr>
                <a:picLocks noChangeAspect="1" noChangeArrowheads="1"/>
              </p:cNvPicPr>
              <p:nvPr/>
            </p:nvPicPr>
            <p:blipFill>
              <a:blip r:embed="rId5" cstate="print"/>
              <a:srcRect/>
              <a:stretch>
                <a:fillRect/>
              </a:stretch>
            </p:blipFill>
            <p:spPr bwMode="auto">
              <a:xfrm>
                <a:off x="2502" y="990"/>
                <a:ext cx="3258" cy="3330"/>
              </a:xfrm>
              <a:prstGeom prst="rect">
                <a:avLst/>
              </a:prstGeom>
              <a:noFill/>
              <a:ln w="9525">
                <a:noFill/>
                <a:miter lim="800000"/>
                <a:headEnd/>
                <a:tailEnd/>
              </a:ln>
            </p:spPr>
          </p:pic>
        </p:grpSp>
        <p:pic>
          <p:nvPicPr>
            <p:cNvPr id="19464" name="Picture 9" descr="USACE_logo"/>
            <p:cNvPicPr>
              <a:picLocks noChangeAspect="1" noChangeArrowheads="1"/>
            </p:cNvPicPr>
            <p:nvPr/>
          </p:nvPicPr>
          <p:blipFill>
            <a:blip r:embed="rId6" cstate="print"/>
            <a:srcRect/>
            <a:stretch>
              <a:fillRect/>
            </a:stretch>
          </p:blipFill>
          <p:spPr bwMode="auto">
            <a:xfrm>
              <a:off x="144" y="3201"/>
              <a:ext cx="864" cy="591"/>
            </a:xfrm>
            <a:prstGeom prst="rect">
              <a:avLst/>
            </a:prstGeom>
            <a:noFill/>
            <a:ln w="9525">
              <a:noFill/>
              <a:miter lim="800000"/>
              <a:headEnd/>
              <a:tailEnd/>
            </a:ln>
          </p:spPr>
        </p:pic>
      </p:grpSp>
      <p:sp>
        <p:nvSpPr>
          <p:cNvPr id="19461" name="Text Box 4"/>
          <p:cNvSpPr txBox="1">
            <a:spLocks noChangeArrowheads="1"/>
          </p:cNvSpPr>
          <p:nvPr/>
        </p:nvSpPr>
        <p:spPr bwMode="auto">
          <a:xfrm>
            <a:off x="129706" y="6096015"/>
            <a:ext cx="3417411" cy="549275"/>
          </a:xfrm>
          <a:prstGeom prst="rect">
            <a:avLst/>
          </a:prstGeom>
          <a:noFill/>
          <a:ln w="9525">
            <a:noFill/>
            <a:miter lim="800000"/>
            <a:headEnd/>
            <a:tailEnd/>
          </a:ln>
        </p:spPr>
        <p:txBody>
          <a:bodyPr>
            <a:spAutoFit/>
          </a:bodyPr>
          <a:lstStyle/>
          <a:p>
            <a:pPr algn="l" eaLnBrk="1" hangingPunct="1"/>
            <a:r>
              <a:rPr lang="en-US" sz="1200" b="1" dirty="0">
                <a:solidFill>
                  <a:schemeClr val="tx1"/>
                </a:solidFill>
                <a:latin typeface="Arial" pitchFamily="34" charset="0"/>
              </a:rPr>
              <a:t>US Army Corps of Engineers</a:t>
            </a:r>
          </a:p>
          <a:p>
            <a:pPr algn="l" eaLnBrk="1" hangingPunct="1"/>
            <a:r>
              <a:rPr lang="en-US" sz="1800" b="1" dirty="0">
                <a:solidFill>
                  <a:schemeClr val="tx1"/>
                </a:solidFill>
                <a:latin typeface="Arial" pitchFamily="34" charset="0"/>
              </a:rPr>
              <a:t>BUILDING STRONG</a:t>
            </a:r>
            <a:r>
              <a:rPr lang="en-US" sz="1400" b="1" baseline="-25000" dirty="0">
                <a:solidFill>
                  <a:schemeClr val="tx1"/>
                </a:solidFill>
                <a:latin typeface="Arial" pitchFamily="34" charset="0"/>
              </a:rPr>
              <a:t>®</a:t>
            </a:r>
          </a:p>
        </p:txBody>
      </p:sp>
      <p:sp>
        <p:nvSpPr>
          <p:cNvPr id="19462" name="WordArt 5"/>
          <p:cNvSpPr>
            <a:spLocks noChangeArrowheads="1" noChangeShapeType="1" noTextEdit="1"/>
          </p:cNvSpPr>
          <p:nvPr/>
        </p:nvSpPr>
        <p:spPr bwMode="auto">
          <a:xfrm>
            <a:off x="361950" y="381000"/>
            <a:ext cx="5984240" cy="2368550"/>
          </a:xfrm>
          <a:prstGeom prst="rect">
            <a:avLst/>
          </a:prstGeom>
        </p:spPr>
        <p:txBody>
          <a:bodyPr wrap="none" fromWordArt="1">
            <a:prstTxWarp prst="textSlantUp">
              <a:avLst>
                <a:gd name="adj" fmla="val 26755"/>
              </a:avLst>
            </a:prstTxWarp>
          </a:bodyPr>
          <a:lstStyle/>
          <a:p>
            <a:r>
              <a:rPr lang="en-US" sz="6600" kern="10" dirty="0">
                <a:ln w="9525">
                  <a:solidFill>
                    <a:srgbClr val="FF0000"/>
                  </a:solidFill>
                  <a:round/>
                  <a:headEnd/>
                  <a:tailEnd/>
                </a:ln>
                <a:solidFill>
                  <a:schemeClr val="accent1"/>
                </a:solidFill>
                <a:effectLst>
                  <a:outerShdw dist="53882" dir="2700000" algn="ctr" rotWithShape="0">
                    <a:srgbClr val="9999FF"/>
                  </a:outerShdw>
                </a:effectLst>
                <a:latin typeface="Impact"/>
              </a:rPr>
              <a:t>Thank You!</a:t>
            </a:r>
          </a:p>
        </p:txBody>
      </p:sp>
      <p:sp>
        <p:nvSpPr>
          <p:cNvPr id="11" name="TextBox 10"/>
          <p:cNvSpPr txBox="1"/>
          <p:nvPr/>
        </p:nvSpPr>
        <p:spPr>
          <a:xfrm>
            <a:off x="4572007" y="914400"/>
            <a:ext cx="184731" cy="369332"/>
          </a:xfrm>
          <a:prstGeom prst="rect">
            <a:avLst/>
          </a:prstGeom>
          <a:noFill/>
        </p:spPr>
        <p:txBody>
          <a:bodyPr wrap="none" rtlCol="0">
            <a:spAutoFit/>
          </a:bodyPr>
          <a:lstStyle/>
          <a:p>
            <a:endParaRPr lang="en-US" dirty="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0" y="18"/>
            <a:ext cx="8686800" cy="1077218"/>
          </a:xfrm>
          <a:prstGeom prst="rect">
            <a:avLst/>
          </a:prstGeom>
          <a:noFill/>
          <a:ln w="12700">
            <a:noFill/>
            <a:miter lim="800000"/>
            <a:headEnd/>
            <a:tailEnd/>
          </a:ln>
        </p:spPr>
        <p:txBody>
          <a:bodyPr wrap="square">
            <a:spAutoFit/>
          </a:bodyPr>
          <a:lstStyle/>
          <a:p>
            <a:pPr algn="ctr" eaLnBrk="0" fontAlgn="base" hangingPunct="0">
              <a:spcBef>
                <a:spcPct val="0"/>
              </a:spcBef>
              <a:spcAft>
                <a:spcPct val="0"/>
              </a:spcAft>
            </a:pPr>
            <a:r>
              <a:rPr lang="en-US" sz="3200" b="1" i="1" dirty="0" smtClean="0">
                <a:solidFill>
                  <a:srgbClr val="000000"/>
                </a:solidFill>
              </a:rPr>
              <a:t>… and Americans Have Persistently Tried to “Control” Floods</a:t>
            </a:r>
            <a:endParaRPr lang="en-US" sz="3200" b="1" i="1" dirty="0">
              <a:solidFill>
                <a:srgbClr val="000000"/>
              </a:solidFill>
            </a:endParaRPr>
          </a:p>
        </p:txBody>
      </p:sp>
      <p:pic>
        <p:nvPicPr>
          <p:cNvPr id="8" name="Picture 3" descr="building levee -noaa"/>
          <p:cNvPicPr>
            <a:picLocks noChangeAspect="1" noChangeArrowheads="1"/>
          </p:cNvPicPr>
          <p:nvPr/>
        </p:nvPicPr>
        <p:blipFill>
          <a:blip r:embed="rId3" cstate="print"/>
          <a:srcRect l="5084" t="22412" r="5931" b="9604"/>
          <a:stretch>
            <a:fillRect/>
          </a:stretch>
        </p:blipFill>
        <p:spPr>
          <a:xfrm>
            <a:off x="0" y="1066800"/>
            <a:ext cx="4686300" cy="3124200"/>
          </a:xfrm>
          <a:prstGeom prst="rect">
            <a:avLst/>
          </a:prstGeom>
          <a:noFill/>
        </p:spPr>
      </p:pic>
      <p:sp>
        <p:nvSpPr>
          <p:cNvPr id="6" name="Slide Number Placeholder 5"/>
          <p:cNvSpPr txBox="1">
            <a:spLocks/>
          </p:cNvSpPr>
          <p:nvPr/>
        </p:nvSpPr>
        <p:spPr bwMode="auto">
          <a:xfrm>
            <a:off x="3474720" y="6381750"/>
            <a:ext cx="1737360" cy="4762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algn="ctr">
              <a:defRPr/>
            </a:pPr>
            <a:fld id="{E21BBAB8-125D-4CA1-8E9E-814F07C54C86}" type="slidenum">
              <a:rPr lang="en-US" sz="1000" smtClean="0">
                <a:solidFill>
                  <a:srgbClr val="000000"/>
                </a:solidFill>
                <a:ea typeface="ＭＳ Ｐゴシック" charset="-128"/>
              </a:rPr>
              <a:pPr algn="ctr">
                <a:defRPr/>
              </a:pPr>
              <a:t>5</a:t>
            </a:fld>
            <a:endParaRPr lang="en-US" sz="1000" dirty="0">
              <a:solidFill>
                <a:srgbClr val="000000"/>
              </a:solidFill>
              <a:ea typeface="ＭＳ Ｐゴシック" charset="-128"/>
            </a:endParaRPr>
          </a:p>
        </p:txBody>
      </p:sp>
      <p:pic>
        <p:nvPicPr>
          <p:cNvPr id="9" name="Picture 2" descr="C:\Documents and Settings\B1SL9JEK\Desktop\Make Safe\Photos\Scour Hole 2 25082011a.jpg"/>
          <p:cNvPicPr>
            <a:picLocks noChangeAspect="1" noChangeArrowheads="1"/>
          </p:cNvPicPr>
          <p:nvPr/>
        </p:nvPicPr>
        <p:blipFill>
          <a:blip r:embed="rId4" cstate="print"/>
          <a:srcRect l="23313" t="37814" r="270"/>
          <a:stretch>
            <a:fillRect/>
          </a:stretch>
        </p:blipFill>
        <p:spPr bwMode="auto">
          <a:xfrm>
            <a:off x="-228600" y="4114800"/>
            <a:ext cx="4495800" cy="2743200"/>
          </a:xfrm>
          <a:prstGeom prst="rect">
            <a:avLst/>
          </a:prstGeom>
          <a:noFill/>
          <a:ln w="6350">
            <a:solidFill>
              <a:schemeClr val="tx1"/>
            </a:solidFill>
          </a:ln>
        </p:spPr>
      </p:pic>
      <p:pic>
        <p:nvPicPr>
          <p:cNvPr id="312321" name="Picture 1" descr="C:\Users\s0cwzjwp\Documents\Recovered1\Peabody\Civil and Emergency Opns, HQS\RoomForTheRiver_lowres.bmp"/>
          <p:cNvPicPr>
            <a:picLocks noChangeAspect="1" noChangeArrowheads="1"/>
          </p:cNvPicPr>
          <p:nvPr/>
        </p:nvPicPr>
        <p:blipFill>
          <a:blip r:embed="rId5" cstate="print"/>
          <a:srcRect/>
          <a:stretch>
            <a:fillRect/>
          </a:stretch>
        </p:blipFill>
        <p:spPr bwMode="auto">
          <a:xfrm>
            <a:off x="4038600" y="1066800"/>
            <a:ext cx="4837977" cy="3885128"/>
          </a:xfrm>
          <a:prstGeom prst="rect">
            <a:avLst/>
          </a:prstGeom>
          <a:noFill/>
        </p:spPr>
      </p:pic>
      <p:pic>
        <p:nvPicPr>
          <p:cNvPr id="312322" name="Picture 2" descr="C:\Users\s0cwzjwp\Documents\Recovered1\Peabody\Civil and Emergency Opns, HQS\RoomForTheRiver_Mega-Boil.bmp"/>
          <p:cNvPicPr>
            <a:picLocks noChangeAspect="1" noChangeArrowheads="1"/>
          </p:cNvPicPr>
          <p:nvPr/>
        </p:nvPicPr>
        <p:blipFill>
          <a:blip r:embed="rId6" cstate="print"/>
          <a:srcRect/>
          <a:stretch>
            <a:fillRect/>
          </a:stretch>
        </p:blipFill>
        <p:spPr bwMode="auto">
          <a:xfrm>
            <a:off x="4206240" y="4724400"/>
            <a:ext cx="4480560" cy="2133600"/>
          </a:xfrm>
          <a:prstGeom prst="rect">
            <a:avLst/>
          </a:prstGeom>
          <a:noFill/>
        </p:spPr>
      </p:pic>
      <p:pic>
        <p:nvPicPr>
          <p:cNvPr id="312323" name="Picture 3" descr="C:\Users\s0cwzjwp\Documents\Recovered1\Peabody\Civil and Emergency Opns, HQS\RoomForTheRiver_Morganza.bmp"/>
          <p:cNvPicPr>
            <a:picLocks noChangeAspect="1" noChangeArrowheads="1"/>
          </p:cNvPicPr>
          <p:nvPr/>
        </p:nvPicPr>
        <p:blipFill>
          <a:blip r:embed="rId7" cstate="print"/>
          <a:srcRect l="2908" t="8333"/>
          <a:stretch>
            <a:fillRect/>
          </a:stretch>
        </p:blipFill>
        <p:spPr bwMode="auto">
          <a:xfrm>
            <a:off x="3124201" y="3276601"/>
            <a:ext cx="2089812" cy="2133600"/>
          </a:xfrm>
          <a:prstGeom prst="rect">
            <a:avLst/>
          </a:prstGeom>
          <a:noFill/>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251040898"/>
              </p:ext>
            </p:extLst>
          </p:nvPr>
        </p:nvGraphicFramePr>
        <p:xfrm>
          <a:off x="0" y="-228600"/>
          <a:ext cx="86868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0" y="6019802"/>
            <a:ext cx="2895600" cy="276999"/>
          </a:xfrm>
          <a:prstGeom prst="rect">
            <a:avLst/>
          </a:prstGeom>
          <a:noFill/>
        </p:spPr>
        <p:txBody>
          <a:bodyPr wrap="square" rtlCol="0">
            <a:spAutoFit/>
          </a:bodyPr>
          <a:lstStyle/>
          <a:p>
            <a:pPr algn="ctr" eaLnBrk="0" fontAlgn="base" hangingPunct="0">
              <a:spcBef>
                <a:spcPct val="0"/>
              </a:spcBef>
              <a:spcAft>
                <a:spcPct val="0"/>
              </a:spcAft>
            </a:pPr>
            <a:r>
              <a:rPr lang="en-US" sz="1200" i="1" dirty="0" smtClean="0">
                <a:solidFill>
                  <a:srgbClr val="000000"/>
                </a:solidFill>
              </a:rPr>
              <a:t>From Sayers et al , 2012</a:t>
            </a:r>
            <a:endParaRPr lang="en-US" sz="1200" i="1" dirty="0">
              <a:solidFill>
                <a:srgbClr val="000000"/>
              </a:solidFill>
            </a:endParaRPr>
          </a:p>
        </p:txBody>
      </p:sp>
      <p:sp>
        <p:nvSpPr>
          <p:cNvPr id="8" name="Slide Number Placeholder 5"/>
          <p:cNvSpPr txBox="1">
            <a:spLocks/>
          </p:cNvSpPr>
          <p:nvPr/>
        </p:nvSpPr>
        <p:spPr bwMode="auto">
          <a:xfrm>
            <a:off x="3474720" y="6324600"/>
            <a:ext cx="1737360" cy="533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algn="ctr">
              <a:defRPr/>
            </a:pPr>
            <a:fld id="{E21BBAB8-125D-4CA1-8E9E-814F07C54C86}" type="slidenum">
              <a:rPr lang="en-US" sz="1000" smtClean="0">
                <a:solidFill>
                  <a:srgbClr val="000000"/>
                </a:solidFill>
                <a:ea typeface="ＭＳ Ｐゴシック" charset="-128"/>
              </a:rPr>
              <a:pPr algn="ctr">
                <a:defRPr/>
              </a:pPr>
              <a:t>6</a:t>
            </a:fld>
            <a:endParaRPr lang="en-US" sz="1000" dirty="0">
              <a:solidFill>
                <a:srgbClr val="000000"/>
              </a:solidFill>
              <a:ea typeface="ＭＳ Ｐゴシック" charset="-128"/>
            </a:endParaRPr>
          </a:p>
        </p:txBody>
      </p:sp>
      <p:sp>
        <p:nvSpPr>
          <p:cNvPr id="9" name="TextBox 1"/>
          <p:cNvSpPr txBox="1">
            <a:spLocks noChangeArrowheads="1"/>
          </p:cNvSpPr>
          <p:nvPr/>
        </p:nvSpPr>
        <p:spPr bwMode="auto">
          <a:xfrm>
            <a:off x="0" y="152417"/>
            <a:ext cx="8686800" cy="1200329"/>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3600" b="1" i="1" dirty="0" smtClean="0">
                <a:solidFill>
                  <a:srgbClr val="000000"/>
                </a:solidFill>
              </a:rPr>
              <a:t>Evolution of Approaches in</a:t>
            </a:r>
          </a:p>
          <a:p>
            <a:pPr algn="ctr" eaLnBrk="0" fontAlgn="base" hangingPunct="0">
              <a:spcBef>
                <a:spcPct val="0"/>
              </a:spcBef>
              <a:spcAft>
                <a:spcPct val="0"/>
              </a:spcAft>
            </a:pPr>
            <a:r>
              <a:rPr lang="en-US" sz="3600" b="1" i="1" dirty="0" smtClean="0">
                <a:solidFill>
                  <a:srgbClr val="000000"/>
                </a:solidFill>
              </a:rPr>
              <a:t>Managing Flood Risk</a:t>
            </a:r>
            <a:endParaRPr lang="en-US" sz="3600" b="1" i="1" dirty="0">
              <a:solidFill>
                <a:srgbClr val="000000"/>
              </a:solidFill>
            </a:endParaRPr>
          </a:p>
        </p:txBody>
      </p:sp>
      <p:pic>
        <p:nvPicPr>
          <p:cNvPr id="14338" name="Picture 2" descr="http://t3.gstatic.com/images?q=tbn:ANd9GcQ7US4r0Dqg8-JKzwASlDfQ0yLf_A6btW8QhVkD3js4ysexhfhB"/>
          <p:cNvPicPr>
            <a:picLocks noChangeAspect="1" noChangeArrowheads="1"/>
          </p:cNvPicPr>
          <p:nvPr/>
        </p:nvPicPr>
        <p:blipFill>
          <a:blip r:embed="rId8" cstate="print"/>
          <a:srcRect/>
          <a:stretch>
            <a:fillRect/>
          </a:stretch>
        </p:blipFill>
        <p:spPr bwMode="auto">
          <a:xfrm>
            <a:off x="1664980" y="4800600"/>
            <a:ext cx="1737361" cy="1271324"/>
          </a:xfrm>
          <a:prstGeom prst="rect">
            <a:avLst/>
          </a:prstGeom>
          <a:noFill/>
        </p:spPr>
      </p:pic>
      <p:pic>
        <p:nvPicPr>
          <p:cNvPr id="14340" name="Picture 4" descr="http://upload.wikimedia.org/wikipedia/commons/2/24/Bierstadt_Albert_Fishing_from_a_Canoe.jpg"/>
          <p:cNvPicPr>
            <a:picLocks noChangeAspect="1" noChangeArrowheads="1"/>
          </p:cNvPicPr>
          <p:nvPr/>
        </p:nvPicPr>
        <p:blipFill>
          <a:blip r:embed="rId9" cstate="print"/>
          <a:srcRect/>
          <a:stretch>
            <a:fillRect/>
          </a:stretch>
        </p:blipFill>
        <p:spPr bwMode="auto">
          <a:xfrm>
            <a:off x="10" y="4800600"/>
            <a:ext cx="1589891" cy="1208974"/>
          </a:xfrm>
          <a:prstGeom prst="rect">
            <a:avLst/>
          </a:prstGeom>
          <a:noFill/>
        </p:spPr>
      </p:pic>
      <p:pic>
        <p:nvPicPr>
          <p:cNvPr id="12" name="Picture 3" descr="C:\Documents and Settings\b2tfhews\Desktop\revisedinterirocanalslide3.jpg"/>
          <p:cNvPicPr>
            <a:picLocks noChangeAspect="1" noChangeArrowheads="1"/>
          </p:cNvPicPr>
          <p:nvPr/>
        </p:nvPicPr>
        <p:blipFill>
          <a:blip r:embed="rId10" cstate="print"/>
          <a:srcRect/>
          <a:stretch>
            <a:fillRect/>
          </a:stretch>
        </p:blipFill>
        <p:spPr bwMode="auto">
          <a:xfrm>
            <a:off x="6998337" y="4876800"/>
            <a:ext cx="1688473" cy="1295400"/>
          </a:xfrm>
          <a:prstGeom prst="rect">
            <a:avLst/>
          </a:prstGeom>
          <a:noFill/>
        </p:spPr>
      </p:pic>
      <p:pic>
        <p:nvPicPr>
          <p:cNvPr id="14342" name="Picture 6" descr="http://www.cbr.washington.edu/crisp/hydro/photo/dwr_small.jpg"/>
          <p:cNvPicPr>
            <a:picLocks noChangeAspect="1" noChangeArrowheads="1"/>
          </p:cNvPicPr>
          <p:nvPr/>
        </p:nvPicPr>
        <p:blipFill>
          <a:blip r:embed="rId11" cstate="print"/>
          <a:srcRect/>
          <a:stretch>
            <a:fillRect/>
          </a:stretch>
        </p:blipFill>
        <p:spPr bwMode="auto">
          <a:xfrm>
            <a:off x="3419566" y="4851400"/>
            <a:ext cx="1737360" cy="1227036"/>
          </a:xfrm>
          <a:prstGeom prst="rect">
            <a:avLst/>
          </a:prstGeom>
          <a:noFill/>
        </p:spPr>
      </p:pic>
      <p:pic>
        <p:nvPicPr>
          <p:cNvPr id="14" name="Picture 4" descr="bayou chevee"/>
          <p:cNvPicPr>
            <a:picLocks noChangeAspect="1" noChangeArrowheads="1"/>
          </p:cNvPicPr>
          <p:nvPr/>
        </p:nvPicPr>
        <p:blipFill>
          <a:blip r:embed="rId12" cstate="print"/>
          <a:srcRect/>
          <a:stretch>
            <a:fillRect/>
          </a:stretch>
        </p:blipFill>
        <p:spPr bwMode="auto">
          <a:xfrm>
            <a:off x="5212080" y="4876800"/>
            <a:ext cx="1737360" cy="1223962"/>
          </a:xfrm>
          <a:prstGeom prst="rect">
            <a:avLst/>
          </a:prstGeom>
          <a:noFill/>
        </p:spPr>
      </p:pic>
    </p:spTree>
    <p:extLst>
      <p:ext uri="{BB962C8B-B14F-4D97-AF65-F5344CB8AC3E}">
        <p14:creationId xmlns:p14="http://schemas.microsoft.com/office/powerpoint/2010/main" xmlns="" val="207034762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
            <a:ext cx="8686800" cy="584775"/>
          </a:xfrm>
          <a:prstGeom prst="rect">
            <a:avLst/>
          </a:prstGeom>
          <a:noFill/>
        </p:spPr>
        <p:txBody>
          <a:bodyPr wrap="square" rtlCol="0">
            <a:spAutoFit/>
          </a:bodyPr>
          <a:lstStyle/>
          <a:p>
            <a:pPr algn="ctr"/>
            <a:r>
              <a:rPr lang="en-US" sz="3200" b="1" i="1" dirty="0" smtClean="0"/>
              <a:t> 1a) Nation Building: Starting the Task</a:t>
            </a:r>
          </a:p>
        </p:txBody>
      </p:sp>
      <p:sp>
        <p:nvSpPr>
          <p:cNvPr id="27"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7</a:t>
            </a:fld>
            <a:endParaRPr lang="en-US" sz="1000" dirty="0"/>
          </a:p>
        </p:txBody>
      </p:sp>
      <p:sp>
        <p:nvSpPr>
          <p:cNvPr id="6" name="TextBox 5"/>
          <p:cNvSpPr txBox="1"/>
          <p:nvPr/>
        </p:nvSpPr>
        <p:spPr>
          <a:xfrm>
            <a:off x="4198620" y="609600"/>
            <a:ext cx="4488180" cy="6217087"/>
          </a:xfrm>
          <a:prstGeom prst="rect">
            <a:avLst/>
          </a:prstGeom>
          <a:noFill/>
        </p:spPr>
        <p:txBody>
          <a:bodyPr wrap="square" rtlCol="0">
            <a:spAutoFit/>
          </a:bodyPr>
          <a:lstStyle/>
          <a:p>
            <a:pPr marL="117475" indent="-117475"/>
            <a:r>
              <a:rPr lang="en-US" sz="2000" b="1" u="sng" dirty="0" smtClean="0"/>
              <a:t>Analysis</a:t>
            </a:r>
          </a:p>
          <a:p>
            <a:pPr marL="117475" indent="-117475">
              <a:buFont typeface="Arial" pitchFamily="34" charset="0"/>
              <a:buChar char="•"/>
            </a:pPr>
            <a:r>
              <a:rPr lang="en-US" sz="2000" b="1" dirty="0" smtClean="0">
                <a:solidFill>
                  <a:srgbClr val="FF0000"/>
                </a:solidFill>
              </a:rPr>
              <a:t>1808 Gallatin Report</a:t>
            </a:r>
            <a:endParaRPr lang="en-US" sz="2000" b="1" dirty="0" smtClean="0"/>
          </a:p>
          <a:p>
            <a:pPr marL="117475" indent="-117475"/>
            <a:endParaRPr lang="en-US" sz="800" b="1" dirty="0" smtClean="0"/>
          </a:p>
          <a:p>
            <a:pPr marL="117475" indent="-117475"/>
            <a:r>
              <a:rPr lang="en-US" sz="2000" b="1" u="sng" dirty="0" smtClean="0"/>
              <a:t>Key Legislation</a:t>
            </a:r>
          </a:p>
          <a:p>
            <a:pPr marL="117475" indent="-117475">
              <a:buFont typeface="Arial" pitchFamily="34" charset="0"/>
              <a:buChar char="•"/>
            </a:pPr>
            <a:r>
              <a:rPr lang="en-US" sz="2000" b="1" dirty="0" smtClean="0">
                <a:solidFill>
                  <a:srgbClr val="FF0000"/>
                </a:solidFill>
              </a:rPr>
              <a:t>1826 Omnibus Rivers and Harbors Act</a:t>
            </a:r>
          </a:p>
          <a:p>
            <a:pPr marL="117475" indent="-117475"/>
            <a:endParaRPr lang="en-US" sz="800" b="1" dirty="0" smtClean="0"/>
          </a:p>
          <a:p>
            <a:pPr marL="117475" indent="-117475"/>
            <a:r>
              <a:rPr lang="en-US" sz="2000" b="1" u="sng" dirty="0" smtClean="0"/>
              <a:t>Institutions Formed</a:t>
            </a:r>
          </a:p>
          <a:p>
            <a:pPr marL="117475" indent="-117475">
              <a:buFont typeface="Arial" pitchFamily="34" charset="0"/>
              <a:buChar char="•"/>
            </a:pPr>
            <a:r>
              <a:rPr lang="en-US" sz="2000" b="1" dirty="0" smtClean="0"/>
              <a:t>1802 US Army Corps of Engineers</a:t>
            </a:r>
          </a:p>
          <a:p>
            <a:pPr marL="117475" indent="-117475">
              <a:buFont typeface="Arial" pitchFamily="34" charset="0"/>
              <a:buChar char="•"/>
            </a:pPr>
            <a:r>
              <a:rPr lang="en-US" sz="2000" b="1" dirty="0" smtClean="0">
                <a:solidFill>
                  <a:srgbClr val="FF0000"/>
                </a:solidFill>
              </a:rPr>
              <a:t>1871 US Commission on Fish and Fisheries</a:t>
            </a:r>
          </a:p>
          <a:p>
            <a:pPr marL="117475" indent="-117475">
              <a:buFont typeface="Arial" pitchFamily="34" charset="0"/>
              <a:buChar char="•"/>
            </a:pPr>
            <a:r>
              <a:rPr lang="en-US" sz="2000" b="1" dirty="0" smtClean="0"/>
              <a:t>1879 Mississippi River Commission</a:t>
            </a:r>
          </a:p>
          <a:p>
            <a:pPr marL="117475" indent="-117475"/>
            <a:endParaRPr lang="en-US" sz="800" b="1" dirty="0" smtClean="0"/>
          </a:p>
          <a:p>
            <a:pPr marL="117475" indent="-117475"/>
            <a:r>
              <a:rPr lang="en-US" sz="2000" b="1" u="sng" dirty="0" smtClean="0"/>
              <a:t>Key Events</a:t>
            </a:r>
          </a:p>
          <a:p>
            <a:pPr marL="117475" indent="-117475">
              <a:buFont typeface="Arial" pitchFamily="34" charset="0"/>
              <a:buChar char="•"/>
            </a:pPr>
            <a:r>
              <a:rPr lang="en-US" sz="2000" b="1" dirty="0" smtClean="0"/>
              <a:t>Westward expansion - Value of navigation: interior river systems</a:t>
            </a:r>
          </a:p>
          <a:p>
            <a:pPr marL="117475" indent="-117475">
              <a:buFont typeface="Arial" pitchFamily="34" charset="0"/>
              <a:buChar char="•"/>
            </a:pPr>
            <a:r>
              <a:rPr lang="en-US" sz="2000" b="1" dirty="0" smtClean="0">
                <a:solidFill>
                  <a:srgbClr val="FF0000"/>
                </a:solidFill>
              </a:rPr>
              <a:t>1817 Start construction of the Erie Canal </a:t>
            </a:r>
          </a:p>
          <a:p>
            <a:pPr marL="117475" indent="-117475">
              <a:buFont typeface="Arial" pitchFamily="34" charset="0"/>
              <a:buChar char="•"/>
            </a:pPr>
            <a:r>
              <a:rPr lang="en-US" sz="2000" b="1" dirty="0" smtClean="0"/>
              <a:t>1828 Start Construction of the Chesapeake and Ohio Canal</a:t>
            </a:r>
          </a:p>
          <a:p>
            <a:pPr>
              <a:buFont typeface="Arial" pitchFamily="34" charset="0"/>
              <a:buChar char="•"/>
            </a:pPr>
            <a:endParaRPr lang="en-US" sz="1400" dirty="0"/>
          </a:p>
        </p:txBody>
      </p:sp>
      <p:pic>
        <p:nvPicPr>
          <p:cNvPr id="13" name="Picture 12" descr="GWashington.jpg"/>
          <p:cNvPicPr>
            <a:picLocks noChangeAspect="1"/>
          </p:cNvPicPr>
          <p:nvPr/>
        </p:nvPicPr>
        <p:blipFill>
          <a:blip r:embed="rId3" cstate="print"/>
          <a:stretch>
            <a:fillRect/>
          </a:stretch>
        </p:blipFill>
        <p:spPr>
          <a:xfrm>
            <a:off x="0" y="381000"/>
            <a:ext cx="1524000" cy="1766544"/>
          </a:xfrm>
          <a:prstGeom prst="rect">
            <a:avLst/>
          </a:prstGeom>
          <a:ln>
            <a:solidFill>
              <a:schemeClr val="tx1"/>
            </a:solidFill>
          </a:ln>
        </p:spPr>
      </p:pic>
      <p:pic>
        <p:nvPicPr>
          <p:cNvPr id="41985" name="Picture 1"/>
          <p:cNvPicPr>
            <a:picLocks noChangeAspect="1" noChangeArrowheads="1"/>
          </p:cNvPicPr>
          <p:nvPr/>
        </p:nvPicPr>
        <p:blipFill>
          <a:blip r:embed="rId4" cstate="print"/>
          <a:srcRect l="6791" t="2814" r="18506" b="18405"/>
          <a:stretch>
            <a:fillRect/>
          </a:stretch>
        </p:blipFill>
        <p:spPr bwMode="auto">
          <a:xfrm>
            <a:off x="0" y="1600200"/>
            <a:ext cx="1676400" cy="2133600"/>
          </a:xfrm>
          <a:prstGeom prst="rect">
            <a:avLst/>
          </a:prstGeom>
          <a:noFill/>
          <a:ln w="9525">
            <a:noFill/>
            <a:miter lim="800000"/>
            <a:headEnd/>
            <a:tailEnd/>
          </a:ln>
          <a:effectLst/>
        </p:spPr>
      </p:pic>
      <p:pic>
        <p:nvPicPr>
          <p:cNvPr id="41986" name="Picture 2"/>
          <p:cNvPicPr>
            <a:picLocks noChangeAspect="1" noChangeArrowheads="1"/>
          </p:cNvPicPr>
          <p:nvPr/>
        </p:nvPicPr>
        <p:blipFill>
          <a:blip r:embed="rId5" cstate="print"/>
          <a:srcRect/>
          <a:stretch>
            <a:fillRect/>
          </a:stretch>
        </p:blipFill>
        <p:spPr bwMode="auto">
          <a:xfrm>
            <a:off x="144780" y="4158628"/>
            <a:ext cx="3836670" cy="2546971"/>
          </a:xfrm>
          <a:prstGeom prst="rect">
            <a:avLst/>
          </a:prstGeom>
          <a:noFill/>
          <a:ln w="9525">
            <a:noFill/>
            <a:miter lim="800000"/>
            <a:headEnd/>
            <a:tailEnd/>
          </a:ln>
          <a:effectLst/>
        </p:spPr>
      </p:pic>
      <p:pic>
        <p:nvPicPr>
          <p:cNvPr id="70662" name="Picture 6" descr="C:\Users\Q0IWRSBK\Pictures\image_20.jpg"/>
          <p:cNvPicPr>
            <a:picLocks noChangeAspect="1" noChangeArrowheads="1"/>
          </p:cNvPicPr>
          <p:nvPr/>
        </p:nvPicPr>
        <p:blipFill>
          <a:blip r:embed="rId6" cstate="print"/>
          <a:srcRect/>
          <a:stretch>
            <a:fillRect/>
          </a:stretch>
        </p:blipFill>
        <p:spPr bwMode="auto">
          <a:xfrm>
            <a:off x="1737360" y="2667001"/>
            <a:ext cx="2388870" cy="1686877"/>
          </a:xfrm>
          <a:prstGeom prst="rect">
            <a:avLst/>
          </a:prstGeom>
          <a:noFill/>
          <a:ln>
            <a:solidFill>
              <a:schemeClr val="tx1">
                <a:lumMod val="85000"/>
                <a:lumOff val="15000"/>
              </a:schemeClr>
            </a:solidFill>
          </a:ln>
        </p:spPr>
      </p:pic>
      <p:pic>
        <p:nvPicPr>
          <p:cNvPr id="10" name="Picture 9" descr="Jefferson.png"/>
          <p:cNvPicPr>
            <a:picLocks noChangeAspect="1"/>
          </p:cNvPicPr>
          <p:nvPr/>
        </p:nvPicPr>
        <p:blipFill>
          <a:blip r:embed="rId7" cstate="print"/>
          <a:stretch>
            <a:fillRect/>
          </a:stretch>
        </p:blipFill>
        <p:spPr>
          <a:xfrm>
            <a:off x="1524000" y="533400"/>
            <a:ext cx="2057400" cy="2371424"/>
          </a:xfrm>
          <a:prstGeom prst="rect">
            <a:avLst/>
          </a:prstGeom>
          <a:ln>
            <a:solidFill>
              <a:schemeClr val="tx1">
                <a:lumMod val="85000"/>
                <a:lumOff val="15000"/>
              </a:schemeClr>
            </a:solidFill>
          </a:ln>
        </p:spPr>
      </p:pic>
      <p:pic>
        <p:nvPicPr>
          <p:cNvPr id="327681" name="Picture 1"/>
          <p:cNvPicPr>
            <a:picLocks noChangeAspect="1" noChangeArrowheads="1"/>
          </p:cNvPicPr>
          <p:nvPr/>
        </p:nvPicPr>
        <p:blipFill>
          <a:blip r:embed="rId8" cstate="print"/>
          <a:srcRect l="19091" t="4348" r="15455" b="30435"/>
          <a:stretch>
            <a:fillRect/>
          </a:stretch>
        </p:blipFill>
        <p:spPr bwMode="auto">
          <a:xfrm>
            <a:off x="685800" y="3048000"/>
            <a:ext cx="1310640" cy="1570038"/>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C:\Users\Q0IWRSBK\Pictures\Ferdinand_de_Lesseps.jpg"/>
          <p:cNvPicPr>
            <a:picLocks noChangeAspect="1" noChangeArrowheads="1"/>
          </p:cNvPicPr>
          <p:nvPr/>
        </p:nvPicPr>
        <p:blipFill>
          <a:blip r:embed="rId3" cstate="print"/>
          <a:srcRect/>
          <a:stretch>
            <a:fillRect/>
          </a:stretch>
        </p:blipFill>
        <p:spPr bwMode="auto">
          <a:xfrm>
            <a:off x="361950" y="685800"/>
            <a:ext cx="1664970" cy="2018512"/>
          </a:xfrm>
          <a:prstGeom prst="rect">
            <a:avLst/>
          </a:prstGeom>
          <a:noFill/>
          <a:ln>
            <a:solidFill>
              <a:schemeClr val="tx1"/>
            </a:solidFill>
          </a:ln>
        </p:spPr>
      </p:pic>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9" name="TextBox 8"/>
          <p:cNvSpPr txBox="1"/>
          <p:nvPr/>
        </p:nvSpPr>
        <p:spPr>
          <a:xfrm>
            <a:off x="0" y="124655"/>
            <a:ext cx="8686800" cy="584775"/>
          </a:xfrm>
          <a:prstGeom prst="rect">
            <a:avLst/>
          </a:prstGeom>
          <a:noFill/>
        </p:spPr>
        <p:txBody>
          <a:bodyPr wrap="square" rtlCol="0">
            <a:spAutoFit/>
          </a:bodyPr>
          <a:lstStyle/>
          <a:p>
            <a:pPr algn="ctr"/>
            <a:r>
              <a:rPr lang="en-US" sz="3200" b="1" i="1" dirty="0" smtClean="0"/>
              <a:t>1b) Nation Building: Completing the Phase</a:t>
            </a:r>
          </a:p>
        </p:txBody>
      </p:sp>
      <p:sp>
        <p:nvSpPr>
          <p:cNvPr id="27" name="Text Box 2"/>
          <p:cNvSpPr txBox="1">
            <a:spLocks noChangeArrowheads="1"/>
          </p:cNvSpPr>
          <p:nvPr/>
        </p:nvSpPr>
        <p:spPr bwMode="auto">
          <a:xfrm>
            <a:off x="514271" y="152401"/>
            <a:ext cx="7465219" cy="646331"/>
          </a:xfrm>
          <a:prstGeom prst="rect">
            <a:avLst/>
          </a:prstGeom>
          <a:noFill/>
          <a:ln w="12700">
            <a:noFill/>
            <a:miter lim="800000"/>
            <a:headEnd/>
            <a:tailEnd/>
          </a:ln>
        </p:spPr>
        <p:txBody>
          <a:bodyPr wrap="square">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8</a:t>
            </a:fld>
            <a:endParaRPr lang="en-US" sz="1000" dirty="0"/>
          </a:p>
        </p:txBody>
      </p:sp>
      <p:sp>
        <p:nvSpPr>
          <p:cNvPr id="7" name="TextBox 6"/>
          <p:cNvSpPr txBox="1"/>
          <p:nvPr/>
        </p:nvSpPr>
        <p:spPr>
          <a:xfrm>
            <a:off x="3909060" y="685800"/>
            <a:ext cx="4777740" cy="5816977"/>
          </a:xfrm>
          <a:prstGeom prst="rect">
            <a:avLst/>
          </a:prstGeom>
          <a:noFill/>
        </p:spPr>
        <p:txBody>
          <a:bodyPr wrap="square" rtlCol="0">
            <a:spAutoFit/>
          </a:bodyPr>
          <a:lstStyle/>
          <a:p>
            <a:pPr marL="117475" indent="-117475"/>
            <a:r>
              <a:rPr lang="en-US" sz="2000" b="1" u="sng" dirty="0" smtClean="0"/>
              <a:t>Key Legislation</a:t>
            </a:r>
          </a:p>
          <a:p>
            <a:pPr marL="117475" indent="-117475">
              <a:buFont typeface="Arial" pitchFamily="34" charset="0"/>
              <a:buChar char="•"/>
            </a:pPr>
            <a:r>
              <a:rPr lang="en-US" sz="2000" b="1" dirty="0" smtClean="0"/>
              <a:t>1902 Reclamation Act</a:t>
            </a:r>
          </a:p>
          <a:p>
            <a:pPr marL="117475" indent="-117475">
              <a:buFont typeface="Arial" pitchFamily="34" charset="0"/>
              <a:buChar char="•"/>
            </a:pPr>
            <a:r>
              <a:rPr lang="en-US" sz="2000" b="1" dirty="0" smtClean="0">
                <a:solidFill>
                  <a:srgbClr val="FF0000"/>
                </a:solidFill>
              </a:rPr>
              <a:t>1917 Flood Control Act (first)</a:t>
            </a:r>
          </a:p>
          <a:p>
            <a:pPr marL="117475" indent="-117475">
              <a:buFont typeface="Arial" pitchFamily="34" charset="0"/>
              <a:buChar char="•"/>
            </a:pPr>
            <a:r>
              <a:rPr lang="en-US" sz="2000" b="1" dirty="0" smtClean="0"/>
              <a:t>1920 Federal Water Power Act</a:t>
            </a:r>
          </a:p>
          <a:p>
            <a:pPr marL="117475" indent="-117475">
              <a:buFont typeface="Arial" pitchFamily="34" charset="0"/>
              <a:buChar char="•"/>
            </a:pPr>
            <a:r>
              <a:rPr lang="en-US" sz="2000" b="1" dirty="0" smtClean="0"/>
              <a:t>1927 Rivers and Harbors Act</a:t>
            </a:r>
          </a:p>
          <a:p>
            <a:pPr marL="117475" indent="-117475">
              <a:buFont typeface="Arial" pitchFamily="34" charset="0"/>
              <a:buChar char="•"/>
            </a:pPr>
            <a:r>
              <a:rPr lang="en-US" sz="2000" b="1" dirty="0" smtClean="0">
                <a:solidFill>
                  <a:srgbClr val="FF0000"/>
                </a:solidFill>
              </a:rPr>
              <a:t>1928 Boulder Canyon Project Act</a:t>
            </a:r>
          </a:p>
          <a:p>
            <a:pPr marL="117475" indent="-117475"/>
            <a:endParaRPr lang="en-US" sz="800" b="1" dirty="0" smtClean="0"/>
          </a:p>
          <a:p>
            <a:pPr marL="117475" indent="-117475"/>
            <a:r>
              <a:rPr lang="en-US" sz="2000" b="1" u="sng" dirty="0" smtClean="0"/>
              <a:t>Institutions Formed</a:t>
            </a:r>
          </a:p>
          <a:p>
            <a:pPr marL="117475" indent="-117475">
              <a:buFont typeface="Arial" pitchFamily="34" charset="0"/>
              <a:buChar char="•"/>
            </a:pPr>
            <a:r>
              <a:rPr lang="en-US" sz="2000" b="1" dirty="0" smtClean="0"/>
              <a:t>1902 Reclamation Service</a:t>
            </a:r>
          </a:p>
          <a:p>
            <a:pPr marL="117475" indent="-117475">
              <a:buFont typeface="Arial" pitchFamily="34" charset="0"/>
              <a:buChar char="•"/>
            </a:pPr>
            <a:r>
              <a:rPr lang="en-US" sz="2000" b="1" dirty="0" smtClean="0">
                <a:solidFill>
                  <a:srgbClr val="FF0000"/>
                </a:solidFill>
              </a:rPr>
              <a:t>1905 National Forest Service</a:t>
            </a:r>
          </a:p>
          <a:p>
            <a:pPr marL="117475" indent="-117475">
              <a:buFont typeface="Arial" pitchFamily="34" charset="0"/>
              <a:buChar char="•"/>
            </a:pPr>
            <a:r>
              <a:rPr lang="en-US" sz="2000" b="1" dirty="0" smtClean="0"/>
              <a:t>1909 National Conservation  </a:t>
            </a:r>
            <a:r>
              <a:rPr lang="en-US" sz="2000" b="1" dirty="0" err="1" smtClean="0"/>
              <a:t>Cmsn</a:t>
            </a:r>
            <a:endParaRPr lang="en-US" sz="2000" b="1" dirty="0" smtClean="0"/>
          </a:p>
          <a:p>
            <a:pPr marL="117475" indent="-117475">
              <a:buFont typeface="Arial" pitchFamily="34" charset="0"/>
              <a:buChar char="•"/>
            </a:pPr>
            <a:r>
              <a:rPr lang="en-US" sz="2000" b="1" dirty="0" smtClean="0"/>
              <a:t>1912 National Waterways Commission</a:t>
            </a:r>
          </a:p>
          <a:p>
            <a:pPr marL="117475" indent="-117475">
              <a:buFont typeface="Arial" pitchFamily="34" charset="0"/>
              <a:buChar char="•"/>
            </a:pPr>
            <a:r>
              <a:rPr lang="en-US" sz="2000" b="1" dirty="0" smtClean="0">
                <a:solidFill>
                  <a:srgbClr val="FF0000"/>
                </a:solidFill>
              </a:rPr>
              <a:t>1916 National Park Service</a:t>
            </a:r>
          </a:p>
          <a:p>
            <a:pPr marL="117475" indent="-117475">
              <a:buFont typeface="Arial" pitchFamily="34" charset="0"/>
              <a:buChar char="•"/>
            </a:pPr>
            <a:r>
              <a:rPr lang="en-US" sz="2000" b="1" dirty="0" smtClean="0"/>
              <a:t>1920 Federal Power Commission</a:t>
            </a:r>
          </a:p>
          <a:p>
            <a:pPr marL="117475" indent="-117475"/>
            <a:endParaRPr lang="en-US" sz="800" b="1" dirty="0" smtClean="0"/>
          </a:p>
          <a:p>
            <a:pPr marL="117475" indent="-117475"/>
            <a:r>
              <a:rPr lang="en-US" sz="2000" b="1" u="sng" dirty="0" smtClean="0"/>
              <a:t>Key Events</a:t>
            </a:r>
          </a:p>
          <a:p>
            <a:pPr marL="117475" indent="-117475">
              <a:buFont typeface="Arial" pitchFamily="34" charset="0"/>
              <a:buChar char="•"/>
            </a:pPr>
            <a:r>
              <a:rPr lang="en-US" sz="2000" b="1" dirty="0" smtClean="0">
                <a:solidFill>
                  <a:srgbClr val="FF0000"/>
                </a:solidFill>
              </a:rPr>
              <a:t>1914 Panama Canal completed</a:t>
            </a:r>
          </a:p>
          <a:p>
            <a:pPr marL="117475" indent="-117475">
              <a:buFont typeface="Arial" pitchFamily="34" charset="0"/>
              <a:buChar char="•"/>
            </a:pPr>
            <a:r>
              <a:rPr lang="en-US" sz="2000" b="1" dirty="0" smtClean="0"/>
              <a:t>1927 Great Mississippi River Flood</a:t>
            </a:r>
          </a:p>
          <a:p>
            <a:pPr>
              <a:buFont typeface="Arial" pitchFamily="34" charset="0"/>
              <a:buChar char="•"/>
            </a:pPr>
            <a:endParaRPr lang="en-US" sz="1600" dirty="0"/>
          </a:p>
        </p:txBody>
      </p:sp>
      <p:pic>
        <p:nvPicPr>
          <p:cNvPr id="60417" name="Picture 1" descr="C:\Users\Q0IWRSBK\Pictures\Gatun_Lock_Construction,_Panama_Canal,_March_12,_1912.jpg"/>
          <p:cNvPicPr>
            <a:picLocks noChangeAspect="1" noChangeArrowheads="1"/>
          </p:cNvPicPr>
          <p:nvPr/>
        </p:nvPicPr>
        <p:blipFill>
          <a:blip r:embed="rId4" cstate="print"/>
          <a:srcRect/>
          <a:stretch>
            <a:fillRect/>
          </a:stretch>
        </p:blipFill>
        <p:spPr bwMode="auto">
          <a:xfrm>
            <a:off x="1295621" y="4343400"/>
            <a:ext cx="2541049" cy="2133600"/>
          </a:xfrm>
          <a:prstGeom prst="rect">
            <a:avLst/>
          </a:prstGeom>
          <a:noFill/>
          <a:ln>
            <a:solidFill>
              <a:schemeClr val="tx1">
                <a:lumMod val="85000"/>
                <a:lumOff val="15000"/>
              </a:schemeClr>
            </a:solidFill>
          </a:ln>
        </p:spPr>
      </p:pic>
      <p:pic>
        <p:nvPicPr>
          <p:cNvPr id="13" name="Picture 3" descr="C:\Users\s0cwzjwp\Pictures\T_Roosevelt.jpg"/>
          <p:cNvPicPr>
            <a:picLocks noChangeAspect="1" noChangeArrowheads="1"/>
          </p:cNvPicPr>
          <p:nvPr/>
        </p:nvPicPr>
        <p:blipFill>
          <a:blip r:embed="rId5" cstate="print"/>
          <a:srcRect/>
          <a:stretch>
            <a:fillRect/>
          </a:stretch>
        </p:blipFill>
        <p:spPr bwMode="auto">
          <a:xfrm>
            <a:off x="1809750" y="762000"/>
            <a:ext cx="1606249" cy="2133601"/>
          </a:xfrm>
          <a:prstGeom prst="rect">
            <a:avLst/>
          </a:prstGeom>
          <a:noFill/>
        </p:spPr>
      </p:pic>
      <p:pic>
        <p:nvPicPr>
          <p:cNvPr id="60419" name="Picture 3" descr="C:\Users\Q0IWRSBK\Pictures\Panama-Canal-construction-19131.jpg"/>
          <p:cNvPicPr>
            <a:picLocks noChangeAspect="1" noChangeArrowheads="1"/>
          </p:cNvPicPr>
          <p:nvPr/>
        </p:nvPicPr>
        <p:blipFill>
          <a:blip r:embed="rId6" cstate="print"/>
          <a:srcRect/>
          <a:stretch>
            <a:fillRect/>
          </a:stretch>
        </p:blipFill>
        <p:spPr bwMode="auto">
          <a:xfrm>
            <a:off x="1158240" y="2209801"/>
            <a:ext cx="2606040" cy="2189073"/>
          </a:xfrm>
          <a:prstGeom prst="rect">
            <a:avLst/>
          </a:prstGeom>
          <a:noFill/>
          <a:ln>
            <a:solidFill>
              <a:schemeClr val="tx1">
                <a:lumMod val="85000"/>
                <a:lumOff val="15000"/>
              </a:schemeClr>
            </a:solidFill>
          </a:ln>
        </p:spPr>
      </p:pic>
      <p:pic>
        <p:nvPicPr>
          <p:cNvPr id="60418" name="Picture 2" descr="C:\Users\Q0IWRSBK\Pictures\tr panama canal.jpg"/>
          <p:cNvPicPr>
            <a:picLocks noChangeAspect="1" noChangeArrowheads="1"/>
          </p:cNvPicPr>
          <p:nvPr/>
        </p:nvPicPr>
        <p:blipFill>
          <a:blip r:embed="rId7" cstate="print"/>
          <a:srcRect t="15357" r="25000"/>
          <a:stretch>
            <a:fillRect/>
          </a:stretch>
        </p:blipFill>
        <p:spPr bwMode="auto">
          <a:xfrm>
            <a:off x="361950" y="3200401"/>
            <a:ext cx="1664970" cy="2299923"/>
          </a:xfrm>
          <a:prstGeom prst="rect">
            <a:avLst/>
          </a:prstGeom>
          <a:noFill/>
          <a:ln>
            <a:solidFill>
              <a:schemeClr val="tx1">
                <a:lumMod val="85000"/>
                <a:lumOff val="15000"/>
              </a:schemeClr>
            </a:solidFill>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27" name="Text Box 2"/>
          <p:cNvSpPr txBox="1">
            <a:spLocks noChangeArrowheads="1"/>
          </p:cNvSpPr>
          <p:nvPr/>
        </p:nvSpPr>
        <p:spPr bwMode="auto">
          <a:xfrm>
            <a:off x="514271" y="304800"/>
            <a:ext cx="7465219" cy="641350"/>
          </a:xfrm>
          <a:prstGeom prst="rect">
            <a:avLst/>
          </a:prstGeom>
          <a:noFill/>
          <a:ln w="12700">
            <a:noFill/>
            <a:miter lim="800000"/>
            <a:headEnd/>
            <a:tailEnd/>
          </a:ln>
        </p:spPr>
        <p:txBody>
          <a:bodyPr>
            <a:spAutoFit/>
          </a:bodyPr>
          <a:lstStyle/>
          <a:p>
            <a:pPr algn="ctr"/>
            <a:endParaRPr lang="en-US" sz="3600" b="1" dirty="0">
              <a:solidFill>
                <a:srgbClr val="FFFF00"/>
              </a:solidFill>
              <a:latin typeface="Arial" charset="0"/>
            </a:endParaRPr>
          </a:p>
        </p:txBody>
      </p:sp>
      <p:sp>
        <p:nvSpPr>
          <p:cNvPr id="12" name="Slide Number Placeholder 2"/>
          <p:cNvSpPr>
            <a:spLocks noGrp="1"/>
          </p:cNvSpPr>
          <p:nvPr>
            <p:ph type="sldNum" sz="quarter" idx="4294967295"/>
          </p:nvPr>
        </p:nvSpPr>
        <p:spPr>
          <a:xfrm>
            <a:off x="3474720" y="6381750"/>
            <a:ext cx="2026920" cy="476250"/>
          </a:xfrm>
          <a:prstGeom prst="rect">
            <a:avLst/>
          </a:prstGeom>
        </p:spPr>
        <p:txBody>
          <a:bodyPr/>
          <a:lstStyle/>
          <a:p>
            <a:pPr>
              <a:defRPr/>
            </a:pPr>
            <a:fld id="{1C0FC775-1F70-4D90-91DE-9E05456F1F17}" type="slidenum">
              <a:rPr lang="en-US" sz="1000" smtClean="0"/>
              <a:pPr>
                <a:defRPr/>
              </a:pPr>
              <a:t>9</a:t>
            </a:fld>
            <a:endParaRPr lang="en-US" sz="1000" dirty="0"/>
          </a:p>
        </p:txBody>
      </p:sp>
      <p:sp>
        <p:nvSpPr>
          <p:cNvPr id="6" name="TextBox 5"/>
          <p:cNvSpPr txBox="1"/>
          <p:nvPr/>
        </p:nvSpPr>
        <p:spPr>
          <a:xfrm>
            <a:off x="2678430" y="609600"/>
            <a:ext cx="5646420" cy="6124754"/>
          </a:xfrm>
          <a:prstGeom prst="rect">
            <a:avLst/>
          </a:prstGeom>
          <a:noFill/>
        </p:spPr>
        <p:txBody>
          <a:bodyPr wrap="square" rtlCol="0">
            <a:spAutoFit/>
          </a:bodyPr>
          <a:lstStyle/>
          <a:p>
            <a:pPr marL="117475" indent="-117475"/>
            <a:r>
              <a:rPr lang="en-US" sz="1400" b="1" u="sng" dirty="0" smtClean="0"/>
              <a:t>Humphreys v Ellet (1852-1866)</a:t>
            </a:r>
          </a:p>
          <a:p>
            <a:pPr marL="117475" indent="-117475">
              <a:buFont typeface="Arial" pitchFamily="34" charset="0"/>
              <a:buChar char="•"/>
            </a:pPr>
            <a:r>
              <a:rPr lang="en-US" sz="1400" b="1" dirty="0" smtClean="0"/>
              <a:t>Framed in larger context of military v civilian engineering instruction</a:t>
            </a:r>
          </a:p>
          <a:p>
            <a:pPr marL="117475" indent="-117475">
              <a:buFont typeface="Arial" pitchFamily="34" charset="0"/>
              <a:buChar char="•"/>
            </a:pPr>
            <a:r>
              <a:rPr lang="en-US" sz="1400" b="1" dirty="0" smtClean="0"/>
              <a:t>Levees &amp; natural outlets v levees, reservoirs &amp; artificial/natural outlets</a:t>
            </a:r>
          </a:p>
          <a:p>
            <a:pPr marL="117475" indent="-117475">
              <a:buFont typeface="Arial" pitchFamily="34" charset="0"/>
              <a:buChar char="•"/>
            </a:pPr>
            <a:r>
              <a:rPr lang="en-US" sz="1400" b="1" dirty="0" smtClean="0"/>
              <a:t>1866 Humphreys becomes Chief Delta Survey becomes dogma within Corps; reservoirs, outlets and cutoffs championed by private sector</a:t>
            </a:r>
          </a:p>
          <a:p>
            <a:pPr marL="117475" indent="-117475"/>
            <a:endParaRPr lang="en-US" sz="1400" dirty="0" smtClean="0"/>
          </a:p>
          <a:p>
            <a:pPr marL="117475" indent="-117475"/>
            <a:r>
              <a:rPr lang="en-US" sz="1400" b="1" u="sng" dirty="0" smtClean="0"/>
              <a:t>Humphreys v Eads (1874-1879)</a:t>
            </a:r>
          </a:p>
          <a:p>
            <a:pPr marL="117475" indent="-117475">
              <a:buFont typeface="Arial" pitchFamily="34" charset="0"/>
              <a:buChar char="•"/>
            </a:pPr>
            <a:r>
              <a:rPr lang="en-US" sz="1400" b="1" dirty="0" smtClean="0"/>
              <a:t>Canal v Jetty system to open mouth of Mississippi River</a:t>
            </a:r>
          </a:p>
          <a:p>
            <a:pPr marL="117475" indent="-117475">
              <a:buFont typeface="Arial" pitchFamily="34" charset="0"/>
              <a:buChar char="•"/>
            </a:pPr>
            <a:r>
              <a:rPr lang="en-US" sz="1400" b="1" dirty="0" smtClean="0"/>
              <a:t>1879 Eads prevails; MRC created to give private sector greater voice.</a:t>
            </a:r>
          </a:p>
          <a:p>
            <a:pPr marL="117475" indent="-117475"/>
            <a:endParaRPr lang="en-US" sz="1400" b="1" dirty="0" smtClean="0"/>
          </a:p>
          <a:p>
            <a:pPr marL="117475" indent="-117475"/>
            <a:r>
              <a:rPr lang="en-US" sz="1400" b="1" u="sng" dirty="0" smtClean="0"/>
              <a:t>Cutoffs to Lower Flood Stages (1884-1932)</a:t>
            </a:r>
          </a:p>
          <a:p>
            <a:pPr marL="117475" indent="-117475">
              <a:buFont typeface="Arial" pitchFamily="34" charset="0"/>
              <a:buChar char="•"/>
            </a:pPr>
            <a:r>
              <a:rPr lang="en-US" sz="1400" b="1" dirty="0" smtClean="0"/>
              <a:t>Prominent engineers propose cutoffs to lower flood stages, but MRC/Corps stand opposed.</a:t>
            </a:r>
          </a:p>
          <a:p>
            <a:pPr marL="117475" indent="-117475">
              <a:buFont typeface="Arial" pitchFamily="34" charset="0"/>
              <a:buChar char="•"/>
            </a:pPr>
            <a:r>
              <a:rPr lang="en-US" sz="1400" b="1" dirty="0" smtClean="0"/>
              <a:t>1932 Congressional Resolution authorizes cutoffs; 16 cutoffs executed by 1945.  Cutoffs still lower stages in 2011</a:t>
            </a:r>
          </a:p>
          <a:p>
            <a:pPr marL="117475" indent="-117475"/>
            <a:endParaRPr lang="en-US" sz="1400" b="1" dirty="0" smtClean="0"/>
          </a:p>
          <a:p>
            <a:pPr marL="117475" indent="-117475"/>
            <a:r>
              <a:rPr lang="en-US" sz="1400" b="1" u="sng" dirty="0" err="1" smtClean="0"/>
              <a:t>Jadwin</a:t>
            </a:r>
            <a:r>
              <a:rPr lang="en-US" sz="1400" b="1" u="sng" dirty="0" smtClean="0"/>
              <a:t> v Mississippi </a:t>
            </a:r>
            <a:r>
              <a:rPr lang="en-US" sz="1400" b="1" u="sng" smtClean="0"/>
              <a:t>River Commission (1927-1945)</a:t>
            </a:r>
            <a:endParaRPr lang="en-US" sz="1400" b="1" u="sng" dirty="0" smtClean="0"/>
          </a:p>
          <a:p>
            <a:pPr marL="117475" indent="-117475">
              <a:buFont typeface="Arial" pitchFamily="34" charset="0"/>
              <a:buChar char="•"/>
            </a:pPr>
            <a:r>
              <a:rPr lang="en-US" sz="1400" b="1" dirty="0" err="1" smtClean="0"/>
              <a:t>Jadwin</a:t>
            </a:r>
            <a:r>
              <a:rPr lang="en-US" sz="1400" b="1" dirty="0" smtClean="0"/>
              <a:t> = smaller levees, large uncontrolled floodways (outlets), no reservoirs; MRC = higher levees, smaller controlled floodways,  </a:t>
            </a:r>
          </a:p>
          <a:p>
            <a:pPr marL="117475" indent="-117475"/>
            <a:r>
              <a:rPr lang="en-US" sz="1400" b="1" dirty="0" smtClean="0"/>
              <a:t>   further study on reservoirs</a:t>
            </a:r>
          </a:p>
          <a:p>
            <a:pPr marL="117475" indent="-117475">
              <a:buFont typeface="Arial" pitchFamily="34" charset="0"/>
              <a:buChar char="•"/>
            </a:pPr>
            <a:r>
              <a:rPr lang="en-US" sz="1400" b="1" dirty="0" smtClean="0"/>
              <a:t>1928 FCA authorized </a:t>
            </a:r>
            <a:r>
              <a:rPr lang="en-US" sz="1400" b="1" dirty="0" err="1" smtClean="0"/>
              <a:t>Jadwin</a:t>
            </a:r>
            <a:r>
              <a:rPr lang="en-US" sz="1400" b="1" dirty="0" smtClean="0"/>
              <a:t> Plan; modified by </a:t>
            </a:r>
          </a:p>
          <a:p>
            <a:pPr marL="117475" indent="-117475"/>
            <a:r>
              <a:rPr lang="en-US" sz="1400" b="1" dirty="0" smtClean="0"/>
              <a:t>   to include controlled floodway at </a:t>
            </a:r>
            <a:r>
              <a:rPr lang="en-US" sz="1400" b="1" dirty="0" err="1" smtClean="0"/>
              <a:t>Morganza</a:t>
            </a:r>
            <a:r>
              <a:rPr lang="en-US" sz="1400" b="1" dirty="0" smtClean="0"/>
              <a:t> and reservoirs</a:t>
            </a:r>
          </a:p>
          <a:p>
            <a:pPr marL="117475" indent="-117475"/>
            <a:endParaRPr lang="en-US" sz="1400" b="1" dirty="0" smtClean="0"/>
          </a:p>
        </p:txBody>
      </p:sp>
      <p:pic>
        <p:nvPicPr>
          <p:cNvPr id="15" name="Picture 6" descr="11-2"/>
          <p:cNvPicPr>
            <a:picLocks noChangeAspect="1" noChangeArrowheads="1"/>
          </p:cNvPicPr>
          <p:nvPr/>
        </p:nvPicPr>
        <p:blipFill>
          <a:blip r:embed="rId3" cstate="print"/>
          <a:srcRect t="8627"/>
          <a:stretch>
            <a:fillRect/>
          </a:stretch>
        </p:blipFill>
        <p:spPr bwMode="auto">
          <a:xfrm>
            <a:off x="0" y="26093"/>
            <a:ext cx="2750820" cy="6831908"/>
          </a:xfrm>
          <a:prstGeom prst="rect">
            <a:avLst/>
          </a:prstGeom>
          <a:noFill/>
        </p:spPr>
      </p:pic>
      <p:pic>
        <p:nvPicPr>
          <p:cNvPr id="17" name="Picture 5" descr="Humphreys"/>
          <p:cNvPicPr>
            <a:picLocks noChangeAspect="1" noChangeArrowheads="1"/>
          </p:cNvPicPr>
          <p:nvPr/>
        </p:nvPicPr>
        <p:blipFill>
          <a:blip r:embed="rId4" cstate="print"/>
          <a:srcRect b="4347"/>
          <a:stretch>
            <a:fillRect/>
          </a:stretch>
        </p:blipFill>
        <p:spPr bwMode="auto">
          <a:xfrm>
            <a:off x="144781" y="228600"/>
            <a:ext cx="1501846" cy="2258008"/>
          </a:xfrm>
          <a:prstGeom prst="rect">
            <a:avLst/>
          </a:prstGeom>
          <a:noFill/>
          <a:ln w="3175">
            <a:solidFill>
              <a:srgbClr val="800000"/>
            </a:solidFill>
            <a:miter lim="800000"/>
            <a:headEnd/>
            <a:tailEnd/>
          </a:ln>
        </p:spPr>
      </p:pic>
      <p:pic>
        <p:nvPicPr>
          <p:cNvPr id="19" name="Picture 10" descr="Untitled-1"/>
          <p:cNvPicPr>
            <a:picLocks noChangeAspect="1" noChangeArrowheads="1"/>
          </p:cNvPicPr>
          <p:nvPr/>
        </p:nvPicPr>
        <p:blipFill>
          <a:blip r:embed="rId5" cstate="print"/>
          <a:srcRect/>
          <a:stretch>
            <a:fillRect/>
          </a:stretch>
        </p:blipFill>
        <p:spPr bwMode="auto">
          <a:xfrm>
            <a:off x="72390" y="4419600"/>
            <a:ext cx="2309727" cy="1943100"/>
          </a:xfrm>
          <a:prstGeom prst="rect">
            <a:avLst/>
          </a:prstGeom>
          <a:noFill/>
          <a:ln w="3175">
            <a:solidFill>
              <a:schemeClr val="tx1"/>
            </a:solidFill>
            <a:miter lim="800000"/>
            <a:headEnd/>
            <a:tailEnd/>
          </a:ln>
        </p:spPr>
      </p:pic>
      <p:pic>
        <p:nvPicPr>
          <p:cNvPr id="21" name="Picture 9" descr="Untitled-1"/>
          <p:cNvPicPr>
            <a:picLocks noChangeAspect="1" noChangeArrowheads="1"/>
          </p:cNvPicPr>
          <p:nvPr/>
        </p:nvPicPr>
        <p:blipFill>
          <a:blip r:embed="rId6" cstate="print"/>
          <a:srcRect/>
          <a:stretch>
            <a:fillRect/>
          </a:stretch>
        </p:blipFill>
        <p:spPr bwMode="auto">
          <a:xfrm>
            <a:off x="1230630" y="1143001"/>
            <a:ext cx="1494825" cy="2263775"/>
          </a:xfrm>
          <a:prstGeom prst="rect">
            <a:avLst/>
          </a:prstGeom>
          <a:noFill/>
          <a:ln w="3175">
            <a:solidFill>
              <a:schemeClr val="tx1"/>
            </a:solidFill>
            <a:miter lim="800000"/>
            <a:headEnd/>
            <a:tailEnd/>
          </a:ln>
        </p:spPr>
      </p:pic>
      <p:pic>
        <p:nvPicPr>
          <p:cNvPr id="23" name="Picture 7" descr="Jadwin"/>
          <p:cNvPicPr>
            <a:picLocks noChangeAspect="1" noChangeArrowheads="1"/>
          </p:cNvPicPr>
          <p:nvPr/>
        </p:nvPicPr>
        <p:blipFill>
          <a:blip r:embed="rId7" cstate="print"/>
          <a:srcRect/>
          <a:stretch>
            <a:fillRect/>
          </a:stretch>
        </p:blipFill>
        <p:spPr bwMode="auto">
          <a:xfrm>
            <a:off x="0" y="2286000"/>
            <a:ext cx="1478143" cy="2286000"/>
          </a:xfrm>
          <a:prstGeom prst="rect">
            <a:avLst/>
          </a:prstGeom>
          <a:noFill/>
          <a:ln w="9525">
            <a:solidFill>
              <a:schemeClr val="tx1"/>
            </a:solidFill>
            <a:miter lim="800000"/>
            <a:headEnd/>
            <a:tailEnd/>
          </a:ln>
        </p:spPr>
      </p:pic>
      <p:sp>
        <p:nvSpPr>
          <p:cNvPr id="24" name="TextBox 23"/>
          <p:cNvSpPr txBox="1"/>
          <p:nvPr/>
        </p:nvSpPr>
        <p:spPr>
          <a:xfrm>
            <a:off x="1954530" y="76201"/>
            <a:ext cx="6949440" cy="584775"/>
          </a:xfrm>
          <a:prstGeom prst="rect">
            <a:avLst/>
          </a:prstGeom>
          <a:noFill/>
        </p:spPr>
        <p:txBody>
          <a:bodyPr wrap="square" rtlCol="0">
            <a:spAutoFit/>
          </a:bodyPr>
          <a:lstStyle/>
          <a:p>
            <a:pPr algn="ctr"/>
            <a:r>
              <a:rPr lang="en-US" sz="3200" b="1" i="1" dirty="0" smtClean="0"/>
              <a:t>Mississippi River Debates</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WF7 Insights 6-2014 Stockton">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9_Custom Design">
  <a:themeElements>
    <a:clrScheme name="2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1" u="none" strike="noStrike" cap="none" normalizeH="0" baseline="0" smtClean="0">
            <a:ln>
              <a:noFill/>
            </a:ln>
            <a:solidFill>
              <a:schemeClr val="tx1"/>
            </a:solidFill>
            <a:effectLst/>
            <a:latin typeface="Arial" charset="0"/>
          </a:defRPr>
        </a:defPPr>
      </a:lstStyle>
    </a:lnDef>
  </a:objectDefaults>
  <a:extraClrSchemeLst>
    <a:extraClrScheme>
      <a:clrScheme name="2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WWF7 Insights 6-2014 Stockton</Template>
  <TotalTime>783</TotalTime>
  <Words>6136</Words>
  <Application>Microsoft Office PowerPoint</Application>
  <PresentationFormat>Custom</PresentationFormat>
  <Paragraphs>873</Paragraphs>
  <Slides>42</Slides>
  <Notes>35</Notes>
  <HiddenSlides>6</HiddenSlides>
  <MMClips>0</MMClips>
  <ScaleCrop>false</ScaleCrop>
  <HeadingPairs>
    <vt:vector size="6" baseType="variant">
      <vt:variant>
        <vt:lpstr>Theme</vt:lpstr>
      </vt:variant>
      <vt:variant>
        <vt:i4>20</vt:i4>
      </vt:variant>
      <vt:variant>
        <vt:lpstr>Embedded OLE Servers</vt:lpstr>
      </vt:variant>
      <vt:variant>
        <vt:i4>1</vt:i4>
      </vt:variant>
      <vt:variant>
        <vt:lpstr>Slide Titles</vt:lpstr>
      </vt:variant>
      <vt:variant>
        <vt:i4>42</vt:i4>
      </vt:variant>
    </vt:vector>
  </HeadingPairs>
  <TitlesOfParts>
    <vt:vector size="63" baseType="lpstr">
      <vt:lpstr>WWF7 Insights 6-2014 Stockton</vt:lpstr>
      <vt:lpstr>1_Custom Design</vt:lpstr>
      <vt:lpstr>Custom Design</vt:lpstr>
      <vt:lpstr>1_Slide Master</vt:lpstr>
      <vt:lpstr>2_Slide Master</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29_Custom Design</vt:lpstr>
      <vt:lpstr>6_Slide Master</vt:lpstr>
      <vt:lpstr>12_Custom Design</vt:lpstr>
      <vt:lpstr>3_Slide Master</vt:lpstr>
      <vt:lpstr>13_Custom Design</vt:lpstr>
      <vt:lpstr>Microsoft Office Excel 97-2003 Worksheet</vt:lpstr>
      <vt:lpstr> Adapting to Change:  Managing Risk and Uncertainty for Resilience and Disaster  Preparation  University of Maryland</vt:lpstr>
      <vt:lpstr>USACE CW’s Economic Benefits &amp; Revenues  to the Treasury   (2010-2012 Average)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Hurricane Katrina vs. Hurricane Isaac</vt:lpstr>
      <vt:lpstr>Hurricane Sandy</vt:lpstr>
      <vt:lpstr>NJ Coastline During Sandy</vt:lpstr>
      <vt:lpstr>Reducing Risk, A Shared Responsibility</vt:lpstr>
      <vt:lpstr>U.S. Ports and Inland Waterways:   Vital to intermodal transport</vt:lpstr>
      <vt:lpstr>Resilience: A (recent) Growth Industry</vt:lpstr>
      <vt:lpstr>Key Messages for Urban Systems, Infrastructure, and Vulnerability</vt:lpstr>
      <vt:lpstr>The Cycle of Resilience</vt:lpstr>
      <vt:lpstr>Concepts of Coastal Resilience (2 of 4) </vt:lpstr>
      <vt:lpstr>Concepts of Coastal Resilience (3 of 4)  </vt:lpstr>
      <vt:lpstr>Concepts of Coastal Resilience (4 of 4)  </vt:lpstr>
      <vt:lpstr>Slide 32</vt:lpstr>
      <vt:lpstr>Integrated Management: Resilience Matrix Approach </vt:lpstr>
      <vt:lpstr>Resilience: Integrated Approach</vt:lpstr>
      <vt:lpstr>Slide 35</vt:lpstr>
      <vt:lpstr>Infrastructure Systems                                                         Rebuilding Principles</vt:lpstr>
      <vt:lpstr>Principle 1: Work Together to Develop Long-Term Strategies</vt:lpstr>
      <vt:lpstr>Principle 2: Improve Coastal Resilience</vt:lpstr>
      <vt:lpstr>Principle 3: Increase Awareness of Risks and Consequences</vt:lpstr>
      <vt:lpstr>Slide 40</vt:lpstr>
      <vt:lpstr>Summary</vt:lpstr>
      <vt:lpstr>Slide 42</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International Water Resources Direction and Policy “7th World Water Forum Insights”  ASCE-EWRI Congress</dc:title>
  <dc:creator>S0CWZBS9</dc:creator>
  <cp:lastModifiedBy>s0cwzjwp</cp:lastModifiedBy>
  <cp:revision>77</cp:revision>
  <dcterms:created xsi:type="dcterms:W3CDTF">2014-06-13T16:18:40Z</dcterms:created>
  <dcterms:modified xsi:type="dcterms:W3CDTF">2014-10-22T17:24:41Z</dcterms:modified>
</cp:coreProperties>
</file>